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7" r:id="rId3"/>
    <p:sldMasterId id="2147483676" r:id="rId4"/>
    <p:sldMasterId id="2147483685" r:id="rId5"/>
    <p:sldMasterId id="2147483694" r:id="rId6"/>
  </p:sldMasterIdLst>
  <p:notesMasterIdLst>
    <p:notesMasterId r:id="rId17"/>
  </p:notesMasterIdLst>
  <p:handoutMasterIdLst>
    <p:handoutMasterId r:id="rId18"/>
  </p:handoutMasterIdLst>
  <p:sldIdLst>
    <p:sldId id="815" r:id="rId7"/>
    <p:sldId id="816" r:id="rId8"/>
    <p:sldId id="817" r:id="rId9"/>
    <p:sldId id="818" r:id="rId10"/>
    <p:sldId id="819" r:id="rId11"/>
    <p:sldId id="820" r:id="rId12"/>
    <p:sldId id="821" r:id="rId13"/>
    <p:sldId id="824" r:id="rId14"/>
    <p:sldId id="822" r:id="rId15"/>
    <p:sldId id="823" r:id="rId16"/>
  </p:sldIdLst>
  <p:sldSz cx="10691813" cy="7559675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9D9D9"/>
    <a:srgbClr val="8497B0"/>
    <a:srgbClr val="7E2A54"/>
    <a:srgbClr val="1F4E79"/>
    <a:srgbClr val="E7E6E6"/>
    <a:srgbClr val="BFBFBF"/>
    <a:srgbClr val="222A35"/>
    <a:srgbClr val="385723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6" autoAdjust="0"/>
  </p:normalViewPr>
  <p:slideViewPr>
    <p:cSldViewPr snapToGrid="0">
      <p:cViewPr varScale="1">
        <p:scale>
          <a:sx n="102" d="100"/>
          <a:sy n="102" d="100"/>
        </p:scale>
        <p:origin x="1290" y="12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8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44158711718271E-2"/>
          <c:y val="6.2757648810361902E-2"/>
          <c:w val="0.89168286525110563"/>
          <c:h val="0.831974306641314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7A6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C7-42FF-9330-769A3BF99C42}"/>
              </c:ext>
            </c:extLst>
          </c:dPt>
          <c:dPt>
            <c:idx val="1"/>
            <c:bubble3D val="0"/>
            <c:spPr>
              <a:solidFill>
                <a:srgbClr val="B5D334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C7-42FF-9330-769A3BF99C42}"/>
              </c:ext>
            </c:extLst>
          </c:dPt>
          <c:dPt>
            <c:idx val="2"/>
            <c:bubble3D val="0"/>
            <c:spPr>
              <a:solidFill>
                <a:srgbClr val="FCAF17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C7-42FF-9330-769A3BF99C42}"/>
              </c:ext>
            </c:extLst>
          </c:dPt>
          <c:dPt>
            <c:idx val="3"/>
            <c:bubble3D val="0"/>
            <c:spPr>
              <a:solidFill>
                <a:srgbClr val="9F005F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C7-42FF-9330-769A3BF99C4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C7-42FF-9330-769A3BF99C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C7-42FF-9330-769A3BF99C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C7-42FF-9330-769A3BF99C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C7-42FF-9330-769A3BF99C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C7-42FF-9330-769A3BF99C42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13.8</c:v>
                </c:pt>
                <c:pt idx="1">
                  <c:v>7.4</c:v>
                </c:pt>
                <c:pt idx="2">
                  <c:v>3.2</c:v>
                </c:pt>
                <c:pt idx="3">
                  <c:v>2.7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FC7-42FF-9330-769A3BF99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5437517271747E-3"/>
          <c:y val="0"/>
          <c:w val="0.45303022481760435"/>
          <c:h val="0.97304682403340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50D-4AC7-B264-BB61BDB568B3}"/>
              </c:ext>
            </c:extLst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20386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Забайкальский край</c:v>
                </c:pt>
                <c:pt idx="1">
                  <c:v>Чукотский АО</c:v>
                </c:pt>
                <c:pt idx="2">
                  <c:v>Амурская область</c:v>
                </c:pt>
                <c:pt idx="3">
                  <c:v>Еврейская АО</c:v>
                </c:pt>
                <c:pt idx="4">
                  <c:v>Хабаровский край</c:v>
                </c:pt>
                <c:pt idx="5">
                  <c:v>Магаданская область</c:v>
                </c:pt>
                <c:pt idx="6">
                  <c:v>ДФО</c:v>
                </c:pt>
                <c:pt idx="7">
                  <c:v>Камчатский край</c:v>
                </c:pt>
                <c:pt idx="8">
                  <c:v>Приморский край</c:v>
                </c:pt>
                <c:pt idx="9">
                  <c:v>Сахалинская область</c:v>
                </c:pt>
                <c:pt idx="10">
                  <c:v>Республика Бурятия</c:v>
                </c:pt>
                <c:pt idx="11">
                  <c:v>Республика Саха (Якутия)</c:v>
                </c:pt>
                <c:pt idx="12">
                  <c:v>РФ</c:v>
                </c:pt>
                <c:pt idx="13">
                  <c:v>Указ № 427</c:v>
                </c:pt>
              </c:strCache>
            </c:strRef>
          </c:cat>
          <c:val>
            <c:numRef>
              <c:f>Лист1!$B$2:$B$15</c:f>
              <c:numCache>
                <c:formatCode>#\ ##0.0</c:formatCode>
                <c:ptCount val="14"/>
                <c:pt idx="0">
                  <c:v>62.2</c:v>
                </c:pt>
                <c:pt idx="1">
                  <c:v>65.8</c:v>
                </c:pt>
                <c:pt idx="2">
                  <c:v>67.400000000000006</c:v>
                </c:pt>
                <c:pt idx="3">
                  <c:v>67.5</c:v>
                </c:pt>
                <c:pt idx="4">
                  <c:v>68.599999999999994</c:v>
                </c:pt>
                <c:pt idx="5">
                  <c:v>69.2</c:v>
                </c:pt>
                <c:pt idx="6">
                  <c:v>69.2</c:v>
                </c:pt>
                <c:pt idx="7">
                  <c:v>69.3</c:v>
                </c:pt>
                <c:pt idx="8">
                  <c:v>69.599999999999994</c:v>
                </c:pt>
                <c:pt idx="9">
                  <c:v>69.7</c:v>
                </c:pt>
                <c:pt idx="10">
                  <c:v>70.3</c:v>
                </c:pt>
                <c:pt idx="11">
                  <c:v>71.099999999999994</c:v>
                </c:pt>
                <c:pt idx="12">
                  <c:v>71.5</c:v>
                </c:pt>
                <c:pt idx="13">
                  <c:v>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50D-4AC7-B264-BB61BDB56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8433424"/>
        <c:axId val="188436784"/>
      </c:barChart>
      <c:catAx>
        <c:axId val="18843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8436784"/>
        <c:crosses val="autoZero"/>
        <c:auto val="1"/>
        <c:lblAlgn val="ctr"/>
        <c:lblOffset val="100"/>
        <c:noMultiLvlLbl val="0"/>
      </c:catAx>
      <c:valAx>
        <c:axId val="18843678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8843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5437517271747E-3"/>
          <c:y val="0"/>
          <c:w val="0.5668056598536067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222A35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38572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Республика Саха (Якутия)</c:v>
                </c:pt>
                <c:pt idx="1">
                  <c:v>Сахалинская область</c:v>
                </c:pt>
                <c:pt idx="2">
                  <c:v>РФ</c:v>
                </c:pt>
                <c:pt idx="3">
                  <c:v>Приморский край</c:v>
                </c:pt>
                <c:pt idx="4">
                  <c:v>ДФО</c:v>
                </c:pt>
                <c:pt idx="5">
                  <c:v>Республика Бурятия</c:v>
                </c:pt>
                <c:pt idx="6">
                  <c:v>Амурская область</c:v>
                </c:pt>
                <c:pt idx="7">
                  <c:v>Хабаровский край</c:v>
                </c:pt>
                <c:pt idx="8">
                  <c:v>Забайкальский край</c:v>
                </c:pt>
                <c:pt idx="9">
                  <c:v>Камчатский край</c:v>
                </c:pt>
                <c:pt idx="10">
                  <c:v>Еврейская АО</c:v>
                </c:pt>
                <c:pt idx="11">
                  <c:v>Магаданская область</c:v>
                </c:pt>
                <c:pt idx="12">
                  <c:v>Чукотский АО</c:v>
                </c:pt>
              </c:strCache>
            </c:strRef>
          </c:cat>
          <c:val>
            <c:numRef>
              <c:f>Лист1!$B$2:$B$15</c:f>
              <c:numCache>
                <c:formatCode>#,##0</c:formatCode>
                <c:ptCount val="13"/>
                <c:pt idx="0">
                  <c:v>618</c:v>
                </c:pt>
                <c:pt idx="1">
                  <c:v>613</c:v>
                </c:pt>
                <c:pt idx="2">
                  <c:v>558.70000000000005</c:v>
                </c:pt>
                <c:pt idx="3">
                  <c:v>315.89999999999998</c:v>
                </c:pt>
                <c:pt idx="4">
                  <c:v>305.7</c:v>
                </c:pt>
                <c:pt idx="5">
                  <c:v>304.7</c:v>
                </c:pt>
                <c:pt idx="6">
                  <c:v>252.6</c:v>
                </c:pt>
                <c:pt idx="7">
                  <c:v>227.5</c:v>
                </c:pt>
                <c:pt idx="8">
                  <c:v>188.2</c:v>
                </c:pt>
                <c:pt idx="9">
                  <c:v>127.4</c:v>
                </c:pt>
                <c:pt idx="10">
                  <c:v>125.7</c:v>
                </c:pt>
                <c:pt idx="11">
                  <c:v>71.099999999999994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50D-4AC7-B264-BB61BDB56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8431184"/>
        <c:axId val="188441264"/>
      </c:barChart>
      <c:catAx>
        <c:axId val="18843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8441264"/>
        <c:crosses val="autoZero"/>
        <c:auto val="1"/>
        <c:lblAlgn val="ctr"/>
        <c:lblOffset val="100"/>
        <c:noMultiLvlLbl val="0"/>
      </c:catAx>
      <c:valAx>
        <c:axId val="18844126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884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02421341574003"/>
          <c:y val="0"/>
          <c:w val="0.61927890833389043"/>
          <c:h val="0.92897314005078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0E7-4A34-9F02-EB0F4ECE7815}"/>
              </c:ext>
            </c:extLst>
          </c:dPt>
          <c:dPt>
            <c:idx val="3"/>
            <c:invertIfNegative val="0"/>
            <c:bubble3D val="0"/>
            <c:spPr>
              <a:solidFill>
                <a:srgbClr val="7E2A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E7-4A34-9F02-EB0F4ECE7815}"/>
              </c:ext>
            </c:extLst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0E7-4A34-9F02-EB0F4ECE781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0E7-4A34-9F02-EB0F4ECE781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0E7-4A34-9F02-EB0F4ECE7815}"/>
              </c:ext>
            </c:extLst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Камчатский край</c:v>
                </c:pt>
                <c:pt idx="1">
                  <c:v>Хабаровский край</c:v>
                </c:pt>
                <c:pt idx="2">
                  <c:v>Еврейская АО</c:v>
                </c:pt>
                <c:pt idx="3">
                  <c:v>РФ</c:v>
                </c:pt>
                <c:pt idx="4">
                  <c:v>Чукотский АО</c:v>
                </c:pt>
                <c:pt idx="5">
                  <c:v>Амурская область</c:v>
                </c:pt>
                <c:pt idx="6">
                  <c:v>Республика Бурятия</c:v>
                </c:pt>
                <c:pt idx="7">
                  <c:v>Приморский край</c:v>
                </c:pt>
                <c:pt idx="8">
                  <c:v>Сахалинская область</c:v>
                </c:pt>
                <c:pt idx="9">
                  <c:v>Забайкальский край</c:v>
                </c:pt>
                <c:pt idx="10">
                  <c:v>Республика Саха (Якутия)</c:v>
                </c:pt>
                <c:pt idx="11">
                  <c:v>Магаданская область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0.6</c:v>
                </c:pt>
                <c:pt idx="1">
                  <c:v>0.6</c:v>
                </c:pt>
                <c:pt idx="2">
                  <c:v>6.5</c:v>
                </c:pt>
                <c:pt idx="3">
                  <c:v>12.4</c:v>
                </c:pt>
                <c:pt idx="4">
                  <c:v>13</c:v>
                </c:pt>
                <c:pt idx="5">
                  <c:v>16.8</c:v>
                </c:pt>
                <c:pt idx="6">
                  <c:v>17.899999999999999</c:v>
                </c:pt>
                <c:pt idx="7">
                  <c:v>18.2</c:v>
                </c:pt>
                <c:pt idx="8">
                  <c:v>26.2</c:v>
                </c:pt>
                <c:pt idx="9">
                  <c:v>34.5</c:v>
                </c:pt>
                <c:pt idx="10">
                  <c:v>41</c:v>
                </c:pt>
                <c:pt idx="1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0E7-4A34-9F02-EB0F4ECE7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8446304"/>
        <c:axId val="189805664"/>
      </c:barChart>
      <c:catAx>
        <c:axId val="18844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805664"/>
        <c:crosses val="autoZero"/>
        <c:auto val="1"/>
        <c:lblAlgn val="ctr"/>
        <c:lblOffset val="100"/>
        <c:noMultiLvlLbl val="0"/>
      </c:catAx>
      <c:valAx>
        <c:axId val="18980566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8844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5437517271747E-3"/>
          <c:y val="0"/>
          <c:w val="0.47542123591436919"/>
          <c:h val="0.97304682403340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50D-4AC7-B264-BB61BDB568B3}"/>
              </c:ext>
            </c:extLst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1F4E79"/>
              </a:solidFill>
              <a:ln>
                <a:solidFill>
                  <a:srgbClr val="1F4E79"/>
                </a:solidFill>
              </a:ln>
              <a:effectLst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Приморский край</c:v>
                </c:pt>
                <c:pt idx="1">
                  <c:v>Забайкальский край</c:v>
                </c:pt>
                <c:pt idx="2">
                  <c:v>Республика Саха (Якутия)</c:v>
                </c:pt>
                <c:pt idx="3">
                  <c:v>Чукотский АО</c:v>
                </c:pt>
                <c:pt idx="4">
                  <c:v>Еврейская АО</c:v>
                </c:pt>
                <c:pt idx="5">
                  <c:v>Сахалинская область</c:v>
                </c:pt>
                <c:pt idx="6">
                  <c:v>Республика Бурятия</c:v>
                </c:pt>
                <c:pt idx="7">
                  <c:v>Указ № 427</c:v>
                </c:pt>
                <c:pt idx="8">
                  <c:v>Магаданская область</c:v>
                </c:pt>
                <c:pt idx="9">
                  <c:v>Хабаровский край</c:v>
                </c:pt>
                <c:pt idx="10">
                  <c:v>Камчатский край</c:v>
                </c:pt>
                <c:pt idx="11">
                  <c:v>Амурская область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42.7</c:v>
                </c:pt>
                <c:pt idx="1">
                  <c:v>44.5</c:v>
                </c:pt>
                <c:pt idx="2">
                  <c:v>44.5</c:v>
                </c:pt>
                <c:pt idx="3">
                  <c:v>49</c:v>
                </c:pt>
                <c:pt idx="4">
                  <c:v>55.1</c:v>
                </c:pt>
                <c:pt idx="5">
                  <c:v>57.8</c:v>
                </c:pt>
                <c:pt idx="6">
                  <c:v>58.6</c:v>
                </c:pt>
                <c:pt idx="7">
                  <c:v>60</c:v>
                </c:pt>
                <c:pt idx="8">
                  <c:v>71</c:v>
                </c:pt>
                <c:pt idx="9">
                  <c:v>74</c:v>
                </c:pt>
                <c:pt idx="10">
                  <c:v>82.7</c:v>
                </c:pt>
                <c:pt idx="11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50D-4AC7-B264-BB61BDB56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9807904"/>
        <c:axId val="189814624"/>
      </c:barChart>
      <c:catAx>
        <c:axId val="1898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814624"/>
        <c:crosses val="autoZero"/>
        <c:auto val="1"/>
        <c:lblAlgn val="ctr"/>
        <c:lblOffset val="100"/>
        <c:noMultiLvlLbl val="0"/>
      </c:catAx>
      <c:valAx>
        <c:axId val="18981462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8980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12429404545736"/>
          <c:y val="2.5181170881785661E-2"/>
          <c:w val="0.48825928276419867"/>
          <c:h val="0.90831497070716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1F4E79"/>
              </a:solidFill>
              <a:ln>
                <a:solidFill>
                  <a:srgbClr val="1F4E79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Магаданская область</c:v>
                </c:pt>
                <c:pt idx="1">
                  <c:v>Приморский край</c:v>
                </c:pt>
                <c:pt idx="2">
                  <c:v>Камчатский край</c:v>
                </c:pt>
                <c:pt idx="3">
                  <c:v>Забайкальский край</c:v>
                </c:pt>
                <c:pt idx="4">
                  <c:v>Республика Бурятия</c:v>
                </c:pt>
                <c:pt idx="5">
                  <c:v>Чукотский АО</c:v>
                </c:pt>
                <c:pt idx="6">
                  <c:v>Сахалинская область</c:v>
                </c:pt>
                <c:pt idx="7">
                  <c:v>Еврейская АО</c:v>
                </c:pt>
                <c:pt idx="8">
                  <c:v>РФ</c:v>
                </c:pt>
                <c:pt idx="9">
                  <c:v>Республика Саха (Якутия)</c:v>
                </c:pt>
                <c:pt idx="10">
                  <c:v>Хабаровский край</c:v>
                </c:pt>
                <c:pt idx="11">
                  <c:v>Амурская область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47.5</c:v>
                </c:pt>
                <c:pt idx="1">
                  <c:v>45</c:v>
                </c:pt>
                <c:pt idx="2">
                  <c:v>44.6</c:v>
                </c:pt>
                <c:pt idx="3">
                  <c:v>44.1</c:v>
                </c:pt>
                <c:pt idx="4">
                  <c:v>33.700000000000003</c:v>
                </c:pt>
                <c:pt idx="5">
                  <c:v>30.4</c:v>
                </c:pt>
                <c:pt idx="6">
                  <c:v>28.9</c:v>
                </c:pt>
                <c:pt idx="7">
                  <c:v>25.6</c:v>
                </c:pt>
                <c:pt idx="8">
                  <c:v>19.5</c:v>
                </c:pt>
                <c:pt idx="9">
                  <c:v>19</c:v>
                </c:pt>
                <c:pt idx="10">
                  <c:v>5.9</c:v>
                </c:pt>
                <c:pt idx="1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2345792"/>
        <c:axId val="342346912"/>
      </c:barChart>
      <c:catAx>
        <c:axId val="34234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2346912"/>
        <c:crosses val="autoZero"/>
        <c:auto val="1"/>
        <c:lblAlgn val="ctr"/>
        <c:lblOffset val="100"/>
        <c:noMultiLvlLbl val="0"/>
      </c:catAx>
      <c:valAx>
        <c:axId val="34234691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34234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D9422BE-A79B-4EEA-AA40-38AA3DBB9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19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FDCA99-F5A1-4ECE-A738-6AD8397CB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60" y="19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r">
              <a:defRPr sz="1200"/>
            </a:lvl1pPr>
          </a:lstStyle>
          <a:p>
            <a:fld id="{3D543402-31EA-4885-82FB-BF65FF8E123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F59B9E-F5DD-4C5E-BC06-FFF0FE25F6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9430096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69E56E-1CB7-42DC-AE1A-0912F381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60" y="9430096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r">
              <a:defRPr sz="1200"/>
            </a:lvl1pPr>
          </a:lstStyle>
          <a:p>
            <a:fld id="{207A6B0B-9073-49D1-9863-4E05DE898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9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60" y="19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r">
              <a:defRPr sz="1200"/>
            </a:lvl1pPr>
          </a:lstStyle>
          <a:p>
            <a:fld id="{8387150B-CB61-48D2-8533-2331536FEA84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8" tIns="45965" rIns="91928" bIns="4596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967"/>
            <a:ext cx="5438140" cy="3909240"/>
          </a:xfrm>
          <a:prstGeom prst="rect">
            <a:avLst/>
          </a:prstGeom>
        </p:spPr>
        <p:txBody>
          <a:bodyPr vert="horz" lIns="91928" tIns="45965" rIns="91928" bIns="459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30096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60" y="9430096"/>
            <a:ext cx="2945660" cy="49813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r">
              <a:defRPr sz="1200"/>
            </a:lvl1pPr>
          </a:lstStyle>
          <a:p>
            <a:fld id="{59260BC1-5D0D-434F-AB37-17A7D02CA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E683-054A-4EC7-A9F2-5B3955D57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E683-054A-4EC7-A9F2-5B3955D57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E683-054A-4EC7-A9F2-5B3955D57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E683-054A-4EC7-A9F2-5B3955D57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описание крупнейших</a:t>
            </a:r>
            <a:r>
              <a:rPr lang="ru-RU" baseline="0" dirty="0"/>
              <a:t> проектов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8E683-054A-4EC7-A9F2-5B3955D577D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B719-7898-4714-94B5-A2B7005AA3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/>
              <a:pPr/>
              <a:t>09.07.2021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5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6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8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6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6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4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5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4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0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5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9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5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187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5FC1BCC-7750-4CC2-A2C2-313C90C1A3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37898"/>
            <a:ext cx="1868511" cy="9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2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B6084-AB64-4FD6-9B56-B584A5C55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43" y="202027"/>
            <a:ext cx="1515921" cy="7651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47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BAB9EC-6574-4A6F-8AC7-0007549ED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46014"/>
            <a:ext cx="1985745" cy="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5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/>
              <a:pPr/>
              <a:t>09.07.2021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0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935A61-9C8B-45D9-A12C-7C7363699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2" y="337966"/>
            <a:ext cx="1775245" cy="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9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E937B9-D1A9-42F4-808B-619F93A9E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19" y="196165"/>
            <a:ext cx="1456976" cy="783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90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87B659A-1243-494A-A913-A01D35DF01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" y="346014"/>
            <a:ext cx="1598558" cy="8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337B75-AD99-48B7-93E2-3344EA969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20" y="196164"/>
            <a:ext cx="1329250" cy="6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6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5FC1BCC-7750-4CC2-A2C2-313C90C1A3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37898"/>
            <a:ext cx="1868511" cy="9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66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B6084-AB64-4FD6-9B56-B584A5C55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43" y="202027"/>
            <a:ext cx="1515921" cy="7651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15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BAB9EC-6574-4A6F-8AC7-0007549ED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46014"/>
            <a:ext cx="1985745" cy="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3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43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935A61-9C8B-45D9-A12C-7C7363699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2" y="337966"/>
            <a:ext cx="1775245" cy="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E937B9-D1A9-42F4-808B-619F93A9E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19" y="196165"/>
            <a:ext cx="1456976" cy="783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87B659A-1243-494A-A913-A01D35DF01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" y="346014"/>
            <a:ext cx="1598558" cy="8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51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337B75-AD99-48B7-93E2-3344EA969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20" y="196164"/>
            <a:ext cx="1329250" cy="6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2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9CD2B13-456B-4513-9724-CCA4B0820DC3}"/>
              </a:ext>
            </a:extLst>
          </p:cNvPr>
          <p:cNvSpPr/>
          <p:nvPr userDrawn="1"/>
        </p:nvSpPr>
        <p:spPr>
          <a:xfrm>
            <a:off x="-2" y="0"/>
            <a:ext cx="1069181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A88145-226B-4403-BCAA-88EE79CE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71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FB1D02-7823-41A4-9D83-43B089D3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FC1BCC-7750-4CC2-A2C2-313C90C1A3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37898"/>
            <a:ext cx="1868511" cy="9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5B6084-AB64-4FD6-9B56-B584A5C55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43" y="202027"/>
            <a:ext cx="1515921" cy="7651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67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D0F93-A364-4BCB-8CDF-E31CE4994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80412" cy="4599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6AA088-CF25-484D-8073-B47A7C23F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3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BAB9EC-6574-4A6F-8AC7-0007549ED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" y="346014"/>
            <a:ext cx="1985745" cy="9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4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08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935A61-9C8B-45D9-A12C-7C7363699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2" y="337966"/>
            <a:ext cx="1775245" cy="9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3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E937B9-D1A9-42F4-808B-619F93A9E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19" y="196165"/>
            <a:ext cx="1456976" cy="783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48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09.07.2021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87B659A-1243-494A-A913-A01D35DF01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" y="346014"/>
            <a:ext cx="1598558" cy="8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4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2337B75-AD99-48B7-93E2-3344EA969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20" y="196164"/>
            <a:ext cx="1329250" cy="6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03438-6F89-4E12-B0E8-CD3E7FAA6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93EE2-F202-44FA-B341-7B9142A3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1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/>
              <a:pPr/>
              <a:t>09.07.2021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7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B637C63-5831-4181-A0BE-209ACAFA8D0A}"/>
              </a:ext>
            </a:extLst>
          </p:cNvPr>
          <p:cNvCxnSpPr/>
          <p:nvPr userDrawn="1"/>
        </p:nvCxnSpPr>
        <p:spPr>
          <a:xfrm>
            <a:off x="0" y="1137138"/>
            <a:ext cx="106918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FE215-B485-40AA-9429-06099FFBEAB3}"/>
              </a:ext>
            </a:extLst>
          </p:cNvPr>
          <p:cNvSpPr/>
          <p:nvPr userDrawn="1"/>
        </p:nvSpPr>
        <p:spPr>
          <a:xfrm>
            <a:off x="0" y="0"/>
            <a:ext cx="10680412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D894E0-C8C3-49F8-829C-66A65B20E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31"/>
            <a:ext cx="10691813" cy="459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5D9250-B593-4B49-A62B-DD75796EF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82"/>
            <a:ext cx="7409703" cy="3294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CE4E2-49EB-4A5C-B690-EC17944B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17" y="2658678"/>
            <a:ext cx="6013892" cy="466355"/>
          </a:xfrm>
        </p:spPr>
        <p:txBody>
          <a:bodyPr anchor="b">
            <a:normAutofit/>
          </a:bodyPr>
          <a:lstStyle>
            <a:lvl1pPr algn="l"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93B6D3-FA2F-4C20-B35E-BCB52015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17" y="3395397"/>
            <a:ext cx="4177960" cy="57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318CB-564F-4F75-B322-C5D8EE5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48768-0DCB-4968-93A1-94878A02E44B}" type="datetimeFigureOut">
              <a:rPr lang="ru-RU" smtClean="0"/>
              <a:pPr/>
              <a:t>09.07.2021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7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6659" y="679722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/>
          <p:cNvSpPr txBox="1">
            <a:spLocks noGrp="1"/>
          </p:cNvSpPr>
          <p:nvPr>
            <p:ph type="title" hasCustomPrompt="1"/>
          </p:nvPr>
        </p:nvSpPr>
        <p:spPr>
          <a:xfrm>
            <a:off x="2703860" y="127766"/>
            <a:ext cx="7987953" cy="994740"/>
          </a:xfrm>
          <a:prstGeom prst="rect">
            <a:avLst/>
          </a:prstGeom>
        </p:spPr>
        <p:txBody>
          <a:bodyPr vert="horz" wrap="square" lIns="0" tIns="12696" rIns="0" bIns="0" rtlCol="0" anchor="ctr">
            <a:noAutofit/>
          </a:bodyPr>
          <a:lstStyle>
            <a:lvl1pPr marL="12696" algn="l">
              <a:lnSpc>
                <a:spcPct val="100000"/>
              </a:lnSpc>
              <a:spcBef>
                <a:spcPts val="100"/>
              </a:spcBef>
              <a:defRPr sz="2100" b="1" i="0" cap="all" baseline="0">
                <a:solidFill>
                  <a:srgbClr val="E31C2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5" dirty="0"/>
              <a:t>НАЗВАНИЕ СЛАЙДА</a:t>
            </a:r>
            <a:endParaRPr spc="25" dirty="0"/>
          </a:p>
        </p:txBody>
      </p:sp>
      <p:sp>
        <p:nvSpPr>
          <p:cNvPr id="19" name="object 4"/>
          <p:cNvSpPr/>
          <p:nvPr userDrawn="1"/>
        </p:nvSpPr>
        <p:spPr>
          <a:xfrm flipV="1">
            <a:off x="774586" y="7128185"/>
            <a:ext cx="9398801" cy="45700"/>
          </a:xfrm>
          <a:custGeom>
            <a:avLst/>
            <a:gdLst/>
            <a:ahLst/>
            <a:cxnLst/>
            <a:rect l="l" t="t" r="r" b="b"/>
            <a:pathLst>
              <a:path w="9270365">
                <a:moveTo>
                  <a:pt x="0" y="0"/>
                </a:moveTo>
                <a:lnTo>
                  <a:pt x="9269996" y="0"/>
                </a:lnTo>
              </a:path>
            </a:pathLst>
          </a:custGeom>
          <a:ln w="63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Holder 7"/>
          <p:cNvSpPr txBox="1">
            <a:spLocks/>
          </p:cNvSpPr>
          <p:nvPr userDrawn="1"/>
        </p:nvSpPr>
        <p:spPr>
          <a:xfrm>
            <a:off x="7726916" y="7251110"/>
            <a:ext cx="2460213" cy="21964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92CC3B-69F3-8749-B320-03289A77CFB8}" type="slidenum">
              <a:rPr lang="uk-UA" sz="800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uk-UA" sz="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4587" y="7222503"/>
            <a:ext cx="2113693" cy="184638"/>
          </a:xfrm>
          <a:prstGeom prst="rect">
            <a:avLst/>
          </a:prstGeom>
          <a:noFill/>
        </p:spPr>
        <p:txBody>
          <a:bodyPr wrap="none" lIns="0" tIns="45706" rIns="91413" bIns="45706" rtlCol="0">
            <a:spAutoFit/>
          </a:bodyPr>
          <a:lstStyle>
            <a:defPPr>
              <a:defRPr lang="en-US"/>
            </a:defPPr>
            <a:lvl1pPr>
              <a:defRPr sz="900" b="0" i="0">
                <a:solidFill>
                  <a:prstClr val="black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600" baseline="0" dirty="0"/>
              <a:t>Министерство по развитию Дальнего Востока и Арктики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08317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orient="horz" pos="704">
          <p15:clr>
            <a:srgbClr val="FBAE40"/>
          </p15:clr>
        </p15:guide>
        <p15:guide id="3" pos="64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4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C6398B-262F-4D24-ABB6-0A730CD63D8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206476"/>
            <a:ext cx="1617987" cy="7618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FF6D200-C570-460D-AEC6-C9E760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2" y="379514"/>
            <a:ext cx="7019753" cy="412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C6398B-262F-4D24-ABB6-0A730CD63D8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07" y="206476"/>
            <a:ext cx="1617987" cy="7618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F8F66D8-729B-4CDD-9DB8-31CE95F1C75C}"/>
              </a:ext>
            </a:extLst>
          </p:cNvPr>
          <p:cNvCxnSpPr/>
          <p:nvPr userDrawn="1"/>
        </p:nvCxnSpPr>
        <p:spPr>
          <a:xfrm flipH="1">
            <a:off x="0" y="1133077"/>
            <a:ext cx="1069181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B839ADF5-BB73-485E-9644-CC8697819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5259" y="706686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1.fotokto.ru/photo/full/430/4305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9658" r="1923" b="5340"/>
          <a:stretch/>
        </p:blipFill>
        <p:spPr bwMode="auto">
          <a:xfrm>
            <a:off x="1450" y="-1"/>
            <a:ext cx="10686958" cy="58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980402-B2B6-FD40-BCC4-66F1D9018073}"/>
              </a:ext>
            </a:extLst>
          </p:cNvPr>
          <p:cNvSpPr/>
          <p:nvPr/>
        </p:nvSpPr>
        <p:spPr>
          <a:xfrm>
            <a:off x="1450" y="5577841"/>
            <a:ext cx="10686958" cy="1981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763CB4D-76A5-CE4E-BA07-F3F6308EE239}"/>
              </a:ext>
            </a:extLst>
          </p:cNvPr>
          <p:cNvSpPr txBox="1"/>
          <p:nvPr/>
        </p:nvSpPr>
        <p:spPr>
          <a:xfrm>
            <a:off x="560017" y="6155351"/>
            <a:ext cx="9783488" cy="840903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060" marR="5078">
              <a:spcAft>
                <a:spcPts val="600"/>
              </a:spcAft>
            </a:pPr>
            <a:r>
              <a:rPr lang="ru-RU" sz="2799" b="1" spc="3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НАЦИОНАЛЬНАЯ ПРОГРАММА</a:t>
            </a:r>
          </a:p>
          <a:p>
            <a:pPr marL="12695">
              <a:spcBef>
                <a:spcPts val="100"/>
              </a:spcBef>
            </a:pPr>
            <a:r>
              <a:rPr lang="ru-RU" sz="1999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ДОКУМЕНТЫ, ЦЕЛИ, 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6282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369310" y="1675429"/>
            <a:ext cx="5226227" cy="323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Обеспечение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услуг учреждений культуры</a:t>
            </a: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сельском населенном пункте с численностью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500 человек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передвижные многофункциональные культурные центры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500 чел.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дом культуры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библиотека с детским отделением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кинозал</a:t>
            </a: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городском населенном пункте с численностью населения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дом культуры, библиотека, кинозал, музей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парк культуры и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отдыха</a:t>
            </a:r>
          </a:p>
          <a:p>
            <a:pPr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условий для кадровой обеспеченности физкультурно-спортивных организаций</a:t>
            </a: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1012" y="1535799"/>
            <a:ext cx="261840" cy="147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1012" y="1736706"/>
            <a:ext cx="261840" cy="147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prstClr val="white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85663107"/>
              </p:ext>
            </p:extLst>
          </p:nvPr>
        </p:nvGraphicFramePr>
        <p:xfrm>
          <a:off x="224553" y="1883991"/>
          <a:ext cx="4995010" cy="2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5534" y="220719"/>
            <a:ext cx="10605299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" y="587098"/>
            <a:ext cx="10691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554" y="1275068"/>
            <a:ext cx="512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зданий учреждений культурно-досугового типа Минкультуры России, находящихся в неудовлетворительном состоянии,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33035" y="161153"/>
            <a:ext cx="1369878" cy="4656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4555" y="939018"/>
            <a:ext cx="10467258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362" indent="-150362" defTabSz="1122700" fontAlgn="ctr">
              <a:lnSpc>
                <a:spcPct val="114000"/>
              </a:lnSpc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темпов роста показателей качества жизни населения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2024 г.)</a:t>
            </a:r>
            <a:endParaRPr lang="ru-RU" sz="1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45113" y="1355973"/>
            <a:ext cx="5226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предусмотренные Национальной программой: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>
            <a:off x="5354554" y="-3853069"/>
            <a:ext cx="0" cy="10260000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xmlns="" id="{BCDDE2A0-0045-454C-B020-12EDAC31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95561"/>
              </p:ext>
            </p:extLst>
          </p:nvPr>
        </p:nvGraphicFramePr>
        <p:xfrm>
          <a:off x="244851" y="4498231"/>
          <a:ext cx="10369730" cy="2953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792">
                  <a:extLst>
                    <a:ext uri="{9D8B030D-6E8A-4147-A177-3AD203B41FA5}">
                      <a16:colId xmlns:a16="http://schemas.microsoft.com/office/drawing/2014/main" xmlns="" val="3316184744"/>
                    </a:ext>
                  </a:extLst>
                </a:gridCol>
                <a:gridCol w="6975835"/>
                <a:gridCol w="1187778"/>
                <a:gridCol w="1310325"/>
              </a:tblGrid>
              <a:tr h="258281">
                <a:tc rowSpan="2"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7E2A5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РЕШЕНИЕ: Мероприятия в рамках Национальной программы</a:t>
                      </a: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за 2020 год</a:t>
                      </a: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270439"/>
                  </a:ext>
                </a:extLst>
              </a:tr>
              <a:tr h="2582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9">
                <a:tc rowSpan="4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1: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(реконструкция), капитальный ремонт учреждений культуры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289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и оснащение оборудованием учреждений культуры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виртуальных концертных залов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  <a:tr h="24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модельных библиотек 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154">
                <a:tc rowSpan="5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2: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Субсидирование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гастролей </a:t>
                      </a: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выставок для творческих коллективов культуры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889"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региональных фестивалей и творческих проектов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Субсидии на поддержку творческой деятельности театров малых городов и детских театров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  <a:tr h="22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культурно-просветительских программ для школьников, проживающих в удаленных населенных пунктах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5 635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281,8</a:t>
                      </a:r>
                    </a:p>
                  </a:txBody>
                  <a:tcPr marL="100236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92"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социальных выплат работникам, переезжающим на работу в сельские и удаленные населенные пункты 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мероприятия запланирована с 2022 года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24555" y="607987"/>
            <a:ext cx="10370982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УКАЗА № 427: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127" y="1684494"/>
            <a:ext cx="9061531" cy="20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</a:t>
            </a:r>
            <a:r>
              <a:rPr lang="en-US" sz="1399" dirty="0">
                <a:latin typeface="Arial" panose="020B0604020202020204" pitchFamily="34" charset="0"/>
                <a:cs typeface="Arial" panose="020B0604020202020204" pitchFamily="34" charset="0"/>
              </a:rPr>
              <a:t>21.07.2020 № 474 </a:t>
            </a: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«О национальных целях развития Российской Федерации на период до 2030 года»</a:t>
            </a:r>
            <a:endParaRPr lang="en-US" sz="13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07.05.2020 № 204 «О национальных целях и стратегических задачах развития Российской Федерации на период до 2024 года»</a:t>
            </a:r>
            <a:endParaRPr lang="en-US" sz="13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26 июня 2020 года № 427 «О мерах по социально-экономическому развитию Дальнего Востока»</a:t>
            </a:r>
            <a:endParaRPr lang="en-US" sz="13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программа социально-экономического развития Дальнего Востока до 2024 года </a:t>
            </a:r>
            <a:b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и на перспективу до 2035 года (Распоряжение Правительства РФ от 24.09.2020 за № 2464-р)</a:t>
            </a:r>
            <a:endParaRPr lang="en-US" sz="1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301" y="4589507"/>
            <a:ext cx="9863207" cy="167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программа социально-экономического развития Дальнего Востока </a:t>
            </a:r>
            <a:r>
              <a:rPr lang="ru-RU" sz="1399" b="1" dirty="0">
                <a:latin typeface="Arial" panose="020B0604020202020204" pitchFamily="34" charset="0"/>
                <a:cs typeface="Arial" panose="020B0604020202020204" pitchFamily="34" charset="0"/>
              </a:rPr>
              <a:t>на период до 2024 года и на перспективу до 2035 года (далее - Программа) определяет цели и меры для ускорения развития экономики и социальной сферы макрорегиона</a:t>
            </a:r>
            <a:r>
              <a:rPr lang="ru-RU" sz="1399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обеспечивает взаимосвязь мероприятий национальных проектов (программ), государственных программ Российской Федерации, направленных на развитие отдельных отраслей экономики и социальной сферы на территории Дальнего Востока, ресурсы для их реализации, а также формирует основу развития макрорегиона в 15-летней перспективе</a:t>
            </a:r>
          </a:p>
          <a:p>
            <a:pPr>
              <a:spcAft>
                <a:spcPts val="600"/>
              </a:spcAft>
            </a:pPr>
            <a:endParaRPr lang="ru-RU" sz="1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01" y="1249091"/>
            <a:ext cx="3337222" cy="36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9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документы</a:t>
            </a:r>
            <a:endParaRPr lang="en-US" sz="17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871" y="4178568"/>
            <a:ext cx="9605566" cy="36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99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программа социально-экономического развития Дальнего Востока</a:t>
            </a:r>
            <a:endParaRPr lang="en-US" sz="17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61F8889-88E6-5B46-AF07-89B1834F89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pc="-5" dirty="0"/>
              <a:t>БАЗОВЫЕ документы нацпрограммы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3CC3CE57-B902-8641-B72E-F2488F91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04" y="1734684"/>
            <a:ext cx="316275" cy="346113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="" xmlns:a16="http://schemas.microsoft.com/office/drawing/2014/main" id="{3CC3CE57-B902-8641-B72E-F2488F91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04" y="2222159"/>
            <a:ext cx="316275" cy="346113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="" xmlns:a16="http://schemas.microsoft.com/office/drawing/2014/main" id="{3CC3CE57-B902-8641-B72E-F2488F91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704" y="2742805"/>
            <a:ext cx="316275" cy="346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1282B8-9F4C-EB4A-8C5A-3E3E79F13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5" y="3337164"/>
            <a:ext cx="525838" cy="2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1">
            <a:extLst>
              <a:ext uri="{FF2B5EF4-FFF2-40B4-BE49-F238E27FC236}">
                <a16:creationId xmlns="" xmlns:a16="http://schemas.microsoft.com/office/drawing/2014/main" id="{DA4A6989-33C7-7445-9EF2-E0DB963E9736}"/>
              </a:ext>
            </a:extLst>
          </p:cNvPr>
          <p:cNvSpPr/>
          <p:nvPr/>
        </p:nvSpPr>
        <p:spPr>
          <a:xfrm>
            <a:off x="5650578" y="2356728"/>
            <a:ext cx="4633604" cy="4468373"/>
          </a:xfrm>
          <a:prstGeom prst="roundRect">
            <a:avLst>
              <a:gd name="adj" fmla="val 2599"/>
            </a:avLst>
          </a:prstGeom>
          <a:solidFill>
            <a:srgbClr val="F0F2F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09" tIns="179924" rIns="215909" bIns="179924" rtlCol="0" anchor="t"/>
          <a:lstStyle/>
          <a:p>
            <a:pPr defTabSz="1122251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="" xmlns:a16="http://schemas.microsoft.com/office/drawing/2014/main" id="{1A14F429-CAB6-AA49-B10E-D2B638D2F434}"/>
              </a:ext>
            </a:extLst>
          </p:cNvPr>
          <p:cNvSpPr/>
          <p:nvPr/>
        </p:nvSpPr>
        <p:spPr>
          <a:xfrm>
            <a:off x="568777" y="2356728"/>
            <a:ext cx="4633604" cy="4468373"/>
          </a:xfrm>
          <a:prstGeom prst="roundRect">
            <a:avLst>
              <a:gd name="adj" fmla="val 2599"/>
            </a:avLst>
          </a:prstGeom>
          <a:solidFill>
            <a:srgbClr val="F0F2F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09" tIns="179924" rIns="215909" bIns="179924" rtlCol="0" anchor="t"/>
          <a:lstStyle/>
          <a:p>
            <a:pPr defTabSz="1122251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016" y="1282721"/>
            <a:ext cx="9305355" cy="738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99" dirty="0">
                <a:latin typeface="Arial" panose="020B0604020202020204" pitchFamily="34" charset="0"/>
                <a:cs typeface="Arial" panose="020B0604020202020204" pitchFamily="34" charset="0"/>
              </a:rPr>
              <a:t>В Указе Президента Российской Федерации от 26 июня 2020 г. № 427 "О мерах по социально-экономическому развитию Дальнего Востока" определены следующие цели социально-экономического развития Дальнего Востока: 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9CDE72D-F7B3-D147-82C1-71ED420D63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Цели нацпрограммы</a:t>
            </a:r>
          </a:p>
        </p:txBody>
      </p:sp>
      <p:sp>
        <p:nvSpPr>
          <p:cNvPr id="3" name="Rectangle 2"/>
          <p:cNvSpPr/>
          <p:nvPr/>
        </p:nvSpPr>
        <p:spPr>
          <a:xfrm>
            <a:off x="825854" y="3182647"/>
            <a:ext cx="4247490" cy="343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899" indent="-251899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темпов роста  показателей качества жизни населения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ожидаемой продолжительности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жизни не менее чем на 5 лет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снижение смертности населения трудоспособного возраста не менее чем на 35 %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годового объема жилищного строительства в 1,6 раза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899" indent="-251899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899" indent="-251899">
              <a:spcBef>
                <a:spcPts val="300"/>
              </a:spcBef>
              <a:spcAft>
                <a:spcPts val="300"/>
              </a:spcAft>
              <a:buSzPct val="75000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темпов роста показателей экономического развития,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накопленных частных инвестиций до 800 млрд рублей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Создания не менее 200 предприятий в ТОР и СПВ</a:t>
            </a:r>
          </a:p>
          <a:p>
            <a:pPr marL="251899" indent="107957">
              <a:spcBef>
                <a:spcPts val="300"/>
              </a:spcBef>
              <a:spcAft>
                <a:spcPts val="3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не менее 30 тыс. новых рабочих мест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2557" y="3182647"/>
            <a:ext cx="4157879" cy="16612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15914" indent="-251899">
              <a:spcAft>
                <a:spcPts val="12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прекращение миграционного оттока населения</a:t>
            </a:r>
          </a:p>
          <a:p>
            <a:pPr marL="215914" indent="-251899">
              <a:spcAft>
                <a:spcPts val="12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показателей качества жизни населения</a:t>
            </a:r>
          </a:p>
          <a:p>
            <a:pPr marL="215914" indent="-251899">
              <a:spcAft>
                <a:spcPts val="12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показателей экономического развития</a:t>
            </a:r>
          </a:p>
          <a:p>
            <a:pPr marL="215914" indent="-251899">
              <a:spcAft>
                <a:spcPts val="1200"/>
              </a:spcAft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067" y="2517477"/>
            <a:ext cx="2964567" cy="58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НА ПЕРИОД ДО 2024 ГОДА </a:t>
            </a:r>
            <a:r>
              <a:rPr lang="en-US" sz="1599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99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ВКЛЮЧИТЕЛЬНО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9878" y="2517477"/>
            <a:ext cx="2975783" cy="338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НА ПЕРИОД ДО 2035 ГОДА: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248A67-A930-0042-922F-D1D14BF7439A}"/>
              </a:ext>
            </a:extLst>
          </p:cNvPr>
          <p:cNvSpPr/>
          <p:nvPr/>
        </p:nvSpPr>
        <p:spPr>
          <a:xfrm>
            <a:off x="781054" y="2357380"/>
            <a:ext cx="1079547" cy="35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4F48A1-6BDA-7E40-9273-BDE3240C67B9}"/>
              </a:ext>
            </a:extLst>
          </p:cNvPr>
          <p:cNvSpPr/>
          <p:nvPr/>
        </p:nvSpPr>
        <p:spPr>
          <a:xfrm>
            <a:off x="5937327" y="2357380"/>
            <a:ext cx="1079547" cy="35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/>
          </a:p>
        </p:txBody>
      </p:sp>
    </p:spTree>
    <p:extLst>
      <p:ext uri="{BB962C8B-B14F-4D97-AF65-F5344CB8AC3E}">
        <p14:creationId xmlns:p14="http://schemas.microsoft.com/office/powerpoint/2010/main" val="27903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094" y="1282721"/>
            <a:ext cx="9747919" cy="2353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/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УСКОРЕНИЕ ЭКОНОМИЧЕСКОГО РОСТА И ТЕХНОЛОГИЧЕСКОЕ РАЗВИТИЕ</a:t>
            </a:r>
          </a:p>
          <a:p>
            <a:pPr lvl="0" fontAlgn="base"/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ДАЛЬНЕГО ВОСТОКА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конкурентоспособности условий инвестирования и ведения бизнеса на Дальнем Востоке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привлекательности ключевых отраслей экономики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магистральной инфраструктуры и реализация крупнейших инфраструктурных проектов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трансграничной инфраструктуры и конкурентное таможенное регулирование 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экспорта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инфраструктуры для реализации новых инвестиционных проектов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предпринимательства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 поддержки высокотехнологичных проектов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9CDE72D-F7B3-D147-82C1-71ED420D63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ОСНОВНЫЕ НАПРАВЛЕНИЯ нацпрограммы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3094" y="4057239"/>
            <a:ext cx="8898123" cy="2599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65007"/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НА ДАЛЬНЕМ ВОСТОКЕ ДО УРОВНЯ </a:t>
            </a:r>
            <a:b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ВЫШЕ СРЕДНЕРОССИЙСКОГО, ВКЛЮЧАЯ РАЗВИТИЕ ЧЕЛОВЕЧЕСКОГО КАПИТАЛА, </a:t>
            </a:r>
            <a:b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99" b="1" dirty="0">
                <a:latin typeface="Arial" panose="020B0604020202020204" pitchFamily="34" charset="0"/>
                <a:cs typeface="Arial" panose="020B0604020202020204" pitchFamily="34" charset="0"/>
              </a:rPr>
              <a:t>КАДРОВОГО ПОТЕНЦИАЛА И ФОРМИРОВАНИЕ КОМФОРТНОЙ СРЕДЫ ДЛЯ ЖИЗНИ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здравоохранения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благоприятных условий для рождения и воспитания детей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образования и науки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сферы культуры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сферы физической культуры и спорта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 и формирование комфортной среды для проживания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транспортной доступности</a:t>
            </a:r>
          </a:p>
          <a:p>
            <a:pPr marL="180903" indent="-180903">
              <a:spcBef>
                <a:spcPts val="200"/>
              </a:spcBef>
              <a:spcAft>
                <a:spcPts val="200"/>
              </a:spcAft>
              <a:buSzPct val="75000"/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программы "Дальневосточный гектар"</a:t>
            </a:r>
          </a:p>
        </p:txBody>
      </p:sp>
      <p:sp>
        <p:nvSpPr>
          <p:cNvPr id="5" name="Прямоугольник 42">
            <a:extLst>
              <a:ext uri="{FF2B5EF4-FFF2-40B4-BE49-F238E27FC236}">
                <a16:creationId xmlns="" xmlns:a16="http://schemas.microsoft.com/office/drawing/2014/main" id="{1A7E97EC-8A94-874F-B317-1FE4E4E28688}"/>
              </a:ext>
            </a:extLst>
          </p:cNvPr>
          <p:cNvSpPr/>
          <p:nvPr/>
        </p:nvSpPr>
        <p:spPr>
          <a:xfrm rot="5400000">
            <a:off x="309105" y="1799553"/>
            <a:ext cx="1079547" cy="5397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  <p:sp>
        <p:nvSpPr>
          <p:cNvPr id="6" name="Прямоугольник 42">
            <a:extLst>
              <a:ext uri="{FF2B5EF4-FFF2-40B4-BE49-F238E27FC236}">
                <a16:creationId xmlns="" xmlns:a16="http://schemas.microsoft.com/office/drawing/2014/main" id="{7E7E9299-399F-724F-8AAC-9299AAEF9203}"/>
              </a:ext>
            </a:extLst>
          </p:cNvPr>
          <p:cNvSpPr/>
          <p:nvPr/>
        </p:nvSpPr>
        <p:spPr>
          <a:xfrm rot="5400000">
            <a:off x="309105" y="4606255"/>
            <a:ext cx="1079547" cy="5397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/>
          </a:p>
        </p:txBody>
      </p:sp>
    </p:spTree>
    <p:extLst>
      <p:ext uri="{BB962C8B-B14F-4D97-AF65-F5344CB8AC3E}">
        <p14:creationId xmlns:p14="http://schemas.microsoft.com/office/powerpoint/2010/main" val="38605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3342508921"/>
              </p:ext>
            </p:extLst>
          </p:nvPr>
        </p:nvGraphicFramePr>
        <p:xfrm>
          <a:off x="422517" y="1824000"/>
          <a:ext cx="4572416" cy="490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10" y="127766"/>
            <a:ext cx="9914603" cy="994740"/>
          </a:xfrm>
          <a:prstGeom prst="rect">
            <a:avLst/>
          </a:prstGeom>
        </p:spPr>
        <p:txBody>
          <a:bodyPr/>
          <a:lstStyle/>
          <a:p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 ключевых мероприятий 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национальной </a:t>
            </a:r>
            <a:r>
              <a:rPr lang="ru-RU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за 2020 ГОД</a:t>
            </a:r>
            <a:endParaRPr lang="en-US" dirty="0"/>
          </a:p>
        </p:txBody>
      </p:sp>
      <p:sp>
        <p:nvSpPr>
          <p:cNvPr id="34" name="object 27"/>
          <p:cNvSpPr/>
          <p:nvPr/>
        </p:nvSpPr>
        <p:spPr>
          <a:xfrm>
            <a:off x="777210" y="1633520"/>
            <a:ext cx="400049" cy="36349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31750">
            <a:solidFill>
              <a:srgbClr val="E31F26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 sz="11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2499" y="1321920"/>
            <a:ext cx="3943043" cy="132252"/>
          </a:xfrm>
          <a:prstGeom prst="roundRect">
            <a:avLst>
              <a:gd name="adj" fmla="val 4463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20000"/>
              </a:lnSpc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</a:t>
            </a:r>
          </a:p>
        </p:txBody>
      </p:sp>
      <p:sp>
        <p:nvSpPr>
          <p:cNvPr id="92" name="object 20"/>
          <p:cNvSpPr txBox="1"/>
          <p:nvPr/>
        </p:nvSpPr>
        <p:spPr>
          <a:xfrm>
            <a:off x="5816477" y="1705212"/>
            <a:ext cx="4720891" cy="64119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914126">
              <a:spcBef>
                <a:spcPts val="100"/>
              </a:spcBef>
              <a:defRPr/>
            </a:pPr>
            <a:r>
              <a:rPr lang="ru-RU" sz="2000" b="1" spc="-35" dirty="0" smtClean="0">
                <a:solidFill>
                  <a:srgbClr val="006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13,8 млрд </a:t>
            </a:r>
            <a:r>
              <a:rPr lang="ru-RU" sz="2000" b="1" spc="-35" dirty="0">
                <a:solidFill>
                  <a:srgbClr val="006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defTabSz="914126">
              <a:spcBef>
                <a:spcPts val="100"/>
              </a:spcBef>
              <a:defRPr/>
            </a:pPr>
            <a:r>
              <a:rPr lang="ru-RU" sz="2000" spc="-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образования и науки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27"/>
          <p:cNvSpPr/>
          <p:nvPr/>
        </p:nvSpPr>
        <p:spPr>
          <a:xfrm>
            <a:off x="5381713" y="1824000"/>
            <a:ext cx="310469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25400">
            <a:solidFill>
              <a:srgbClr val="0067A6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21"/>
          <p:cNvSpPr txBox="1"/>
          <p:nvPr/>
        </p:nvSpPr>
        <p:spPr>
          <a:xfrm>
            <a:off x="5750236" y="2653011"/>
            <a:ext cx="4787133" cy="64119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914126">
              <a:spcBef>
                <a:spcPts val="100"/>
              </a:spcBef>
              <a:defRPr/>
            </a:pPr>
            <a:r>
              <a:rPr lang="ru-RU" sz="2000" b="1" dirty="0" smtClean="0">
                <a:solidFill>
                  <a:srgbClr val="B5D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</a:t>
            </a:r>
            <a:r>
              <a:rPr lang="ru-RU" sz="2000" b="1" dirty="0">
                <a:solidFill>
                  <a:srgbClr val="B5D3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defTabSz="914126">
              <a:spcBef>
                <a:spcPts val="100"/>
              </a:spcBef>
              <a:defRPr/>
            </a:pPr>
            <a:r>
              <a:rPr lang="ru-RU" sz="2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здравоохранения</a:t>
            </a:r>
            <a:endParaRPr sz="2000" spc="-10" dirty="0">
              <a:solidFill>
                <a:srgbClr val="354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28"/>
          <p:cNvSpPr/>
          <p:nvPr/>
        </p:nvSpPr>
        <p:spPr>
          <a:xfrm>
            <a:off x="5373528" y="2768819"/>
            <a:ext cx="310469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25400">
            <a:solidFill>
              <a:srgbClr val="B5D334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32"/>
          <p:cNvSpPr txBox="1"/>
          <p:nvPr/>
        </p:nvSpPr>
        <p:spPr>
          <a:xfrm>
            <a:off x="1729495" y="3652888"/>
            <a:ext cx="2082060" cy="1102862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algn="ctr" defTabSz="914126">
              <a:spcBef>
                <a:spcPts val="100"/>
              </a:spcBef>
              <a:defRPr/>
            </a:pPr>
            <a:r>
              <a:rPr lang="ru-RU" sz="5000" b="1" spc="-16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29,7</a:t>
            </a:r>
            <a:endParaRPr lang="ru-RU" sz="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spcBef>
                <a:spcPts val="100"/>
              </a:spcBef>
              <a:defRPr/>
            </a:pPr>
            <a:r>
              <a:rPr lang="ru-RU" sz="20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spc="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лрд</a:t>
            </a:r>
            <a:r>
              <a:rPr lang="ru-RU" sz="20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2000" b="1" spc="-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xmlns="" id="{1B9DB9AE-0297-4AC3-9BCC-536BD1AFD502}"/>
              </a:ext>
            </a:extLst>
          </p:cNvPr>
          <p:cNvSpPr txBox="1"/>
          <p:nvPr/>
        </p:nvSpPr>
        <p:spPr>
          <a:xfrm>
            <a:off x="5750237" y="3683258"/>
            <a:ext cx="4787133" cy="948974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914126">
              <a:spcBef>
                <a:spcPts val="100"/>
              </a:spcBef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defTabSz="914126">
              <a:spcBef>
                <a:spcPts val="100"/>
              </a:spcBef>
              <a:defRPr/>
            </a:pP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рождения и воспитания детей</a:t>
            </a:r>
            <a:endParaRPr sz="2000" spc="-10" dirty="0">
              <a:solidFill>
                <a:srgbClr val="354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xmlns="" id="{7948DC27-C851-437E-9D6F-1F6874B03297}"/>
              </a:ext>
            </a:extLst>
          </p:cNvPr>
          <p:cNvSpPr/>
          <p:nvPr/>
        </p:nvSpPr>
        <p:spPr>
          <a:xfrm>
            <a:off x="5386863" y="3807456"/>
            <a:ext cx="310469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21">
            <a:extLst>
              <a:ext uri="{FF2B5EF4-FFF2-40B4-BE49-F238E27FC236}">
                <a16:creationId xmlns:a16="http://schemas.microsoft.com/office/drawing/2014/main" xmlns="" id="{5C1C94DE-9EC2-4BD9-9BF3-0DBAEC9CFFEE}"/>
              </a:ext>
            </a:extLst>
          </p:cNvPr>
          <p:cNvSpPr txBox="1"/>
          <p:nvPr/>
        </p:nvSpPr>
        <p:spPr>
          <a:xfrm>
            <a:off x="5816478" y="4956032"/>
            <a:ext cx="3611650" cy="64119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914126">
              <a:spcBef>
                <a:spcPts val="100"/>
              </a:spcBef>
              <a:defRPr/>
            </a:pPr>
            <a:r>
              <a:rPr lang="ru-RU" sz="2000" b="1" dirty="0" smtClean="0">
                <a:solidFill>
                  <a:srgbClr val="9F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 </a:t>
            </a:r>
            <a:r>
              <a:rPr lang="ru-RU" sz="2000" b="1" dirty="0">
                <a:solidFill>
                  <a:srgbClr val="9F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</a:t>
            </a:r>
            <a:r>
              <a:rPr lang="ru-RU" sz="2000" b="1" dirty="0" smtClean="0">
                <a:solidFill>
                  <a:srgbClr val="9F0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9F0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>
              <a:spcBef>
                <a:spcPts val="100"/>
              </a:spcBef>
              <a:defRPr/>
            </a:pP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сферы культуры</a:t>
            </a:r>
            <a:endParaRPr sz="2000" spc="-10" dirty="0">
              <a:solidFill>
                <a:srgbClr val="354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xmlns="" id="{20A8E84D-64AB-4889-A848-AF01817A3415}"/>
              </a:ext>
            </a:extLst>
          </p:cNvPr>
          <p:cNvSpPr/>
          <p:nvPr/>
        </p:nvSpPr>
        <p:spPr>
          <a:xfrm>
            <a:off x="5439769" y="5071839"/>
            <a:ext cx="310469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25400">
            <a:solidFill>
              <a:srgbClr val="9F005F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xmlns="" id="{5C1C94DE-9EC2-4BD9-9BF3-0DBAEC9CFFEE}"/>
              </a:ext>
            </a:extLst>
          </p:cNvPr>
          <p:cNvSpPr txBox="1"/>
          <p:nvPr/>
        </p:nvSpPr>
        <p:spPr>
          <a:xfrm>
            <a:off x="5750238" y="5884945"/>
            <a:ext cx="4604646" cy="948974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defTabSz="914126">
              <a:spcBef>
                <a:spcPts val="1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>
              <a:spcBef>
                <a:spcPts val="100"/>
              </a:spcBef>
              <a:defRPr/>
            </a:pPr>
            <a:r>
              <a:rPr lang="ru-RU" sz="20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сферы физической культуры и спорта</a:t>
            </a:r>
            <a:endParaRPr sz="2000" spc="-10" dirty="0">
              <a:solidFill>
                <a:srgbClr val="354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xmlns="" id="{20A8E84D-64AB-4889-A848-AF01817A3415}"/>
              </a:ext>
            </a:extLst>
          </p:cNvPr>
          <p:cNvSpPr/>
          <p:nvPr/>
        </p:nvSpPr>
        <p:spPr>
          <a:xfrm>
            <a:off x="5373529" y="6000752"/>
            <a:ext cx="310469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502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914126">
              <a:defRPr/>
            </a:pPr>
            <a:endParaRPr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BCDDE2A0-0045-454C-B020-12EDAC31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67252"/>
              </p:ext>
            </p:extLst>
          </p:nvPr>
        </p:nvGraphicFramePr>
        <p:xfrm>
          <a:off x="178233" y="5841988"/>
          <a:ext cx="10306321" cy="1371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945">
                  <a:extLst>
                    <a:ext uri="{9D8B030D-6E8A-4147-A177-3AD203B41FA5}">
                      <a16:colId xmlns="" xmlns:a16="http://schemas.microsoft.com/office/drawing/2014/main" val="3316184744"/>
                    </a:ext>
                  </a:extLst>
                </a:gridCol>
                <a:gridCol w="6397158"/>
                <a:gridCol w="1523686"/>
                <a:gridCol w="1465532"/>
              </a:tblGrid>
              <a:tr h="247310">
                <a:tc rowSpan="2"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7E2A5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РЕШЕНИЕ: Мероприятия в рамках Национальной программы</a:t>
                      </a: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за 2020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270439"/>
                  </a:ext>
                </a:extLst>
              </a:tr>
              <a:tr h="2473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166"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1: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медицинского </a:t>
                      </a: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 </a:t>
                      </a: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166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посадочных площадок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166"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2: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Строительство, реконструкция ФАП и медицинских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организаций</a:t>
                      </a:r>
                      <a:endParaRPr lang="ru-RU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166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зданий медицинских организаций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542318" y="900931"/>
            <a:ext cx="1936497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2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74567" y="977155"/>
            <a:ext cx="502097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смертности населения трудоспособного возраста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чем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(до 382 случаев на 100 тыс. населения)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0510" y="598930"/>
            <a:ext cx="1041730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УКАЗА № 427: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13" y="230307"/>
            <a:ext cx="10605299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-1" y="587098"/>
            <a:ext cx="10691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69309" y="1930056"/>
            <a:ext cx="5226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предусмотренные Национальной программой: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2318" y="2389220"/>
            <a:ext cx="5053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повышение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доступности для населения первичной медико-санитарной помощи, специализированной, в том числе высокотехнологичной, медицинской помощи, скорой медицинской помощи, диагностических (лабораторных)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исследований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42318" y="3460456"/>
            <a:ext cx="5053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снижение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доли объектов здравоохранения, находящихся в аварийном состоянии или требующих капитального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ремонта,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менее чем в 2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CC50D5B7-9FEB-425A-9117-249560079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88129"/>
              </p:ext>
            </p:extLst>
          </p:nvPr>
        </p:nvGraphicFramePr>
        <p:xfrm>
          <a:off x="249918" y="2527899"/>
          <a:ext cx="4169043" cy="270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78234" y="1930056"/>
            <a:ext cx="499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Ожидаемая продолжительность жизни, лет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>
            <a:off x="5354555" y="-3365665"/>
            <a:ext cx="0" cy="10260000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>
            <a:off x="5376382" y="435088"/>
            <a:ext cx="0" cy="10260000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99128" y="2535933"/>
            <a:ext cx="96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2024 г.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99128" y="3644525"/>
            <a:ext cx="963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418961" y="2803699"/>
            <a:ext cx="1154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09529" y="5239254"/>
            <a:ext cx="1154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534380" y="2555518"/>
            <a:ext cx="4" cy="27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8233" y="977155"/>
            <a:ext cx="5020970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ожидаемой продолжительности жизни не менее чем на пять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(до 75,2)</a:t>
            </a:r>
          </a:p>
        </p:txBody>
      </p:sp>
    </p:spTree>
    <p:extLst>
      <p:ext uri="{BB962C8B-B14F-4D97-AF65-F5344CB8AC3E}">
        <p14:creationId xmlns:p14="http://schemas.microsoft.com/office/powerpoint/2010/main" val="30161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6513" y="230307"/>
            <a:ext cx="10605299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1" y="587098"/>
            <a:ext cx="10691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CC50D5B7-9FEB-425A-9117-249560079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477168"/>
              </p:ext>
            </p:extLst>
          </p:nvPr>
        </p:nvGraphicFramePr>
        <p:xfrm>
          <a:off x="224555" y="2403136"/>
          <a:ext cx="5695483" cy="270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4555" y="1929846"/>
            <a:ext cx="4995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жилищного строительства на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человек (м</a:t>
            </a:r>
            <a:r>
              <a:rPr lang="ru-RU" sz="12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803" y="683280"/>
            <a:ext cx="1041273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УКАЗА № 427: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555" y="991057"/>
            <a:ext cx="3555593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годового объема жилищного строительства в 1,6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 (3,8 млн. м</a:t>
            </a:r>
            <a:r>
              <a:rPr lang="ru-RU" sz="1400" baseline="300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год);</a:t>
            </a:r>
            <a:endParaRPr lang="ru-RU" sz="1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45276" y="4679187"/>
            <a:ext cx="861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2030 г.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5088" y="3296095"/>
            <a:ext cx="861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67722" y="2533168"/>
            <a:ext cx="1154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67722" y="4801168"/>
            <a:ext cx="1154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629854" y="2533168"/>
            <a:ext cx="4" cy="226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>
            <a:off x="5308234" y="-3306730"/>
            <a:ext cx="0" cy="10260000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264006" y="179459"/>
            <a:ext cx="1369878" cy="4656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4638" y="1941471"/>
            <a:ext cx="436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предусмотренные Национальной программой: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1427" y="2433074"/>
            <a:ext cx="4296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комфортной среды для жизни;</a:t>
            </a:r>
          </a:p>
          <a:p>
            <a:pPr marL="228600" indent="-228600">
              <a:buFontTx/>
              <a:buAutoNum type="arabicParenR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непригодных для проживания жилых помещений, а также многоквартирных домов, признанных аварийными и подлежащими сносу 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реконструкции, в 3,5 раза.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2">
            <a:extLst>
              <a:ext uri="{FF2B5EF4-FFF2-40B4-BE49-F238E27FC236}">
                <a16:creationId xmlns="" xmlns:a16="http://schemas.microsoft.com/office/drawing/2014/main" id="{BCDDE2A0-0045-454C-B020-12EDAC31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44603"/>
              </p:ext>
            </p:extLst>
          </p:nvPr>
        </p:nvGraphicFramePr>
        <p:xfrm>
          <a:off x="178234" y="5448023"/>
          <a:ext cx="10306321" cy="1938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945">
                  <a:extLst>
                    <a:ext uri="{9D8B030D-6E8A-4147-A177-3AD203B41FA5}">
                      <a16:colId xmlns="" xmlns:a16="http://schemas.microsoft.com/office/drawing/2014/main" val="3316184744"/>
                    </a:ext>
                  </a:extLst>
                </a:gridCol>
                <a:gridCol w="6397158"/>
                <a:gridCol w="1523686"/>
                <a:gridCol w="1465532"/>
              </a:tblGrid>
              <a:tr h="247310">
                <a:tc rowSpan="2"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7E2A5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РЕШЕНИЕ: Мероприятия в рамках Национальной программы</a:t>
                      </a: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за 2020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270439"/>
                  </a:ext>
                </a:extLst>
              </a:tr>
              <a:tr h="2473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166"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1: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выданных ипотечных кредитов по программе «Дальневосточная ипотека» (2 % годовых), тыс. штук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15,1</a:t>
                      </a: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выданных ипотечных кредитов по программе «Семейная ипотека» </a:t>
                      </a:r>
                      <a:b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(5 % годовых), тыс. штук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выданных кредитов по программе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«Сельская ипотека» </a:t>
                      </a:r>
                      <a:b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(от 0,1 % до 3,0 % годовых), тыс. штук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166"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2: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ввода жилья (по итогам года), млн. кв. м</a:t>
                      </a: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2,419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108,4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166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квадратных метров расселенного аварийного жилищного фонда, тыс. кв. м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245,59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3959258" y="950449"/>
            <a:ext cx="668260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непригодных для проживания жилых помещений,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многоквартирных домов, признанных аварийными и подлежащими </a:t>
            </a: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сносу или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реконструкции, в 3,5 раза (расселение 1,5 млн. м2)</a:t>
            </a:r>
          </a:p>
        </p:txBody>
      </p:sp>
    </p:spTree>
    <p:extLst>
      <p:ext uri="{BB962C8B-B14F-4D97-AF65-F5344CB8AC3E}">
        <p14:creationId xmlns:p14="http://schemas.microsoft.com/office/powerpoint/2010/main" val="11964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295012" y="930733"/>
            <a:ext cx="1936497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2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513" y="894331"/>
            <a:ext cx="10573739" cy="86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362" indent="-150362" defTabSz="1122700" fontAlgn="ctr">
              <a:lnSpc>
                <a:spcPct val="114000"/>
              </a:lnSpc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темпов роста показателей качества жизни </a:t>
            </a:r>
            <a:r>
              <a:rPr lang="ru-RU" sz="1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(до 2024 г.)</a:t>
            </a: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703F99D-4EAD-44B4-87CB-53A35D669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448252"/>
              </p:ext>
            </p:extLst>
          </p:nvPr>
        </p:nvGraphicFramePr>
        <p:xfrm>
          <a:off x="86513" y="2058722"/>
          <a:ext cx="5353782" cy="24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513" y="230307"/>
            <a:ext cx="10605299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1" y="587098"/>
            <a:ext cx="10691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0607" y="1496724"/>
            <a:ext cx="4490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школ, находящихся в аварийном состоянии или требующих капитального ремонта,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1025" y="1537485"/>
            <a:ext cx="5226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предусмотренные Национальной программой: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63261" y="1858666"/>
            <a:ext cx="52191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овышение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доступности для населения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качественного общего образования и среднего профессионального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28600" indent="-228600">
              <a:buFontTx/>
              <a:buAutoNum type="arabicParenR"/>
            </a:pP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arenR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кадровой обеспеченности образовательных организаций</a:t>
            </a:r>
          </a:p>
          <a:p>
            <a:pPr marL="228600" indent="-228600">
              <a:buFontTx/>
              <a:buAutoNum type="arabicParenR"/>
            </a:pP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arenR"/>
            </a:pPr>
            <a:endParaRPr lang="ru-RU" sz="1200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arenR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6513" y="1277968"/>
            <a:ext cx="10509024" cy="16298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2">
            <a:extLst>
              <a:ext uri="{FF2B5EF4-FFF2-40B4-BE49-F238E27FC236}">
                <a16:creationId xmlns="" xmlns:a16="http://schemas.microsoft.com/office/drawing/2014/main" id="{BCDDE2A0-0045-454C-B020-12EDAC31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52708"/>
              </p:ext>
            </p:extLst>
          </p:nvPr>
        </p:nvGraphicFramePr>
        <p:xfrm>
          <a:off x="65870" y="4972227"/>
          <a:ext cx="10416545" cy="1427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530">
                  <a:extLst>
                    <a:ext uri="{9D8B030D-6E8A-4147-A177-3AD203B41FA5}">
                      <a16:colId xmlns="" xmlns:a16="http://schemas.microsoft.com/office/drawing/2014/main" val="3316184744"/>
                    </a:ext>
                  </a:extLst>
                </a:gridCol>
                <a:gridCol w="6416016"/>
                <a:gridCol w="1156447"/>
                <a:gridCol w="1995552"/>
              </a:tblGrid>
              <a:tr h="253810">
                <a:tc rowSpan="2"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7E2A5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РЕШЕНИЕ: Мероприятия в рамках Национальной программы</a:t>
                      </a: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за 2020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270439"/>
                  </a:ext>
                </a:extLst>
              </a:tr>
              <a:tr h="28963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4926"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1: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новых мест в общеобразовательных организациях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525 (мест)</a:t>
                      </a:r>
                      <a:endParaRPr lang="ru-RU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291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профессиональных образовательных организаций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776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2: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компенсационных выплат учителям, прибывшим (переехавшим) на работу в сельские населенные пункты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6513" y="607987"/>
            <a:ext cx="1050902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УКАЗА № 427: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64006" y="179459"/>
            <a:ext cx="1369878" cy="46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542318" y="948068"/>
            <a:ext cx="1936497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2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935" y="229166"/>
            <a:ext cx="10605299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1" y="587098"/>
            <a:ext cx="10691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CC50D5B7-9FEB-425A-9117-249560079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144101"/>
              </p:ext>
            </p:extLst>
          </p:nvPr>
        </p:nvGraphicFramePr>
        <p:xfrm>
          <a:off x="259162" y="1781555"/>
          <a:ext cx="5009593" cy="270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6411" y="1257903"/>
            <a:ext cx="5192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граждан спортивными сооружениями исходя из единовременной пропускной способности,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(к 2024 г.)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64006" y="179459"/>
            <a:ext cx="1369878" cy="4656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xmlns="" id="{BCDDE2A0-0045-454C-B020-12EDAC31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40809"/>
              </p:ext>
            </p:extLst>
          </p:nvPr>
        </p:nvGraphicFramePr>
        <p:xfrm>
          <a:off x="269875" y="4671809"/>
          <a:ext cx="10222158" cy="2507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971">
                  <a:extLst>
                    <a:ext uri="{9D8B030D-6E8A-4147-A177-3AD203B41FA5}">
                      <a16:colId xmlns:a16="http://schemas.microsoft.com/office/drawing/2014/main" xmlns="" val="3316184744"/>
                    </a:ext>
                  </a:extLst>
                </a:gridCol>
                <a:gridCol w="6888657"/>
                <a:gridCol w="1310326"/>
                <a:gridCol w="1197204"/>
              </a:tblGrid>
              <a:tr h="247310">
                <a:tc rowSpan="2"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7E2A5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РЕШЕНИЕ: Мероприятия в рамках Национальной программы</a:t>
                      </a: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за 2020 год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7E2A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6270439"/>
                  </a:ext>
                </a:extLst>
              </a:tr>
              <a:tr h="2473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97" marR="54097" marT="27048" marB="270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166"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1: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реконструкция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спортивных </a:t>
                      </a: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сооружений 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955">
                <a:tc vMerge="1"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и оснащение спортивных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сооружений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955"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отечественного спортивного оборудования и инвентаря для приведения организаций спортивной подготовки в нормативное состояние и создания малых спортивных форм на базе центров тестирования Всероссийского физкультурно-спортивного комплекса "Готов к труду и обороне"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  <a:tr h="205378"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Задача 2: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социальных выплат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работникам</a:t>
                      </a: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переезжающим на работу в сельские и удаленные населенные пункты </a:t>
                      </a: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мероприятия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запланирована с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2024 года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66"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межрегиональных спортивных мероприятий на Дальнем Востоке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мероприятия запланирована с 2021 года</a:t>
                      </a: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498">
                <a:tc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Субсидирование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участия спортивных сборных команд регионов в межрегиональных и всероссийских соревнованиях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>
                            <a:lumMod val="9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236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29585" y="1781555"/>
            <a:ext cx="5219154" cy="227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22700" fontAlgn="ctr">
              <a:lnSpc>
                <a:spcPct val="114000"/>
              </a:lnSpc>
              <a:spcAft>
                <a:spcPts val="263"/>
              </a:spcAft>
              <a:buClr>
                <a:srgbClr val="8F1A50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Обеспечение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спортивных сооружений</a:t>
            </a:r>
          </a:p>
          <a:p>
            <a:pPr marL="150362" indent="-150362"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населенных пунктах с численностью населения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500 чел.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спортивная площадка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500-1 000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плоскостные спортивные сооружения, футбольное поле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1 000-5 000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универсальные спортивные залы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5 000-10 000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стадион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10 000 чел.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бассейн </a:t>
            </a:r>
          </a:p>
          <a:p>
            <a:pPr defTabSz="1122700" fontAlgn="ctr">
              <a:lnSpc>
                <a:spcPct val="114000"/>
              </a:lnSpc>
              <a:spcAft>
                <a:spcPts val="263"/>
              </a:spcAft>
              <a:buClr>
                <a:srgbClr val="203864"/>
              </a:buClr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кадровой обеспеченности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физкультурно-спортивных организаций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411" y="855874"/>
            <a:ext cx="8655357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362" indent="-150362" defTabSz="1122700" fontAlgn="ctr">
              <a:lnSpc>
                <a:spcPct val="114000"/>
              </a:lnSpc>
              <a:buClr>
                <a:srgbClr val="203864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среднероссийских темпов роста показателей качества жизни населения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2024 г.)</a:t>
            </a:r>
            <a:endParaRPr lang="ru-RU" sz="14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65585" y="1366959"/>
            <a:ext cx="5226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предусмотренные Национальной программой: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59162" y="1193787"/>
            <a:ext cx="10233810" cy="14485"/>
          </a:xfrm>
          <a:prstGeom prst="line">
            <a:avLst/>
          </a:prstGeom>
          <a:ln w="6350">
            <a:solidFill>
              <a:srgbClr val="8497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9792" y="599296"/>
            <a:ext cx="1023318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УКАЗА № 427: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21404</TotalTime>
  <Words>932</Words>
  <Application>Microsoft Office PowerPoint</Application>
  <PresentationFormat>Произвольный</PresentationFormat>
  <Paragraphs>219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 Neue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БАЗОВЫЕ документы нацпрограммы</vt:lpstr>
      <vt:lpstr>Цели нацпрограммы</vt:lpstr>
      <vt:lpstr>ОСНОВНЫЕ НАПРАВЛЕНИЯ нацпрограммы</vt:lpstr>
      <vt:lpstr>ОБЪЕМ финансирования ключевых мероприятий национальной программы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 Ковалев</dc:creator>
  <cp:lastModifiedBy>Гоконаева Аэрика Руслановна</cp:lastModifiedBy>
  <cp:revision>1764</cp:revision>
  <cp:lastPrinted>2021-07-08T16:52:32Z</cp:lastPrinted>
  <dcterms:created xsi:type="dcterms:W3CDTF">2017-10-18T13:45:31Z</dcterms:created>
  <dcterms:modified xsi:type="dcterms:W3CDTF">2021-07-09T08:53:31Z</dcterms:modified>
</cp:coreProperties>
</file>