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17" r:id="rId3"/>
    <p:sldId id="321" r:id="rId4"/>
    <p:sldId id="323" r:id="rId5"/>
    <p:sldId id="318" r:id="rId6"/>
    <p:sldId id="324" r:id="rId7"/>
    <p:sldId id="325" r:id="rId8"/>
    <p:sldId id="300" r:id="rId9"/>
    <p:sldId id="326" r:id="rId10"/>
    <p:sldId id="26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06900D"/>
    <a:srgbClr val="48A92D"/>
    <a:srgbClr val="82C836"/>
    <a:srgbClr val="005392"/>
    <a:srgbClr val="92D050"/>
    <a:srgbClr val="0081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3566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560F-A238-4884-AFBF-37825E8ED306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9BB8-1CFE-4AC5-A076-0517CABC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F4E4-22DE-44AE-AF51-02BCC3B6F8D3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2E71-B97C-4664-91C6-6991346B7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923D-BC40-44C3-A080-2D0EE3C283F5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D807-F499-496E-A9DD-43A095E23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C0C5-B323-4351-A571-3819F15EB196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4684-9B48-4AA1-AA3B-FABC11579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44C0-D7EA-4ABE-AC22-574C3BE1AB53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A31A-149A-46A8-99E7-81679A83B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5B5D-DFEE-4B9B-8565-68B0898EF305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EDDC-EF51-4C37-8D4C-C446D179C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288E-CEB5-447F-AF1C-4817BFCC48A4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2BD7-8441-4008-9C5B-6AB994A86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54B6-CC40-4219-B842-C40D542E387E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F116-4169-4875-936A-ED7444614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B1B0-06C2-4C68-B5E9-A53815E02DB6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04EA-9544-44AD-84A7-15E5D24C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AC39-F856-4B3C-82D3-B2B062FBA959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80FC-1317-44CF-9C07-0A9731ED2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123-1734-4654-B2B6-6A52ADCC10E1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B3DF-27F5-454A-9B1B-538255306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45AB21-2A2A-43D9-A922-55F3C5B018E7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36BCD-1E73-4847-9D6B-F7DB93385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v-centr28@gmail.com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amur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9050" y="5411788"/>
            <a:ext cx="9163050" cy="1446212"/>
          </a:xfrm>
          <a:prstGeom prst="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928688"/>
            <a:ext cx="9144000" cy="2439987"/>
          </a:xfrm>
          <a:prstGeom prst="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643313"/>
            <a:ext cx="7216797" cy="1446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TextBox 15"/>
          <p:cNvSpPr txBox="1">
            <a:spLocks noChangeArrowheads="1"/>
          </p:cNvSpPr>
          <p:nvPr/>
        </p:nvSpPr>
        <p:spPr bwMode="auto">
          <a:xfrm>
            <a:off x="1428728" y="3643314"/>
            <a:ext cx="731839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Проведение стратегической экологической оценки документов стратегического планирования в Амурской области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4" name="TextBox 18"/>
          <p:cNvSpPr txBox="1">
            <a:spLocks noChangeArrowheads="1"/>
          </p:cNvSpPr>
          <p:nvPr/>
        </p:nvSpPr>
        <p:spPr bwMode="auto">
          <a:xfrm>
            <a:off x="357158" y="5411450"/>
            <a:ext cx="85439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Лунькова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 Екатерина</a:t>
            </a:r>
          </a:p>
          <a:p>
            <a:pPr algn="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исполнительный </a:t>
            </a:r>
            <a:r>
              <a:rPr lang="ru-RU" sz="2000" b="1" dirty="0" err="1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директорАНО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 «Дальневосточный центр развития инициатив и социального партнерства», </a:t>
            </a:r>
          </a:p>
          <a:p>
            <a:pPr algn="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член Общественной палаты Амурской области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</p:txBody>
      </p:sp>
      <p:pic>
        <p:nvPicPr>
          <p:cNvPr id="2055" name="Picture 6" descr="C:\Users\user\Desktop\презентация косуля\Касатик мечевидный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913" y="923925"/>
            <a:ext cx="1319212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3"/>
          <a:srcRect l="31433" t="26700" r="31433" b="14925"/>
          <a:stretch>
            <a:fillRect/>
          </a:stretch>
        </p:blipFill>
        <p:spPr bwMode="auto">
          <a:xfrm>
            <a:off x="5527675" y="928688"/>
            <a:ext cx="20542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C:\Users\user\Desktop\презентация косуля\башмачок крупноцветковый (кр кн)4.JPG"/>
          <p:cNvPicPr>
            <a:picLocks noChangeAspect="1" noChangeArrowheads="1"/>
          </p:cNvPicPr>
          <p:nvPr/>
        </p:nvPicPr>
        <p:blipFill>
          <a:blip r:embed="rId4"/>
          <a:srcRect l="22533" t="401" r="27477" b="-401"/>
          <a:stretch>
            <a:fillRect/>
          </a:stretch>
        </p:blipFill>
        <p:spPr bwMode="auto">
          <a:xfrm>
            <a:off x="3786182" y="928670"/>
            <a:ext cx="17859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85750"/>
            <a:ext cx="9144000" cy="214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1" name="Picture 13" descr="https://upload.wikimedia.org/wikipedia/commons/a/a9/BureyaHPP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70"/>
            <a:ext cx="387667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933825"/>
            <a:ext cx="4786314" cy="2232025"/>
            <a:chOff x="0" y="4077073"/>
            <a:chExt cx="9144000" cy="223224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4077073"/>
              <a:ext cx="9144000" cy="22322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68" name="TextBox 15"/>
            <p:cNvSpPr txBox="1">
              <a:spLocks noChangeArrowheads="1"/>
            </p:cNvSpPr>
            <p:nvPr/>
          </p:nvSpPr>
          <p:spPr bwMode="auto">
            <a:xfrm>
              <a:off x="428564" y="4858210"/>
              <a:ext cx="8715436" cy="46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Book Antiqua" pitchFamily="18" charset="0"/>
                </a:rPr>
                <a:t>Благодарю за внимание!</a:t>
              </a:r>
              <a:endParaRPr lang="ru-RU" b="1" dirty="0">
                <a:latin typeface="Book Antiqu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0" y="1417638"/>
            <a:ext cx="9144000" cy="2439987"/>
          </a:xfrm>
          <a:prstGeom prst="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4" descr="C:\Users\AlibekovAB\Pictures\Картинки\Плотины\A4iJkZxG5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417638"/>
            <a:ext cx="11176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user\Desktop\презентация косуля\IMG_4297.jpg"/>
          <p:cNvPicPr>
            <a:picLocks noChangeAspect="1" noChangeArrowheads="1"/>
          </p:cNvPicPr>
          <p:nvPr/>
        </p:nvPicPr>
        <p:blipFill>
          <a:blip r:embed="rId3"/>
          <a:srcRect l="20805" r="28905"/>
          <a:stretch>
            <a:fillRect/>
          </a:stretch>
        </p:blipFill>
        <p:spPr bwMode="auto">
          <a:xfrm>
            <a:off x="295275" y="1417638"/>
            <a:ext cx="1839913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косуля (дарман)"/>
          <p:cNvPicPr>
            <a:picLocks noChangeAspect="1" noChangeArrowheads="1"/>
          </p:cNvPicPr>
          <p:nvPr/>
        </p:nvPicPr>
        <p:blipFill>
          <a:blip r:embed="rId4"/>
          <a:srcRect t="3813" b="19421"/>
          <a:stretch>
            <a:fillRect/>
          </a:stretch>
        </p:blipFill>
        <p:spPr bwMode="auto">
          <a:xfrm>
            <a:off x="2135188" y="1417638"/>
            <a:ext cx="59658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628" y="4429132"/>
            <a:ext cx="3600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5"/>
              </a:rPr>
              <a:t>dv-centr28@gmail.com</a:t>
            </a:r>
            <a:endParaRPr lang="en-US" sz="2800" dirty="0" smtClean="0"/>
          </a:p>
          <a:p>
            <a:r>
              <a:rPr lang="ru-RU" sz="2800" dirty="0" smtClean="0"/>
              <a:t>Тел.: 8-924-672-53-05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3500438"/>
            <a:ext cx="3009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57224" y="142852"/>
            <a:ext cx="7472359" cy="892552"/>
          </a:xfrm>
          <a:prstGeom prst="rect">
            <a:avLst/>
          </a:prstGeom>
          <a:noFill/>
          <a:ln w="9525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Предпосылки для проведения СЭО в Амурской области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857224" y="1456521"/>
            <a:ext cx="7500938" cy="5401479"/>
          </a:xfrm>
          <a:prstGeom prst="rect">
            <a:avLst/>
          </a:prstGeom>
          <a:noFill/>
          <a:ln w="9525" cmpd="dbl">
            <a:solidFill>
              <a:srgbClr val="06900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- </a:t>
            </a:r>
            <a:r>
              <a:rPr lang="ru-RU" sz="2000" b="1" dirty="0" smtClean="0">
                <a:latin typeface="Bookman Old Style" pitchFamily="18" charset="0"/>
              </a:rPr>
              <a:t>Распоряжением Правительства РФ от 2 июня 2016 года N 1082-р</a:t>
            </a:r>
            <a:r>
              <a:rPr lang="ru-RU" sz="2000" dirty="0" smtClean="0">
                <a:latin typeface="Bookman Old Style" pitchFamily="18" charset="0"/>
              </a:rPr>
              <a:t> «Об утверждении плана основных мероприятий по проведению в 2017 году в Российской Федерации Года экологии» </a:t>
            </a:r>
            <a:r>
              <a:rPr lang="ru-RU" sz="2000" b="1" dirty="0" smtClean="0">
                <a:latin typeface="Bookman Old Style" pitchFamily="18" charset="0"/>
              </a:rPr>
              <a:t>проведение СЭО на примере Амурской области </a:t>
            </a:r>
            <a:r>
              <a:rPr lang="ru-RU" sz="2000" dirty="0" smtClean="0">
                <a:latin typeface="Bookman Old Style" pitchFamily="18" charset="0"/>
              </a:rPr>
              <a:t>включено в План основных мероприятий по проведению в 2017 году в Российской Федерации Года экологии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Bookman Old Style" pitchFamily="18" charset="0"/>
              </a:rPr>
              <a:t>Июнь 2016 года </a:t>
            </a:r>
            <a:r>
              <a:rPr lang="ru-RU" sz="2000" dirty="0" smtClean="0">
                <a:latin typeface="Bookman Old Style" pitchFamily="18" charset="0"/>
              </a:rPr>
              <a:t>– вводный семинар «Применение стратегической экологической оценки в Амурской области»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Bookman Old Style" pitchFamily="18" charset="0"/>
              </a:rPr>
              <a:t>Декабрь 2016 года </a:t>
            </a:r>
            <a:r>
              <a:rPr lang="ru-RU" sz="2000" dirty="0" smtClean="0">
                <a:latin typeface="Bookman Old Style" pitchFamily="18" charset="0"/>
              </a:rPr>
              <a:t>– сформирована рабочая группа по проведению СЭО в Амурской области на базе Министерства природных ресурсов Амурской области. 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Bookman Old Style" pitchFamily="18" charset="0"/>
              </a:rPr>
              <a:t>Май 2017 года </a:t>
            </a:r>
            <a:r>
              <a:rPr lang="ru-RU" sz="2000" dirty="0" smtClean="0">
                <a:latin typeface="Bookman Old Style" pitchFamily="18" charset="0"/>
              </a:rPr>
              <a:t>– определен исполнитель работ.</a:t>
            </a:r>
            <a:endParaRPr lang="ru-RU" dirty="0" smtClean="0">
              <a:latin typeface="Bookman Old Style" pitchFamily="18" charset="0"/>
            </a:endParaRPr>
          </a:p>
          <a:p>
            <a:pPr algn="just">
              <a:buFontTx/>
              <a:buChar char="-"/>
            </a:pPr>
            <a:endParaRPr lang="ru-RU" sz="1700" dirty="0" smtClean="0">
              <a:latin typeface="Bookman Old Style" pitchFamily="18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Bookman Old Style" pitchFamily="18" charset="0"/>
            </a:endParaRPr>
          </a:p>
          <a:p>
            <a:pPr algn="just"/>
            <a:endParaRPr lang="ru-RU" sz="1600" b="1" dirty="0" smtClean="0">
              <a:latin typeface="Bookman Old Style" pitchFamily="18" charset="0"/>
            </a:endParaRP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5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9050" y="6143625"/>
            <a:ext cx="9163050" cy="714375"/>
          </a:xfrm>
          <a:prstGeom prst="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3500438"/>
            <a:ext cx="3009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57224" y="142852"/>
            <a:ext cx="7472359" cy="830997"/>
          </a:xfrm>
          <a:prstGeom prst="rect">
            <a:avLst/>
          </a:prstGeom>
          <a:noFill/>
          <a:ln w="9525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Концепция проведения СЭО в Амурской области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857224" y="1357298"/>
            <a:ext cx="7500938" cy="5539978"/>
          </a:xfrm>
          <a:prstGeom prst="rect">
            <a:avLst/>
          </a:prstGeom>
          <a:noFill/>
          <a:ln w="9525" cmpd="dbl">
            <a:solidFill>
              <a:srgbClr val="06900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ookman Old Style" pitchFamily="18" charset="0"/>
              </a:rPr>
              <a:t>Цель Работ: </a:t>
            </a:r>
            <a:r>
              <a:rPr lang="ru-RU" dirty="0" smtClean="0">
                <a:latin typeface="Bookman Old Style" pitchFamily="18" charset="0"/>
              </a:rPr>
              <a:t>проведение стратегической экологической оценки документов стратегического планирования Амурской области в части развития ТЭК на территории Амурской области.</a:t>
            </a:r>
          </a:p>
          <a:p>
            <a:pPr algn="just"/>
            <a:r>
              <a:rPr lang="ru-RU" b="1" dirty="0" smtClean="0">
                <a:latin typeface="Bookman Old Style" pitchFamily="18" charset="0"/>
              </a:rPr>
              <a:t>Задачи Работ: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•	Апробация процедуры СЭО на </a:t>
            </a:r>
            <a:r>
              <a:rPr lang="ru-RU" dirty="0" err="1" smtClean="0">
                <a:latin typeface="Bookman Old Style" pitchFamily="18" charset="0"/>
              </a:rPr>
              <a:t>пилотной</a:t>
            </a:r>
            <a:r>
              <a:rPr lang="ru-RU" dirty="0" smtClean="0">
                <a:latin typeface="Bookman Old Style" pitchFamily="18" charset="0"/>
              </a:rPr>
              <a:t> площадке в Амурской области. 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•	Подготовка Экологического отчета, т.е. разработка практических инструментов для принятия решений при реализации документов стратегического планирования Амурской области.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•	Разработка рекомендаций по внесению корректировок по результатам СЭО в документы стратегического планирования Амурской области в части развития топливно-энергетического комплекса.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 </a:t>
            </a:r>
            <a:r>
              <a:rPr lang="ru-RU" b="1" dirty="0" smtClean="0">
                <a:latin typeface="Bookman Old Style" pitchFamily="18" charset="0"/>
              </a:rPr>
              <a:t>Сроки выполнения работ:</a:t>
            </a:r>
            <a:r>
              <a:rPr lang="ru-RU" dirty="0" smtClean="0">
                <a:latin typeface="Bookman Old Style" pitchFamily="18" charset="0"/>
              </a:rPr>
              <a:t> 28 апреля – 10 декабря 2017 года</a:t>
            </a:r>
          </a:p>
          <a:p>
            <a:pPr algn="just"/>
            <a:endParaRPr lang="ru-RU" sz="1600" dirty="0" smtClean="0">
              <a:latin typeface="Bookman Old Style" pitchFamily="18" charset="0"/>
            </a:endParaRPr>
          </a:p>
          <a:p>
            <a:pPr algn="just"/>
            <a:endParaRPr lang="ru-RU" sz="1600" b="1" dirty="0" smtClean="0">
              <a:latin typeface="Bookman Old Style" pitchFamily="18" charset="0"/>
            </a:endParaRP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5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9050" y="6143625"/>
            <a:ext cx="9163050" cy="714375"/>
          </a:xfrm>
          <a:prstGeom prst="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3500438"/>
            <a:ext cx="3009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57224" y="142852"/>
            <a:ext cx="7472359" cy="954107"/>
          </a:xfrm>
          <a:prstGeom prst="rect">
            <a:avLst/>
          </a:prstGeom>
          <a:noFill/>
          <a:ln w="9525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Этапы проведения СЭО в Амурской области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857224" y="1357298"/>
            <a:ext cx="7500938" cy="4093428"/>
          </a:xfrm>
          <a:prstGeom prst="rect">
            <a:avLst/>
          </a:prstGeom>
          <a:noFill/>
          <a:ln w="9525" cmpd="dbl">
            <a:solidFill>
              <a:srgbClr val="06900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latin typeface="Bookman Old Style" pitchFamily="18" charset="0"/>
              </a:rPr>
              <a:t>Этап 1 (июнь 2017):</a:t>
            </a:r>
            <a:r>
              <a:rPr lang="ru-RU" sz="2600" dirty="0" smtClean="0">
                <a:latin typeface="Bookman Old Style" pitchFamily="18" charset="0"/>
              </a:rPr>
              <a:t> Аналитическое и организационное обеспечение проведения</a:t>
            </a:r>
          </a:p>
          <a:p>
            <a:pPr algn="just"/>
            <a:r>
              <a:rPr lang="ru-RU" sz="2600" dirty="0" smtClean="0">
                <a:latin typeface="Bookman Old Style" pitchFamily="18" charset="0"/>
              </a:rPr>
              <a:t>СЭО.</a:t>
            </a:r>
          </a:p>
          <a:p>
            <a:pPr algn="just"/>
            <a:r>
              <a:rPr lang="ru-RU" sz="2600" b="1" dirty="0" smtClean="0">
                <a:latin typeface="Bookman Old Style" pitchFamily="18" charset="0"/>
              </a:rPr>
              <a:t>Этап 2 (июль – август 2017):</a:t>
            </a:r>
            <a:r>
              <a:rPr lang="ru-RU" sz="2600" dirty="0" smtClean="0">
                <a:latin typeface="Bookman Old Style" pitchFamily="18" charset="0"/>
              </a:rPr>
              <a:t> Предварительная стратегическая экологическая оценка. </a:t>
            </a:r>
          </a:p>
          <a:p>
            <a:pPr algn="just"/>
            <a:r>
              <a:rPr lang="ru-RU" sz="2600" b="1" dirty="0" smtClean="0">
                <a:latin typeface="Bookman Old Style" pitchFamily="18" charset="0"/>
              </a:rPr>
              <a:t>Этап 3 (сентябрь – октябрь 2017):</a:t>
            </a:r>
            <a:r>
              <a:rPr lang="ru-RU" sz="2600" dirty="0" smtClean="0">
                <a:latin typeface="Bookman Old Style" pitchFamily="18" charset="0"/>
              </a:rPr>
              <a:t> Выполнение СЭО.</a:t>
            </a:r>
          </a:p>
          <a:p>
            <a:pPr algn="just"/>
            <a:r>
              <a:rPr lang="ru-RU" sz="2600" b="1" dirty="0" smtClean="0">
                <a:latin typeface="Bookman Old Style" pitchFamily="18" charset="0"/>
              </a:rPr>
              <a:t>Этап 4 (ноябрь 2017):</a:t>
            </a:r>
            <a:r>
              <a:rPr lang="ru-RU" sz="2600" dirty="0" smtClean="0">
                <a:latin typeface="Bookman Old Style" pitchFamily="18" charset="0"/>
              </a:rPr>
              <a:t> Подготовка экологического отчета.</a:t>
            </a:r>
            <a:endParaRPr lang="ru-RU" sz="26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9050" y="6143625"/>
            <a:ext cx="9163050" cy="714375"/>
          </a:xfrm>
          <a:prstGeom prst="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3500438"/>
            <a:ext cx="3009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57224" y="285728"/>
            <a:ext cx="7472359" cy="830997"/>
          </a:xfrm>
          <a:prstGeom prst="rect">
            <a:avLst/>
          </a:prstGeom>
          <a:noFill/>
          <a:ln w="9525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Проведение СЭО в Амурской области: первые результаты (1 этап)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3929058" y="1357298"/>
            <a:ext cx="4572032" cy="4801314"/>
          </a:xfrm>
          <a:prstGeom prst="rect">
            <a:avLst/>
          </a:prstGeom>
          <a:noFill/>
          <a:ln w="9525" cmpd="dbl">
            <a:solidFill>
              <a:srgbClr val="06900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1) Проведен анализ документов стратегического планирования Амурской области.  Уточнен предпочтительный объект – </a:t>
            </a:r>
            <a:r>
              <a:rPr lang="ru-RU" b="1" dirty="0" smtClean="0">
                <a:latin typeface="Book Antiqua" pitchFamily="18" charset="0"/>
              </a:rPr>
              <a:t>Стратегия социально-экономического развития Амурской области до 2025 года. </a:t>
            </a:r>
          </a:p>
          <a:p>
            <a:r>
              <a:rPr lang="ru-RU" dirty="0" smtClean="0">
                <a:latin typeface="Book Antiqua" pitchFamily="18" charset="0"/>
              </a:rPr>
              <a:t>2) Проведен </a:t>
            </a:r>
            <a:r>
              <a:rPr lang="ru-RU" b="1" dirty="0" smtClean="0">
                <a:latin typeface="Book Antiqua" pitchFamily="18" charset="0"/>
              </a:rPr>
              <a:t>анализ потенциально заинтересованных сторон </a:t>
            </a:r>
            <a:r>
              <a:rPr lang="ru-RU" dirty="0" smtClean="0">
                <a:latin typeface="Book Antiqua" pitchFamily="18" charset="0"/>
              </a:rPr>
              <a:t>при реализации документов стратегического развития Амурской области в части развития проектов ТЭК на территории Амурской области, определены первичные механизмы взаимодействия с ними при проведении СЭО. </a:t>
            </a:r>
          </a:p>
          <a:p>
            <a:r>
              <a:rPr lang="ru-RU" dirty="0" smtClean="0">
                <a:latin typeface="Book Antiqua" pitchFamily="18" charset="0"/>
              </a:rPr>
              <a:t>3) Определены механизмы проведения СЭО на основе существующих методик.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59768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3500438"/>
            <a:ext cx="3009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57224" y="428604"/>
            <a:ext cx="7472359" cy="523220"/>
          </a:xfrm>
          <a:prstGeom prst="rect">
            <a:avLst/>
          </a:prstGeom>
          <a:noFill/>
          <a:ln w="9525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Структура проведения 2 этапа работ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857224" y="1357298"/>
            <a:ext cx="7500938" cy="4093428"/>
          </a:xfrm>
          <a:prstGeom prst="rect">
            <a:avLst/>
          </a:prstGeom>
          <a:noFill/>
          <a:ln w="9525" cmpd="dbl">
            <a:solidFill>
              <a:srgbClr val="06900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Сбор и анализ исходных данных для проведения СЭО: анализ текущей социально-экономической ситуации, анализ экологической ситуации, текущее состояние отрасли ТЭК.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Анализ приоритетов документов стратегического планирования в части экономических индикаторов, здоровья населения, охраны окружающей среды и приоритетов развития ТЭК. Сопоставление целей Стратегии с целями документов стратегического планирования высшего уровня.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Анализ социальных и экологических угроз и рисков, связанных с реализацией приоритетов развития ТЭК, определенных в Стратегии.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9050" y="6143625"/>
            <a:ext cx="9163050" cy="714375"/>
          </a:xfrm>
          <a:prstGeom prst="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3500438"/>
            <a:ext cx="3009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57224" y="428604"/>
            <a:ext cx="7472359" cy="523220"/>
          </a:xfrm>
          <a:prstGeom prst="rect">
            <a:avLst/>
          </a:prstGeom>
          <a:noFill/>
          <a:ln w="9525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Предварительные выводы 2 этапа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857224" y="1357298"/>
            <a:ext cx="7500938" cy="5262979"/>
          </a:xfrm>
          <a:prstGeom prst="rect">
            <a:avLst/>
          </a:prstGeom>
          <a:noFill/>
          <a:ln w="9525" cmpd="dbl">
            <a:solidFill>
              <a:srgbClr val="06900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100" dirty="0" smtClean="0">
                <a:latin typeface="Bookman Old Style" pitchFamily="18" charset="0"/>
              </a:rPr>
              <a:t>Имеется рассогласование при сопоставлении целей развития документов стратегического планирования вышестоящего уровня и Стратегии социально-экономического развития Амурской области (экологические цели, модернизация отрасли и т.д.).</a:t>
            </a: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Bookman Old Style" pitchFamily="18" charset="0"/>
              </a:rPr>
              <a:t>В управлении отраслью ТЭК ощущается недостаток </a:t>
            </a:r>
            <a:r>
              <a:rPr lang="ru-RU" sz="2100" dirty="0" err="1" smtClean="0">
                <a:latin typeface="Bookman Old Style" pitchFamily="18" charset="0"/>
              </a:rPr>
              <a:t>бюджетирования</a:t>
            </a:r>
            <a:r>
              <a:rPr lang="ru-RU" sz="2100" dirty="0" smtClean="0">
                <a:latin typeface="Bookman Old Style" pitchFamily="18" charset="0"/>
              </a:rPr>
              <a:t> для привлечения специализированных проектных организаций для разработки отраслевых программ. Как результат, такие программы отсутствуют или разрабатываются на уровне планировщиков.</a:t>
            </a:r>
            <a:r>
              <a:rPr lang="ru-RU" sz="2100" dirty="0" smtClean="0">
                <a:latin typeface="Bookman Old Style" pitchFamily="18" charset="0"/>
              </a:rPr>
              <a:t> </a:t>
            </a: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Bookman Old Style" pitchFamily="18" charset="0"/>
              </a:rPr>
              <a:t>В </a:t>
            </a:r>
            <a:r>
              <a:rPr lang="ru-RU" sz="2100" dirty="0" smtClean="0">
                <a:latin typeface="Bookman Old Style" pitchFamily="18" charset="0"/>
              </a:rPr>
              <a:t>некоторых сегментах отсутствуют связи уровня «</a:t>
            </a:r>
            <a:r>
              <a:rPr lang="ru-RU" sz="2100" dirty="0" err="1" smtClean="0">
                <a:latin typeface="Bookman Old Style" pitchFamily="18" charset="0"/>
              </a:rPr>
              <a:t>цели-задачи-планируемые</a:t>
            </a:r>
            <a:r>
              <a:rPr lang="ru-RU" sz="2100" dirty="0" smtClean="0">
                <a:latin typeface="Bookman Old Style" pitchFamily="18" charset="0"/>
              </a:rPr>
              <a:t> мероприятия», т.е. планируемые мероприятия не отвечают заявленным целям стратегического планирования</a:t>
            </a:r>
            <a:endParaRPr lang="ru-RU" sz="21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3500438"/>
            <a:ext cx="3009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785813" y="198438"/>
            <a:ext cx="7531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Принципы взаимодействия с заинтересованными сторонами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0" y="6381750"/>
            <a:ext cx="9144000" cy="276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142984"/>
            <a:ext cx="78581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Book Antiqua" pitchFamily="18" charset="0"/>
              </a:rPr>
              <a:t>Консультации с органами государственной власти на всех этапах проведения </a:t>
            </a:r>
            <a:r>
              <a:rPr lang="ru-RU" sz="2400" dirty="0" smtClean="0">
                <a:latin typeface="Book Antiqua" pitchFamily="18" charset="0"/>
              </a:rPr>
              <a:t>СЭО;</a:t>
            </a:r>
            <a:endParaRPr lang="ru-RU" sz="24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Book Antiqua" pitchFamily="18" charset="0"/>
              </a:rPr>
              <a:t> Вовлечение муниципальных образований в процесс учета мнений на этапе оценки актуальных экологических проблем и обсуждения проекта экологического доклада (</a:t>
            </a:r>
            <a:r>
              <a:rPr lang="ru-RU" sz="2400" dirty="0" err="1" smtClean="0">
                <a:latin typeface="Book Antiqua" pitchFamily="18" charset="0"/>
              </a:rPr>
              <a:t>вебинар</a:t>
            </a:r>
            <a:r>
              <a:rPr lang="ru-RU" sz="2400" dirty="0" smtClean="0">
                <a:latin typeface="Book Antiqua" pitchFamily="18" charset="0"/>
              </a:rPr>
              <a:t>, формы обратной связи);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Book Antiqua" pitchFamily="18" charset="0"/>
              </a:rPr>
              <a:t> Организация групп обратной связи с представителями бизнеса и научного сообщества;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Book Antiqua" pitchFamily="18" charset="0"/>
              </a:rPr>
              <a:t>Информирование о  промежуточных результатах проекта, организация каналов учета мнений, в том числе, </a:t>
            </a:r>
            <a:r>
              <a:rPr lang="ru-RU" sz="2400" dirty="0" smtClean="0">
                <a:latin typeface="Book Antiqua" pitchFamily="18" charset="0"/>
              </a:rPr>
              <a:t>дистанционных (размещение материалов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</a:rPr>
              <a:t>и отчетов на сайте ОП АО: </a:t>
            </a:r>
            <a:r>
              <a:rPr lang="en-US" sz="2400" dirty="0" smtClean="0">
                <a:latin typeface="Book Antiqua" pitchFamily="18" charset="0"/>
                <a:hlinkClick r:id="rId3"/>
              </a:rPr>
              <a:t>www.opamur.ru</a:t>
            </a:r>
            <a:r>
              <a:rPr lang="en-US" sz="2400" dirty="0" smtClean="0">
                <a:latin typeface="Book Antiqua" pitchFamily="18" charset="0"/>
              </a:rPr>
              <a:t>)</a:t>
            </a:r>
            <a:r>
              <a:rPr lang="ru-RU" sz="2400" dirty="0" smtClean="0">
                <a:latin typeface="Book Antiqua" pitchFamily="18" charset="0"/>
              </a:rPr>
              <a:t>. </a:t>
            </a:r>
            <a:endParaRPr lang="ru-RU" sz="2400" dirty="0" smtClean="0"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3500438"/>
            <a:ext cx="3009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785813" y="198438"/>
            <a:ext cx="7531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Принципы взаимодействия с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муниципальными образованиями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0" y="6381750"/>
            <a:ext cx="9144000" cy="276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142984"/>
            <a:ext cx="78581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800" dirty="0" err="1" smtClean="0">
                <a:latin typeface="Book Antiqua" pitchFamily="18" charset="0"/>
              </a:rPr>
              <a:t>Вебинар</a:t>
            </a:r>
            <a:r>
              <a:rPr lang="ru-RU" sz="2800" dirty="0" smtClean="0">
                <a:latin typeface="Book Antiqua" pitchFamily="18" charset="0"/>
              </a:rPr>
              <a:t> по </a:t>
            </a:r>
            <a:r>
              <a:rPr lang="ru-RU" sz="2800" dirty="0" smtClean="0">
                <a:latin typeface="Book Antiqua" pitchFamily="18" charset="0"/>
              </a:rPr>
              <a:t>ознакомлению с концепцией проведения СЭО в Амурской области, обсуждению сформулированных целей устойчивого развития и экологических угроз и рисков;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Учет мнений на этапе разработки альтернативных вариантов (октябрь 2017 года);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Участие в общественных обсуждениях экологического доклада (ноябрь 2017 года);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Возможность получения обратной связи в течение всего проекта.</a:t>
            </a:r>
            <a:endParaRPr lang="ru-RU" sz="2800" dirty="0" smtClean="0"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604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Инночка</dc:creator>
  <cp:lastModifiedBy>User</cp:lastModifiedBy>
  <cp:revision>275</cp:revision>
  <dcterms:created xsi:type="dcterms:W3CDTF">2013-06-18T07:30:21Z</dcterms:created>
  <dcterms:modified xsi:type="dcterms:W3CDTF">2017-08-17T01:58:53Z</dcterms:modified>
</cp:coreProperties>
</file>