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revisionInfo.xml" ContentType="application/vnd.ms-powerpoint.revisioninfo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34" r:id="rId1"/>
  </p:sldMasterIdLst>
  <p:notesMasterIdLst>
    <p:notesMasterId r:id="rId13"/>
  </p:notesMasterIdLst>
  <p:sldIdLst>
    <p:sldId id="256" r:id="rId2"/>
    <p:sldId id="258" r:id="rId3"/>
    <p:sldId id="257" r:id="rId4"/>
    <p:sldId id="260" r:id="rId5"/>
    <p:sldId id="267" r:id="rId6"/>
    <p:sldId id="265" r:id="rId7"/>
    <p:sldId id="263" r:id="rId8"/>
    <p:sldId id="264" r:id="rId9"/>
    <p:sldId id="269" r:id="rId10"/>
    <p:sldId id="268" r:id="rId11"/>
    <p:sldId id="266" r:id="rId1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103" d="100"/>
          <a:sy n="103" d="100"/>
        </p:scale>
        <p:origin x="234" y="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18" Type="http://schemas.microsoft.com/office/2015/10/relationships/revisionInfo" Target="revisionInfo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8C4418B-6971-4A75-845E-9CF4980580F6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F627D6F-C49B-41D3-A5E6-F1470BE7B54B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8" name="Group 17"/>
          <p:cNvGrpSpPr/>
          <p:nvPr/>
        </p:nvGrpSpPr>
        <p:grpSpPr>
          <a:xfrm>
            <a:off x="0" y="0"/>
            <a:ext cx="9144677" cy="6858000"/>
            <a:chOff x="0" y="0"/>
            <a:chExt cx="9144677" cy="6858000"/>
          </a:xfrm>
        </p:grpSpPr>
        <p:pic>
          <p:nvPicPr>
            <p:cNvPr id="8" name="Picture 7" descr="SD-PanelTitle-R1.png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0"/>
              <a:ext cx="9144000" cy="6858000"/>
            </a:xfrm>
            <a:prstGeom prst="rect">
              <a:avLst/>
            </a:prstGeom>
          </p:spPr>
        </p:pic>
        <p:sp>
          <p:nvSpPr>
            <p:cNvPr id="11" name="Rectangle 10"/>
            <p:cNvSpPr/>
            <p:nvPr/>
          </p:nvSpPr>
          <p:spPr>
            <a:xfrm>
              <a:off x="1515532" y="1520422"/>
              <a:ext cx="6112935" cy="3818468"/>
            </a:xfrm>
            <a:prstGeom prst="rect">
              <a:avLst/>
            </a:prstGeom>
            <a:noFill/>
            <a:ln w="15875" cap="flat">
              <a:miter lim="800000"/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pic>
          <p:nvPicPr>
            <p:cNvPr id="12" name="Picture 11" descr="HDRibbonTitle-UniformTrim.png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-2" r="47959"/>
            <a:stretch/>
          </p:blipFill>
          <p:spPr>
            <a:xfrm>
              <a:off x="0" y="3128434"/>
              <a:ext cx="1664208" cy="612648"/>
            </a:xfrm>
            <a:prstGeom prst="rect">
              <a:avLst/>
            </a:prstGeom>
          </p:spPr>
        </p:pic>
        <p:pic>
          <p:nvPicPr>
            <p:cNvPr id="13" name="Picture 12" descr="HDRibbonTitle-UniformTrim.png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-2" r="47959"/>
            <a:stretch/>
          </p:blipFill>
          <p:spPr>
            <a:xfrm>
              <a:off x="7480469" y="3128434"/>
              <a:ext cx="1664208" cy="612648"/>
            </a:xfrm>
            <a:prstGeom prst="rect">
              <a:avLst/>
            </a:prstGeom>
          </p:spPr>
        </p:pic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921934" y="1811863"/>
            <a:ext cx="5308866" cy="1515533"/>
          </a:xfrm>
        </p:spPr>
        <p:txBody>
          <a:bodyPr anchor="b">
            <a:noAutofit/>
          </a:bodyPr>
          <a:lstStyle>
            <a:lvl1pPr algn="ctr">
              <a:defRPr sz="4800">
                <a:effectLst/>
              </a:defRPr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921934" y="3598327"/>
            <a:ext cx="5308866" cy="1377651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65417" y="5054602"/>
            <a:ext cx="673276" cy="279400"/>
          </a:xfrm>
        </p:spPr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921934" y="5054602"/>
            <a:ext cx="4064860" cy="279400"/>
          </a:xfrm>
        </p:spPr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817317" y="5054602"/>
            <a:ext cx="413483" cy="279400"/>
          </a:xfrm>
        </p:spPr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cxnSp>
        <p:nvCxnSpPr>
          <p:cNvPr id="15" name="Straight Connector 14"/>
          <p:cNvCxnSpPr/>
          <p:nvPr/>
        </p:nvCxnSpPr>
        <p:spPr>
          <a:xfrm>
            <a:off x="2019825" y="3471329"/>
            <a:ext cx="5113083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36595114"/>
      </p:ext>
    </p:extLst>
  </p:cSld>
  <p:clrMapOvr>
    <a:masterClrMapping/>
  </p:clrMapOvr>
  <p:transition spd="med">
    <p:fade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Straight Connector 6"/>
          <p:cNvCxnSpPr/>
          <p:nvPr/>
        </p:nvCxnSpPr>
        <p:spPr>
          <a:xfrm>
            <a:off x="1278465" y="2356260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30758238"/>
      </p:ext>
    </p:extLst>
  </p:cSld>
  <p:clrMapOvr>
    <a:masterClrMapping/>
  </p:clrMapOvr>
  <p:transition spd="med">
    <p:fade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78465" y="1641413"/>
            <a:ext cx="6595534" cy="1822514"/>
          </a:xfrm>
        </p:spPr>
        <p:txBody>
          <a:bodyPr anchor="b">
            <a:normAutofit/>
          </a:bodyPr>
          <a:lstStyle>
            <a:lvl1pPr algn="ctr">
              <a:defRPr sz="4000" b="0" cap="none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78465" y="3734859"/>
            <a:ext cx="6595534" cy="1090015"/>
          </a:xfrm>
        </p:spPr>
        <p:txBody>
          <a:bodyPr anchor="t">
            <a:normAutofit/>
          </a:bodyPr>
          <a:lstStyle>
            <a:lvl1pPr marL="0" indent="0" algn="ctr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cxnSp>
        <p:nvCxnSpPr>
          <p:cNvPr id="31" name="Straight Connector 30"/>
          <p:cNvCxnSpPr/>
          <p:nvPr/>
        </p:nvCxnSpPr>
        <p:spPr>
          <a:xfrm>
            <a:off x="1278466" y="3599392"/>
            <a:ext cx="6595533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70540325"/>
      </p:ext>
    </p:extLst>
  </p:cSld>
  <p:clrMapOvr>
    <a:masterClrMapping/>
  </p:clrMapOvr>
  <p:transition spd="med">
    <p:fade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8" name="Straight Connector 7"/>
          <p:cNvCxnSpPr/>
          <p:nvPr/>
        </p:nvCxnSpPr>
        <p:spPr>
          <a:xfrm>
            <a:off x="1278465" y="2356260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6" y="915337"/>
            <a:ext cx="6798734" cy="1303867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76866" y="2487168"/>
            <a:ext cx="3337560" cy="3447288"/>
          </a:xfrm>
        </p:spPr>
        <p:txBody>
          <a:bodyPr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5152" y="2487168"/>
            <a:ext cx="3337560" cy="3447288"/>
          </a:xfrm>
        </p:spPr>
        <p:txBody>
          <a:bodyPr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5652067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8" y="2658533"/>
            <a:ext cx="333756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76868" y="3243263"/>
            <a:ext cx="3337560" cy="2706624"/>
          </a:xfrm>
        </p:spPr>
        <p:txBody>
          <a:bodyPr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1832" y="2658533"/>
            <a:ext cx="333756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1832" y="3243263"/>
            <a:ext cx="3337560" cy="2706624"/>
          </a:xfrm>
        </p:spPr>
        <p:txBody>
          <a:bodyPr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cxnSp>
        <p:nvCxnSpPr>
          <p:cNvPr id="41" name="Straight Connector 40"/>
          <p:cNvCxnSpPr/>
          <p:nvPr/>
        </p:nvCxnSpPr>
        <p:spPr>
          <a:xfrm>
            <a:off x="1278466" y="2354670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170279917"/>
      </p:ext>
    </p:extLst>
  </p:cSld>
  <p:clrMapOvr>
    <a:masterClrMapping/>
  </p:clrMapOvr>
  <p:transition spd="med">
    <p:fade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5" y="915337"/>
            <a:ext cx="6798735" cy="1303867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cxnSp>
        <p:nvCxnSpPr>
          <p:cNvPr id="14" name="Straight Connector 13"/>
          <p:cNvCxnSpPr/>
          <p:nvPr/>
        </p:nvCxnSpPr>
        <p:spPr>
          <a:xfrm>
            <a:off x="1278466" y="2354670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848533190"/>
      </p:ext>
    </p:extLst>
  </p:cSld>
  <p:clrMapOvr>
    <a:masterClrMapping/>
  </p:clrMapOvr>
  <p:transition spd="med">
    <p:fad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71301371"/>
      </p:ext>
    </p:extLst>
  </p:cSld>
  <p:clrMapOvr>
    <a:masterClrMapping/>
  </p:clrMapOvr>
  <p:transition spd="med">
    <p:fad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5" y="1388534"/>
            <a:ext cx="2536798" cy="1371600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120062" y="982132"/>
            <a:ext cx="3855539" cy="4893735"/>
          </a:xfrm>
        </p:spPr>
        <p:txBody>
          <a:bodyPr anchor="ctr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76865" y="3031065"/>
            <a:ext cx="2536798" cy="2438404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cxnSp>
        <p:nvCxnSpPr>
          <p:cNvPr id="16" name="Straight Connector 15"/>
          <p:cNvCxnSpPr/>
          <p:nvPr/>
        </p:nvCxnSpPr>
        <p:spPr>
          <a:xfrm>
            <a:off x="1278466" y="2912533"/>
            <a:ext cx="233359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288366240"/>
      </p:ext>
    </p:extLst>
  </p:cSld>
  <p:clrMapOvr>
    <a:masterClrMapping/>
  </p:clrMapOvr>
  <p:transition spd="med">
    <p:fade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5" y="1883832"/>
            <a:ext cx="3632202" cy="1371600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17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069" y="1032933"/>
            <a:ext cx="2929463" cy="4792136"/>
          </a:xfrm>
          <a:prstGeom prst="roundRect">
            <a:avLst>
              <a:gd name="adj" fmla="val 0"/>
            </a:avLst>
          </a:prstGeom>
          <a:ln w="57150" cmpd="thickThin">
            <a:solidFill>
              <a:schemeClr val="tx1">
                <a:lumMod val="50000"/>
                <a:lumOff val="5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76865" y="3255432"/>
            <a:ext cx="3632201" cy="182880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456804-118A-4D6D-B2F8-67722BA8DF40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838AA-372A-47D5-9E1B-42FF530C799A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61614500"/>
      </p:ext>
    </p:extLst>
  </p:cSld>
  <p:clrMapOvr>
    <a:masterClrMapping/>
  </p:clrMapOvr>
  <p:transition spd="med">
    <p:fade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Панорамная фотография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6" y="4815415"/>
            <a:ext cx="6798734" cy="566738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026260" y="1032933"/>
            <a:ext cx="7091482" cy="3361269"/>
          </a:xfrm>
          <a:prstGeom prst="roundRect">
            <a:avLst>
              <a:gd name="adj" fmla="val 0"/>
            </a:avLst>
          </a:prstGeom>
          <a:ln w="57150" cmpd="thickThin">
            <a:solidFill>
              <a:schemeClr val="tx1">
                <a:lumMod val="50000"/>
                <a:lumOff val="5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76866" y="5382153"/>
            <a:ext cx="6798734" cy="493712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718498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Заголовок и подпис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6" y="906873"/>
            <a:ext cx="6798734" cy="3097860"/>
          </a:xfrm>
        </p:spPr>
        <p:txBody>
          <a:bodyPr anchor="ctr">
            <a:normAutofit/>
          </a:bodyPr>
          <a:lstStyle>
            <a:lvl1pPr algn="ctr">
              <a:defRPr sz="3200" b="0" cap="none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5" y="4275666"/>
            <a:ext cx="6798736" cy="1600202"/>
          </a:xfrm>
        </p:spPr>
        <p:txBody>
          <a:bodyPr anchor="ctr">
            <a:normAutofit/>
          </a:bodyPr>
          <a:lstStyle>
            <a:lvl1pPr marL="0" indent="0" algn="ctr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cxnSp>
        <p:nvCxnSpPr>
          <p:cNvPr id="15" name="Straight Connector 14"/>
          <p:cNvCxnSpPr/>
          <p:nvPr/>
        </p:nvCxnSpPr>
        <p:spPr>
          <a:xfrm>
            <a:off x="1278465" y="4140199"/>
            <a:ext cx="6606425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9915601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Цитата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34333" y="982132"/>
            <a:ext cx="6400250" cy="2370668"/>
          </a:xfrm>
        </p:spPr>
        <p:txBody>
          <a:bodyPr anchor="ctr">
            <a:normAutofit/>
          </a:bodyPr>
          <a:lstStyle>
            <a:lvl1pPr algn="ctr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600200" y="3352799"/>
            <a:ext cx="5892798" cy="651933"/>
          </a:xfrm>
        </p:spPr>
        <p:txBody>
          <a:bodyPr anchor="ctr">
            <a:normAutofit/>
          </a:bodyPr>
          <a:lstStyle>
            <a:lvl1pPr marL="0" indent="0" algn="r">
              <a:buFontTx/>
              <a:buNone/>
              <a:defRPr sz="1800"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3" y="4343400"/>
            <a:ext cx="6798738" cy="1532467"/>
          </a:xfrm>
        </p:spPr>
        <p:txBody>
          <a:bodyPr anchor="ctr">
            <a:normAutofit/>
          </a:bodyPr>
          <a:lstStyle>
            <a:lvl1pPr marL="0" indent="0" algn="ctr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4" name="TextBox 13"/>
          <p:cNvSpPr txBox="1"/>
          <p:nvPr/>
        </p:nvSpPr>
        <p:spPr>
          <a:xfrm>
            <a:off x="849969" y="905362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72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7633503" y="2827870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72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1278466" y="4140199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9603340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Карточка имен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9" y="3308581"/>
            <a:ext cx="6798728" cy="1468800"/>
          </a:xfrm>
        </p:spPr>
        <p:txBody>
          <a:bodyPr anchor="b">
            <a:normAutofit/>
          </a:bodyPr>
          <a:lstStyle>
            <a:lvl1pPr algn="l">
              <a:defRPr sz="3200" b="0" cap="none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8" y="4777381"/>
            <a:ext cx="6798730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2418792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Цитата карточки имен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09416" y="982132"/>
            <a:ext cx="6325168" cy="2243668"/>
          </a:xfrm>
        </p:spPr>
        <p:txBody>
          <a:bodyPr anchor="ctr">
            <a:normAutofit/>
          </a:bodyPr>
          <a:lstStyle>
            <a:lvl1pPr algn="ctr">
              <a:defRPr sz="3200" b="0" cap="none">
                <a:solidFill>
                  <a:schemeClr val="tx1"/>
                </a:solidFill>
              </a:defRPr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18" name="Text Placeholder 2"/>
          <p:cNvSpPr>
            <a:spLocks noGrp="1"/>
          </p:cNvSpPr>
          <p:nvPr>
            <p:ph type="body" idx="13"/>
          </p:nvPr>
        </p:nvSpPr>
        <p:spPr>
          <a:xfrm>
            <a:off x="1176868" y="3639312"/>
            <a:ext cx="6798730" cy="886968"/>
          </a:xfrm>
        </p:spPr>
        <p:txBody>
          <a:bodyPr anchor="b">
            <a:normAutofit/>
          </a:bodyPr>
          <a:lstStyle>
            <a:lvl1pPr marL="0" indent="0" algn="l">
              <a:spcBef>
                <a:spcPts val="0"/>
              </a:spcBef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5" y="4529667"/>
            <a:ext cx="6798736" cy="1346200"/>
          </a:xfrm>
        </p:spPr>
        <p:txBody>
          <a:bodyPr anchor="t">
            <a:normAutofit/>
          </a:bodyPr>
          <a:lstStyle>
            <a:lvl1pPr marL="0" indent="0" algn="l">
              <a:buNone/>
              <a:defRPr sz="1600">
                <a:solidFill>
                  <a:schemeClr val="tx1"/>
                </a:solidFill>
              </a:defRPr>
            </a:lvl1pPr>
            <a:lvl2pPr marL="457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2" name="TextBox 11"/>
          <p:cNvSpPr txBox="1"/>
          <p:nvPr/>
        </p:nvSpPr>
        <p:spPr>
          <a:xfrm>
            <a:off x="878060" y="896895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7649796" y="2607728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  <p:cxnSp>
        <p:nvCxnSpPr>
          <p:cNvPr id="26" name="Straight Connector 25"/>
          <p:cNvCxnSpPr/>
          <p:nvPr/>
        </p:nvCxnSpPr>
        <p:spPr>
          <a:xfrm>
            <a:off x="1278466" y="3429000"/>
            <a:ext cx="659553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0835924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Истина или лож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6865" y="982131"/>
            <a:ext cx="6798734" cy="2294467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sz="3200" b="0" dirty="0"/>
            </a:lvl1pPr>
          </a:lstStyle>
          <a:p>
            <a:pPr marL="0" lvl="0"/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14" name="Text Placeholder 2"/>
          <p:cNvSpPr>
            <a:spLocks noGrp="1"/>
          </p:cNvSpPr>
          <p:nvPr>
            <p:ph type="body" idx="13"/>
          </p:nvPr>
        </p:nvSpPr>
        <p:spPr>
          <a:xfrm>
            <a:off x="1176868" y="3566160"/>
            <a:ext cx="6798730" cy="905256"/>
          </a:xfrm>
        </p:spPr>
        <p:txBody>
          <a:bodyPr anchor="b">
            <a:normAutofit/>
          </a:bodyPr>
          <a:lstStyle>
            <a:lvl1pPr marL="0" indent="0" algn="l">
              <a:spcBef>
                <a:spcPts val="0"/>
              </a:spcBef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6" y="4470400"/>
            <a:ext cx="6798734" cy="1405467"/>
          </a:xfrm>
        </p:spPr>
        <p:txBody>
          <a:bodyPr anchor="t">
            <a:normAutofit/>
          </a:bodyPr>
          <a:lstStyle>
            <a:lvl1pPr marL="0" indent="0" algn="l">
              <a:buNone/>
              <a:defRPr sz="1600">
                <a:solidFill>
                  <a:schemeClr val="tx1"/>
                </a:solidFill>
              </a:defRPr>
            </a:lvl1pPr>
            <a:lvl2pPr marL="457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cxnSp>
        <p:nvCxnSpPr>
          <p:cNvPr id="15" name="Straight Connector 14"/>
          <p:cNvCxnSpPr/>
          <p:nvPr/>
        </p:nvCxnSpPr>
        <p:spPr>
          <a:xfrm>
            <a:off x="1278469" y="3429000"/>
            <a:ext cx="6606421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0835152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ctr">
              <a:defRPr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76865" y="2490135"/>
            <a:ext cx="6798736" cy="3385733"/>
          </a:xfrm>
        </p:spPr>
        <p:txBody>
          <a:bodyPr vert="eaVert" anchor="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cxnSp>
        <p:nvCxnSpPr>
          <p:cNvPr id="14" name="Straight Connector 13"/>
          <p:cNvCxnSpPr/>
          <p:nvPr/>
        </p:nvCxnSpPr>
        <p:spPr>
          <a:xfrm>
            <a:off x="1278466" y="2354670"/>
            <a:ext cx="6606424" cy="0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64099640"/>
      </p:ext>
    </p:extLst>
  </p:cSld>
  <p:clrMapOvr>
    <a:masterClrMapping/>
  </p:clrMapOvr>
  <p:transition spd="med">
    <p:fade/>
  </p:transition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56667" y="906873"/>
            <a:ext cx="1618930" cy="4968995"/>
          </a:xfrm>
        </p:spPr>
        <p:txBody>
          <a:bodyPr vert="eaVert"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76867" y="906873"/>
            <a:ext cx="4915509" cy="4968993"/>
          </a:xfrm>
        </p:spPr>
        <p:txBody>
          <a:bodyPr vert="eaVert" anchor="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cxnSp>
        <p:nvCxnSpPr>
          <p:cNvPr id="14" name="Straight Connector 13"/>
          <p:cNvCxnSpPr/>
          <p:nvPr/>
        </p:nvCxnSpPr>
        <p:spPr>
          <a:xfrm>
            <a:off x="6245512" y="906873"/>
            <a:ext cx="0" cy="4968993"/>
          </a:xfrm>
          <a:prstGeom prst="line">
            <a:avLst/>
          </a:prstGeom>
          <a:ln w="15875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8441777"/>
      </p:ext>
    </p:extLst>
  </p:cSld>
  <p:clrMapOvr>
    <a:masterClrMapping/>
  </p:clrMapOvr>
  <p:transition spd="med">
    <p:fade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4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3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0"/>
            <a:ext cx="9152467" cy="6858000"/>
            <a:chOff x="0" y="0"/>
            <a:chExt cx="9152467" cy="6858000"/>
          </a:xfrm>
        </p:grpSpPr>
        <p:pic>
          <p:nvPicPr>
            <p:cNvPr id="8" name="Picture 7" descr="SD-PanelContent.png"/>
            <p:cNvPicPr>
              <a:picLocks noChangeAspect="1"/>
            </p:cNvPicPr>
            <p:nvPr/>
          </p:nvPicPr>
          <p:blipFill>
            <a:blip r:embed="rId1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0"/>
              <a:ext cx="9144000" cy="6858000"/>
            </a:xfrm>
            <a:prstGeom prst="rect">
              <a:avLst/>
            </a:prstGeom>
          </p:spPr>
        </p:pic>
        <p:sp>
          <p:nvSpPr>
            <p:cNvPr id="9" name="Rectangle 8"/>
            <p:cNvSpPr/>
            <p:nvPr/>
          </p:nvSpPr>
          <p:spPr>
            <a:xfrm>
              <a:off x="553888" y="542807"/>
              <a:ext cx="8039776" cy="5756392"/>
            </a:xfrm>
            <a:prstGeom prst="rect">
              <a:avLst/>
            </a:prstGeom>
            <a:noFill/>
            <a:ln w="15875" cap="flat">
              <a:miter lim="800000"/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pic>
          <p:nvPicPr>
            <p:cNvPr id="10" name="Picture 9" descr="HDRibbonContent-UniformTrim.png"/>
            <p:cNvPicPr>
              <a:picLocks noChangeAspect="1"/>
            </p:cNvPicPr>
            <p:nvPr/>
          </p:nvPicPr>
          <p:blipFill rotWithShape="1">
            <a:blip r:embed="rId2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" r="14240"/>
            <a:stretch/>
          </p:blipFill>
          <p:spPr>
            <a:xfrm>
              <a:off x="0" y="3128434"/>
              <a:ext cx="685800" cy="606425"/>
            </a:xfrm>
            <a:prstGeom prst="rect">
              <a:avLst/>
            </a:prstGeom>
          </p:spPr>
        </p:pic>
        <p:pic>
          <p:nvPicPr>
            <p:cNvPr id="11" name="Picture 10" descr="HDRibbonContent-UniformTrim.png"/>
            <p:cNvPicPr>
              <a:picLocks noChangeAspect="1"/>
            </p:cNvPicPr>
            <p:nvPr/>
          </p:nvPicPr>
          <p:blipFill rotWithShape="1">
            <a:blip r:embed="rId2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" r="14240"/>
            <a:stretch/>
          </p:blipFill>
          <p:spPr>
            <a:xfrm>
              <a:off x="8466667" y="3128434"/>
              <a:ext cx="685800" cy="606425"/>
            </a:xfrm>
            <a:prstGeom prst="rect">
              <a:avLst/>
            </a:prstGeom>
          </p:spPr>
        </p:pic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176866" y="915337"/>
            <a:ext cx="6798734" cy="13038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76865" y="2490135"/>
            <a:ext cx="6798736" cy="3444997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356670" y="5960533"/>
            <a:ext cx="1148283" cy="2794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72E61340-51D2-4799-8CC1-D72878B3201E}" type="datetimeFigureOut">
              <a:rPr lang="ru-RU" smtClean="0"/>
              <a:pPr/>
              <a:t>11.04.2017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176865" y="5960533"/>
            <a:ext cx="5104667" cy="2794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580091" y="5960533"/>
            <a:ext cx="395510" cy="2794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0" i="0">
                <a:solidFill>
                  <a:schemeClr val="tx1"/>
                </a:solidFill>
                <a:effectLst/>
                <a:latin typeface="+mn-lt"/>
              </a:defRPr>
            </a:lvl1pPr>
          </a:lstStyle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13136564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35" r:id="rId1"/>
    <p:sldLayoutId id="2147483836" r:id="rId2"/>
    <p:sldLayoutId id="2147483837" r:id="rId3"/>
    <p:sldLayoutId id="2147483838" r:id="rId4"/>
    <p:sldLayoutId id="2147483839" r:id="rId5"/>
    <p:sldLayoutId id="2147483840" r:id="rId6"/>
    <p:sldLayoutId id="2147483841" r:id="rId7"/>
    <p:sldLayoutId id="2147483842" r:id="rId8"/>
    <p:sldLayoutId id="2147483843" r:id="rId9"/>
    <p:sldLayoutId id="2147483844" r:id="rId10"/>
    <p:sldLayoutId id="2147483845" r:id="rId11"/>
    <p:sldLayoutId id="2147483846" r:id="rId12"/>
    <p:sldLayoutId id="2147483847" r:id="rId13"/>
    <p:sldLayoutId id="2147483848" r:id="rId14"/>
    <p:sldLayoutId id="2147483849" r:id="rId15"/>
    <p:sldLayoutId id="2147483850" r:id="rId16"/>
    <p:sldLayoutId id="2147483851" r:id="rId17"/>
  </p:sldLayoutIdLst>
  <p:transition spd="med">
    <p:fade/>
  </p:transition>
  <p:txStyles>
    <p:titleStyle>
      <a:lvl1pPr algn="ctr" defTabSz="457200" rtl="0" eaLnBrk="1" latinLnBrk="0" hangingPunct="1">
        <a:spcBef>
          <a:spcPct val="0"/>
        </a:spcBef>
        <a:buNone/>
        <a:defRPr sz="4000" kern="1200" cap="none">
          <a:ln w="3175" cmpd="sng">
            <a:noFill/>
          </a:ln>
          <a:solidFill>
            <a:schemeClr val="tx1">
              <a:lumMod val="85000"/>
              <a:lumOff val="15000"/>
            </a:schemeClr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2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20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8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6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SzPct val="115000"/>
        <a:buFont typeface="Arial"/>
        <a:buChar char="•"/>
        <a:defRPr sz="1400" kern="1200" cap="none">
          <a:solidFill>
            <a:schemeClr val="tx1">
              <a:lumMod val="85000"/>
              <a:lumOff val="15000"/>
            </a:schemeClr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jpeg"/><Relationship Id="rId4" Type="http://schemas.openxmlformats.org/officeDocument/2006/relationships/image" Target="../media/image12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6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ru-RU"/>
              <a:t>Взаимодействие</a:t>
            </a:r>
            <a:br>
              <a:rPr lang="ru-RU"/>
            </a:br>
            <a:r>
              <a:rPr lang="ru-RU"/>
              <a:t> бизнеса и власти</a:t>
            </a:r>
            <a:endParaRPr lang="ru-RU" dirty="0"/>
          </a:p>
        </p:txBody>
      </p:sp>
      <p:sp>
        <p:nvSpPr>
          <p:cNvPr id="5" name="Подзаголовок 4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15816" y="3501008"/>
            <a:ext cx="3024336" cy="1739903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Tm="6328">
        <p:split orient="vert"/>
      </p:transition>
    </mc:Choice>
    <mc:Fallback xmlns="">
      <p:transition spd="slow" advTm="6328">
        <p:split orient="vert"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208636" y="703642"/>
            <a:ext cx="6798735" cy="1303867"/>
          </a:xfrm>
        </p:spPr>
        <p:txBody>
          <a:bodyPr>
            <a:noAutofit/>
          </a:bodyPr>
          <a:lstStyle/>
          <a:p>
            <a:pPr algn="ctr"/>
            <a:r>
              <a:rPr lang="ru-RU" sz="6000" b="1" dirty="0">
                <a:solidFill>
                  <a:schemeClr val="accent5">
                    <a:lumMod val="50000"/>
                  </a:schemeClr>
                </a:solidFill>
              </a:rPr>
              <a:t>КФХ Серов М.М.</a:t>
            </a:r>
          </a:p>
        </p:txBody>
      </p:sp>
      <p:sp>
        <p:nvSpPr>
          <p:cNvPr id="9" name="Прямоугольник 8"/>
          <p:cNvSpPr/>
          <p:nvPr/>
        </p:nvSpPr>
        <p:spPr>
          <a:xfrm>
            <a:off x="971600" y="4430217"/>
            <a:ext cx="4099829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За время реализации проекта было потрачено 16,5 млн. рублей из них: собственных средств 10,5 млн. рублей и средства субсидий областного и районного бюджета -  6 млн. рублей</a:t>
            </a:r>
            <a:endParaRPr lang="ru-RU" b="1" dirty="0"/>
          </a:p>
        </p:txBody>
      </p:sp>
      <p:sp>
        <p:nvSpPr>
          <p:cNvPr id="10" name="Прямоугольник 9"/>
          <p:cNvSpPr/>
          <p:nvPr/>
        </p:nvSpPr>
        <p:spPr>
          <a:xfrm>
            <a:off x="4499993" y="2492897"/>
            <a:ext cx="3960440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С 2009 года является участником проекта «Строительство семейных молочных ферм». Стоимость проекта по бизнес плану составляет 38 млн. рублей.  </a:t>
            </a:r>
            <a:endParaRPr lang="ru-RU" b="1" dirty="0"/>
          </a:p>
        </p:txBody>
      </p:sp>
      <p:pic>
        <p:nvPicPr>
          <p:cNvPr id="12" name="Рисунок 1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544" y="2084859"/>
            <a:ext cx="3653749" cy="2228506"/>
          </a:xfrm>
          <a:prstGeom prst="rect">
            <a:avLst/>
          </a:prstGeom>
        </p:spPr>
      </p:pic>
      <p:pic>
        <p:nvPicPr>
          <p:cNvPr id="13" name="Рисунок 1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48064" y="3970225"/>
            <a:ext cx="3409699" cy="2267087"/>
          </a:xfrm>
          <a:prstGeom prst="rect">
            <a:avLst/>
          </a:prstGeom>
        </p:spPr>
      </p:pic>
    </p:spTree>
  </p:cSld>
  <p:clrMapOvr>
    <a:masterClrMapping/>
  </p:clrMapOvr>
  <p:transition spd="slow" advTm="6343">
    <p:randomBar dir="vert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alphaModFix amt="52000"/>
            <a:duotone>
              <a:schemeClr val="bg2">
                <a:shade val="3000"/>
                <a:satMod val="110000"/>
              </a:schemeClr>
              <a:schemeClr val="bg2">
                <a:tint val="60000"/>
                <a:satMod val="425000"/>
              </a:schemeClr>
            </a:duotone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/>
          <p:cNvSpPr txBox="1"/>
          <p:nvPr/>
        </p:nvSpPr>
        <p:spPr>
          <a:xfrm>
            <a:off x="5579139" y="610007"/>
            <a:ext cx="216214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4000" b="1" dirty="0">
                <a:solidFill>
                  <a:schemeClr val="accent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2010 год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5075310" y="1160748"/>
            <a:ext cx="3114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открыт цех по переработке молока единственный в Сковородинском районе</a:t>
            </a:r>
            <a:endParaRPr lang="ru-RU" sz="28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2259" y="980728"/>
            <a:ext cx="3744417" cy="2592288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86676" y="3717032"/>
            <a:ext cx="3691869" cy="2574394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5616" y="3717032"/>
            <a:ext cx="3671060" cy="2574392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4786676" y="2264098"/>
            <a:ext cx="3747074" cy="19082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За время своей деятельности предприятие освоило семь видов продукции: молоко, сметана, творог, сливки, сыворотка, сливочное масло, кефир.</a:t>
            </a:r>
          </a:p>
          <a:p>
            <a:pPr algn="ctr"/>
            <a:endParaRPr lang="ru-RU" sz="28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ransition spd="med" advTm="6562">
    <p:fade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827584" y="404664"/>
            <a:ext cx="74168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dirty="0"/>
              <a:t> </a:t>
            </a:r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82067" y="564208"/>
            <a:ext cx="3934431" cy="2690866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0115" y="3201514"/>
            <a:ext cx="4113893" cy="3085420"/>
          </a:xfrm>
          <a:prstGeom prst="rect">
            <a:avLst/>
          </a:prstGeom>
        </p:spPr>
      </p:pic>
      <p:pic>
        <p:nvPicPr>
          <p:cNvPr id="11" name="Рисунок 10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55585" y="3239466"/>
            <a:ext cx="3922854" cy="3047468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1403648" y="773996"/>
            <a:ext cx="216214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000" b="1" dirty="0">
                <a:solidFill>
                  <a:schemeClr val="accent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2011 год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827584" y="1433860"/>
            <a:ext cx="3312368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КФХ впервые представило свою продукцию на международной выставке-ярмарке </a:t>
            </a: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«</a:t>
            </a:r>
            <a:r>
              <a:rPr lang="ru-RU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АмурЭкспоФорум</a:t>
            </a: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» </a:t>
            </a:r>
            <a:endParaRPr lang="ru-RU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ransition spd="med" advTm="6484">
    <p:fade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619672" y="5301208"/>
            <a:ext cx="6048672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580" algn="ctr">
              <a:spcAft>
                <a:spcPts val="0"/>
              </a:spcAft>
            </a:pP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На протяжении двух лет КФХ  участвовало в выставке ярмарке «</a:t>
            </a:r>
            <a:r>
              <a:rPr lang="ru-RU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АмурЭкспоФорум</a:t>
            </a: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», получая положительную оценку своей продукции.  </a:t>
            </a:r>
            <a:endParaRPr lang="ru-RU" sz="16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3568" y="2276872"/>
            <a:ext cx="3870884" cy="2903163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65356" y="2276872"/>
            <a:ext cx="3840426" cy="2880320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3562934" y="476672"/>
            <a:ext cx="216214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000" b="1" dirty="0">
                <a:solidFill>
                  <a:schemeClr val="accent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2012 год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1782144" y="1190844"/>
            <a:ext cx="554461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участие в международной выставке-ярмарке </a:t>
            </a: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«</a:t>
            </a:r>
            <a:r>
              <a:rPr lang="ru-RU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АмурЭкспоФорум</a:t>
            </a: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» </a:t>
            </a:r>
            <a:endParaRPr lang="ru-RU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45119182"/>
      </p:ext>
    </p:extLst>
  </p:cSld>
  <p:clrMapOvr>
    <a:masterClrMapping/>
  </p:clrMapOvr>
  <p:transition spd="slow">
    <p:wipe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827584" y="404664"/>
            <a:ext cx="74168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dirty="0"/>
              <a:t> 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23528" y="4005064"/>
            <a:ext cx="784887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/>
              <a:t>   </a:t>
            </a:r>
          </a:p>
        </p:txBody>
      </p:sp>
      <p:sp>
        <p:nvSpPr>
          <p:cNvPr id="5" name="Прямоугольник 4"/>
          <p:cNvSpPr/>
          <p:nvPr/>
        </p:nvSpPr>
        <p:spPr>
          <a:xfrm>
            <a:off x="1475656" y="742490"/>
            <a:ext cx="6480720" cy="15702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4000" b="1" dirty="0">
                <a:solidFill>
                  <a:schemeClr val="accent3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2013 год</a:t>
            </a:r>
          </a:p>
          <a:p>
            <a:pPr algn="ctr"/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молочный цех приостанавливает выпуск и поставку молочной продукции, в связи с нерешенным вопросом в части земельного участка, расположенного под зданием цеха</a:t>
            </a:r>
            <a:endParaRPr lang="ru-RU" b="1" dirty="0"/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1680" y="2312731"/>
            <a:ext cx="6048672" cy="3924581"/>
          </a:xfrm>
          <a:prstGeom prst="rect">
            <a:avLst/>
          </a:prstGeom>
        </p:spPr>
      </p:pic>
    </p:spTree>
  </p:cSld>
  <p:clrMapOvr>
    <a:masterClrMapping/>
  </p:clrMapOvr>
  <p:transition spd="med" advTm="6484">
    <p:fade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alphaModFix amt="66000"/>
            <a:duotone>
              <a:schemeClr val="bg2">
                <a:shade val="3000"/>
                <a:satMod val="110000"/>
              </a:schemeClr>
              <a:schemeClr val="bg2">
                <a:tint val="60000"/>
                <a:satMod val="425000"/>
              </a:schemeClr>
            </a:duotone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1475656" y="5517232"/>
            <a:ext cx="6624736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580" algn="ctr">
              <a:spcAft>
                <a:spcPts val="0"/>
              </a:spcAft>
            </a:pP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Ввиду данной проблемы, хозяйство не имело возможности должным образом зарегистрировать молочный цех как объект недвижимого имущества.</a:t>
            </a:r>
            <a:endParaRPr lang="ru-RU" sz="16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1187624" y="131047"/>
            <a:ext cx="6624736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580" algn="ctr">
              <a:spcAft>
                <a:spcPts val="0"/>
              </a:spcAft>
            </a:pP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Земельный участок, расположенный под зданием молочного цеха КФХ Серова М.М. находился в федеральной собственности, в постоянном бессрочном пользовании Министерства обороны РФ</a:t>
            </a:r>
            <a:endParaRPr lang="ru-RU" sz="16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51749" y="2075288"/>
            <a:ext cx="5272550" cy="2698032"/>
          </a:xfrm>
          <a:prstGeom prst="rect">
            <a:avLst/>
          </a:prstGeom>
        </p:spPr>
      </p:pic>
    </p:spTree>
  </p:cSld>
  <p:clrMapOvr>
    <a:masterClrMapping/>
  </p:clrMapOvr>
  <p:transition spd="slow" advTm="6922">
    <p:wipe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alphaModFix amt="81000"/>
            <a:duotone>
              <a:schemeClr val="bg2">
                <a:shade val="3000"/>
                <a:satMod val="110000"/>
              </a:schemeClr>
              <a:schemeClr val="bg2">
                <a:tint val="60000"/>
                <a:satMod val="425000"/>
              </a:schemeClr>
            </a:duotone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683568" y="3674063"/>
            <a:ext cx="7848872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580" algn="just">
              <a:spcAft>
                <a:spcPts val="0"/>
              </a:spcAft>
            </a:pPr>
            <a:r>
              <a:rPr lang="ru-RU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По итогам рабочей встречи А.А. Козлов поручил Министерству имущественных отношений области решить вопрос о передаче земельного участка из федеральной собственности в собственность Сковородинского района.</a:t>
            </a:r>
            <a:endParaRPr lang="ru-RU" sz="24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3607322" y="785416"/>
            <a:ext cx="216214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000" b="1" dirty="0">
                <a:solidFill>
                  <a:schemeClr val="accent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2015 год</a:t>
            </a:r>
          </a:p>
        </p:txBody>
      </p:sp>
      <p:sp>
        <p:nvSpPr>
          <p:cNvPr id="6" name="Прямоугольник 5"/>
          <p:cNvSpPr/>
          <p:nvPr/>
        </p:nvSpPr>
        <p:spPr>
          <a:xfrm>
            <a:off x="763960" y="1601289"/>
            <a:ext cx="7848872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580" algn="just">
              <a:spcAft>
                <a:spcPts val="0"/>
              </a:spcAft>
            </a:pPr>
            <a:r>
              <a:rPr lang="ru-RU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На рабочей встрече с губернатором Амурской области А.А. Козловым, проходившей 16.06.2015 в г. Сковородино, глава КФХ Серов М.М. озвучил свою проблему.</a:t>
            </a:r>
            <a:endParaRPr lang="ru-RU" sz="24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7437">
        <p:fade/>
      </p:transition>
    </mc:Choice>
    <mc:Fallback xmlns="">
      <p:transition spd="med" advTm="7437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491880" y="1196752"/>
            <a:ext cx="226082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000" b="1" dirty="0">
                <a:solidFill>
                  <a:schemeClr val="accent3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2016 год</a:t>
            </a:r>
          </a:p>
        </p:txBody>
      </p:sp>
      <p:sp>
        <p:nvSpPr>
          <p:cNvPr id="3" name="Прямоугольник 2"/>
          <p:cNvSpPr/>
          <p:nvPr/>
        </p:nvSpPr>
        <p:spPr>
          <a:xfrm>
            <a:off x="805867" y="1904638"/>
            <a:ext cx="7632848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580" algn="just">
              <a:spcAft>
                <a:spcPts val="0"/>
              </a:spcAft>
            </a:pPr>
            <a:r>
              <a:rPr lang="ru-RU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Благодаря содействию А.А. Козлова земельный участок, расположенный под зданием молочного цеха крестьянского (фермерского) хозяйства был передан в муниципальную собственность </a:t>
            </a:r>
            <a:r>
              <a:rPr lang="ru-RU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Сковородин-ского</a:t>
            </a:r>
            <a:r>
              <a:rPr lang="ru-RU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района, по итогам аукциона с Серовым М.М. заключен договор аренды на данный земельный участок </a:t>
            </a:r>
            <a:endParaRPr lang="ru-RU" sz="28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43217797"/>
      </p:ext>
    </p:extLst>
  </p:cSld>
  <p:clrMapOvr>
    <a:masterClrMapping/>
  </p:clrMapOvr>
  <p:transition spd="med">
    <p:fade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/>
          <p:cNvSpPr/>
          <p:nvPr/>
        </p:nvSpPr>
        <p:spPr>
          <a:xfrm>
            <a:off x="1032210" y="476672"/>
            <a:ext cx="6984776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580" algn="ctr">
              <a:spcAft>
                <a:spcPts val="0"/>
              </a:spcAft>
            </a:pPr>
            <a:r>
              <a:rPr lang="ru-RU" sz="20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В настоящий момент хозяйством проводится работа по документальному оформлению здания молочного цеха.</a:t>
            </a:r>
            <a:endParaRPr lang="ru-RU" sz="20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" name="Прямоугольник 3"/>
          <p:cNvSpPr/>
          <p:nvPr/>
        </p:nvSpPr>
        <p:spPr>
          <a:xfrm>
            <a:off x="1052209" y="3689473"/>
            <a:ext cx="7272808" cy="25853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580" algn="just">
              <a:spcAft>
                <a:spcPts val="0"/>
              </a:spcAft>
            </a:pP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КФХ планирует возобновлять молочное производство и развиваться в данном направлении.</a:t>
            </a:r>
          </a:p>
          <a:p>
            <a:pPr indent="449580" algn="just">
              <a:spcAft>
                <a:spcPts val="0"/>
              </a:spcAft>
            </a:pP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С этой целью в 2017 году Серов М.М. планирует принять </a:t>
            </a: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участие в областном конкурсе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для предоставления грантов на развитие семейных животноводческих ферм, сейчас проводится организационная работа по сбору необходимых документов. </a:t>
            </a:r>
            <a:endParaRPr lang="ru-RU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indent="449580" algn="just">
              <a:spcAft>
                <a:spcPts val="0"/>
              </a:spcAft>
            </a:pPr>
            <a:endParaRPr lang="ru-RU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indent="449580" algn="just">
              <a:spcAft>
                <a:spcPts val="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Деятельность </a:t>
            </a: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предприятия в</a:t>
            </a:r>
            <a:r>
              <a:rPr lang="ru-RU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носит существенный </a:t>
            </a:r>
            <a:r>
              <a:rPr lang="ru-RU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вклад  в развитие агропромышленного комплекса Сковородинского района.</a:t>
            </a:r>
            <a:endParaRPr lang="ru-RU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1184558"/>
            <a:ext cx="4176464" cy="25349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40842166"/>
      </p:ext>
    </p:extLst>
  </p:cSld>
  <p:clrMapOvr>
    <a:masterClrMapping/>
  </p:clrMapOvr>
  <p:transition spd="med">
    <p:fade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827584" y="404664"/>
            <a:ext cx="74168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dirty="0"/>
              <a:t> </a:t>
            </a:r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9552" y="548680"/>
            <a:ext cx="8064896" cy="5801739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Tm="6484">
        <p:split orient="vert"/>
      </p:transition>
    </mc:Choice>
    <mc:Fallback xmlns="">
      <p:transition spd="slow" advTm="6484">
        <p:split orient="vert"/>
      </p:transition>
    </mc:Fallback>
  </mc:AlternateContent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Натуральные материалы">
  <a:themeElements>
    <a:clrScheme name="Натуральные материалы">
      <a:dk1>
        <a:sysClr val="windowText" lastClr="000000"/>
      </a:dk1>
      <a:lt1>
        <a:sysClr val="window" lastClr="FFFFFF"/>
      </a:lt1>
      <a:dk2>
        <a:srgbClr val="212121"/>
      </a:dk2>
      <a:lt2>
        <a:srgbClr val="DADADA"/>
      </a:lt2>
      <a:accent1>
        <a:srgbClr val="83992A"/>
      </a:accent1>
      <a:accent2>
        <a:srgbClr val="3C9770"/>
      </a:accent2>
      <a:accent3>
        <a:srgbClr val="44709D"/>
      </a:accent3>
      <a:accent4>
        <a:srgbClr val="A23C33"/>
      </a:accent4>
      <a:accent5>
        <a:srgbClr val="D97828"/>
      </a:accent5>
      <a:accent6>
        <a:srgbClr val="DEB340"/>
      </a:accent6>
      <a:hlink>
        <a:srgbClr val="A8BF4D"/>
      </a:hlink>
      <a:folHlink>
        <a:srgbClr val="B4CA80"/>
      </a:folHlink>
    </a:clrScheme>
    <a:fontScheme name="Натуральные материалы">
      <a:majorFont>
        <a:latin typeface="Garamond" panose="02020404030301010803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Garamond" panose="02020404030301010803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Натуральные материалы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lumMod val="110000"/>
              </a:schemeClr>
            </a:gs>
            <a:gs pos="100000">
              <a:schemeClr val="phClr">
                <a:tint val="82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shade val="74000"/>
                <a:satMod val="130000"/>
                <a:lumMod val="90000"/>
              </a:schemeClr>
              <a:schemeClr val="phClr">
                <a:tint val="94000"/>
                <a:satMod val="120000"/>
                <a:lumMod val="104000"/>
              </a:schemeClr>
            </a:duotone>
          </a:blip>
          <a:tile tx="0" ty="0" sx="100000" sy="100000" flip="none" algn="tl"/>
        </a:blipFill>
      </a:fillStyleLst>
      <a:lnStyleLst>
        <a:ln w="9525" cap="rnd" cmpd="sng" algn="ctr">
          <a:solidFill>
            <a:schemeClr val="phClr"/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innerShdw blurRad="25400" dist="12700" dir="13500000">
              <a:srgbClr val="000000">
                <a:alpha val="45000"/>
              </a:srgbClr>
            </a:innerShdw>
          </a:effectLst>
        </a:effectStyle>
        <a:effectStyle>
          <a:effectLst>
            <a:outerShdw blurRad="38100" dist="254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88000"/>
                <a:lumMod val="98000"/>
              </a:schemeClr>
            </a:gs>
          </a:gsLst>
          <a:lin ang="5400000" scaled="0"/>
        </a:gradFill>
        <a:blipFill>
          <a:blip xmlns:r="http://schemas.openxmlformats.org/officeDocument/2006/relationships" r:embed="rId2"/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rganic" id="{28CDC826-8792-45C0-861B-85EB3ADEDA33}" vid="{7DAC20F1-423D-49E2-BD0B-50532748BAD0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Organic</Template>
  <TotalTime>478</TotalTime>
  <Words>373</Words>
  <Application>Microsoft Office PowerPoint</Application>
  <PresentationFormat>Экран (4:3)</PresentationFormat>
  <Paragraphs>30</Paragraphs>
  <Slides>11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11</vt:i4>
      </vt:variant>
    </vt:vector>
  </HeadingPairs>
  <TitlesOfParts>
    <vt:vector size="16" baseType="lpstr">
      <vt:lpstr>Arial</vt:lpstr>
      <vt:lpstr>Calibri</vt:lpstr>
      <vt:lpstr>Garamond</vt:lpstr>
      <vt:lpstr>Times New Roman</vt:lpstr>
      <vt:lpstr>Натуральные материалы</vt:lpstr>
      <vt:lpstr>Взаимодействие  бизнеса и власти</vt:lpstr>
      <vt:lpstr>КФХ Серов М.М.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Company>Reanimator Extreme Edition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Комплекс «777»</dc:title>
  <dc:creator>User</dc:creator>
  <cp:lastModifiedBy>Op08</cp:lastModifiedBy>
  <cp:revision>43</cp:revision>
  <dcterms:created xsi:type="dcterms:W3CDTF">2017-04-05T05:56:24Z</dcterms:created>
  <dcterms:modified xsi:type="dcterms:W3CDTF">2017-04-11T01:43:58Z</dcterms:modified>
</cp:coreProperties>
</file>