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9"/>
  </p:notesMasterIdLst>
  <p:sldIdLst>
    <p:sldId id="256" r:id="rId2"/>
    <p:sldId id="386" r:id="rId3"/>
    <p:sldId id="376" r:id="rId4"/>
    <p:sldId id="317" r:id="rId5"/>
    <p:sldId id="319" r:id="rId6"/>
    <p:sldId id="321" r:id="rId7"/>
    <p:sldId id="346" r:id="rId8"/>
    <p:sldId id="325" r:id="rId9"/>
    <p:sldId id="358" r:id="rId10"/>
    <p:sldId id="326" r:id="rId11"/>
    <p:sldId id="347" r:id="rId12"/>
    <p:sldId id="327" r:id="rId13"/>
    <p:sldId id="328" r:id="rId14"/>
    <p:sldId id="331" r:id="rId15"/>
    <p:sldId id="359" r:id="rId16"/>
    <p:sldId id="336" r:id="rId17"/>
    <p:sldId id="338" r:id="rId18"/>
    <p:sldId id="361" r:id="rId19"/>
    <p:sldId id="340" r:id="rId20"/>
    <p:sldId id="342" r:id="rId21"/>
    <p:sldId id="339" r:id="rId22"/>
    <p:sldId id="343" r:id="rId23"/>
    <p:sldId id="388" r:id="rId24"/>
    <p:sldId id="384" r:id="rId25"/>
    <p:sldId id="363" r:id="rId26"/>
    <p:sldId id="364" r:id="rId27"/>
    <p:sldId id="365" r:id="rId28"/>
    <p:sldId id="362" r:id="rId29"/>
    <p:sldId id="350" r:id="rId30"/>
    <p:sldId id="366" r:id="rId31"/>
    <p:sldId id="367" r:id="rId32"/>
    <p:sldId id="368" r:id="rId33"/>
    <p:sldId id="389" r:id="rId34"/>
    <p:sldId id="355" r:id="rId35"/>
    <p:sldId id="352" r:id="rId36"/>
    <p:sldId id="348" r:id="rId37"/>
    <p:sldId id="378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7C80"/>
    <a:srgbClr val="0363D7"/>
    <a:srgbClr val="98C6FE"/>
    <a:srgbClr val="57D3FF"/>
    <a:srgbClr val="FF66CC"/>
    <a:srgbClr val="A8FA24"/>
    <a:srgbClr val="EB6C15"/>
    <a:srgbClr val="00FFCC"/>
    <a:srgbClr val="FFFF00"/>
    <a:srgbClr val="B4EEFE"/>
  </p:clrMru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85" autoAdjust="0"/>
    <p:restoredTop sz="97893" autoAdjust="0"/>
  </p:normalViewPr>
  <p:slideViewPr>
    <p:cSldViewPr snapToGrid="0">
      <p:cViewPr varScale="1">
        <p:scale>
          <a:sx n="66" d="100"/>
          <a:sy n="66" d="100"/>
        </p:scale>
        <p:origin x="-708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7.xlsx"/><Relationship Id="rId1" Type="http://schemas.openxmlformats.org/officeDocument/2006/relationships/themeOverride" Target="../theme/themeOverride2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0080106809078923E-2"/>
          <c:y val="3.3175355450237011E-2"/>
          <c:w val="0.93991989319092162"/>
          <c:h val="0.80331753554502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Россия</c:v>
                </c:pt>
              </c:strCache>
            </c:strRef>
          </c:tx>
          <c:spPr>
            <a:ln w="51803">
              <a:solidFill>
                <a:srgbClr val="00FF0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7.6593872706794061E-2"/>
                  <c:y val="2.048025522972813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7.1550160772394247E-2"/>
                  <c:y val="4.19852248132499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7.9857481952987391E-2"/>
                  <c:y val="6.0580098505745132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7.6148883503233011E-2"/>
                  <c:y val="6.3690441663680764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5.6418923237725259E-2"/>
                  <c:y val="4.5293542939494814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4699542148624573E-2"/>
                  <c:y val="5.9550187422838997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3.0310035821701491E-2"/>
                  <c:y val="7.5896710577777415E-2"/>
                </c:manualLayout>
              </c:layout>
              <c:dLblPos val="r"/>
              <c:showVal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2.2832562279421723E-2"/>
                  <c:y val="4.7310122831019423E-2"/>
                </c:manualLayout>
              </c:layout>
              <c:spPr>
                <a:noFill/>
                <a:ln w="34536">
                  <a:noFill/>
                </a:ln>
              </c:spPr>
              <c:txPr>
                <a:bodyPr/>
                <a:lstStyle/>
                <a:p>
                  <a:pPr>
                    <a:defRPr sz="1428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9"/>
              <c:layout>
                <c:manualLayout>
                  <c:xMode val="edge"/>
                  <c:yMode val="edge"/>
                  <c:x val="0.65821094793057655"/>
                  <c:y val="0.28199052132701585"/>
                </c:manualLayout>
              </c:layout>
              <c:spPr>
                <a:noFill/>
                <a:ln w="34536">
                  <a:noFill/>
                </a:ln>
              </c:spPr>
              <c:txPr>
                <a:bodyPr/>
                <a:lstStyle/>
                <a:p>
                  <a:pPr>
                    <a:defRPr sz="1428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10"/>
              <c:layout>
                <c:manualLayout>
                  <c:xMode val="edge"/>
                  <c:yMode val="edge"/>
                  <c:x val="0.65554072096128169"/>
                  <c:y val="0.2772511848341232"/>
                </c:manualLayout>
              </c:layout>
              <c:spPr>
                <a:noFill/>
                <a:ln w="34536">
                  <a:noFill/>
                </a:ln>
              </c:spPr>
              <c:txPr>
                <a:bodyPr/>
                <a:lstStyle/>
                <a:p>
                  <a:pPr>
                    <a:defRPr sz="1428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11"/>
              <c:layout>
                <c:manualLayout>
                  <c:xMode val="edge"/>
                  <c:yMode val="edge"/>
                  <c:x val="0.66088117489986664"/>
                  <c:y val="0.27962085308056994"/>
                </c:manualLayout>
              </c:layout>
              <c:spPr>
                <a:noFill/>
                <a:ln w="34536">
                  <a:noFill/>
                </a:ln>
              </c:spPr>
              <c:txPr>
                <a:bodyPr/>
                <a:lstStyle/>
                <a:p>
                  <a:pPr>
                    <a:defRPr sz="1428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12"/>
              <c:layout>
                <c:manualLayout>
                  <c:xMode val="edge"/>
                  <c:yMode val="edge"/>
                  <c:x val="0.66221628838451263"/>
                  <c:y val="0.27488151658767912"/>
                </c:manualLayout>
              </c:layout>
              <c:spPr>
                <a:noFill/>
                <a:ln w="34536">
                  <a:noFill/>
                </a:ln>
              </c:spPr>
              <c:txPr>
                <a:bodyPr/>
                <a:lstStyle/>
                <a:p>
                  <a:pPr>
                    <a:defRPr sz="1428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13"/>
              <c:layout>
                <c:manualLayout>
                  <c:xMode val="edge"/>
                  <c:yMode val="edge"/>
                  <c:x val="0.76902536715620862"/>
                  <c:y val="0.43364928909952632"/>
                </c:manualLayout>
              </c:layout>
              <c:spPr>
                <a:noFill/>
                <a:ln w="34536">
                  <a:noFill/>
                </a:ln>
              </c:spPr>
              <c:txPr>
                <a:bodyPr/>
                <a:lstStyle/>
                <a:p>
                  <a:pPr>
                    <a:defRPr sz="1428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14"/>
              <c:layout>
                <c:manualLayout>
                  <c:xMode val="edge"/>
                  <c:yMode val="edge"/>
                  <c:x val="0.7837116154873166"/>
                  <c:y val="0.36729857819905437"/>
                </c:manualLayout>
              </c:layout>
              <c:tx>
                <c:rich>
                  <a:bodyPr/>
                  <a:lstStyle/>
                  <a:p>
                    <a:pPr>
                      <a:defRPr sz="1428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88" b="1" i="0" u="none" strike="noStrike" baseline="0">
                        <a:solidFill>
                          <a:srgbClr val="000000"/>
                        </a:solidFill>
                        <a:latin typeface="Calibri"/>
                      </a:rPr>
                      <a:t>457,6</a:t>
                    </a:r>
                    <a:r>
                      <a:rPr lang="ru-RU" sz="2209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*</a:t>
                    </a:r>
                  </a:p>
                </c:rich>
              </c:tx>
              <c:spPr>
                <a:noFill/>
                <a:ln w="34536">
                  <a:noFill/>
                </a:ln>
              </c:spPr>
              <c:dLblPos val="r"/>
            </c:dLbl>
            <c:dLbl>
              <c:idx val="15"/>
              <c:layout>
                <c:manualLayout>
                  <c:xMode val="edge"/>
                  <c:yMode val="edge"/>
                  <c:x val="0.79439252336448662"/>
                  <c:y val="0.42417061611374557"/>
                </c:manualLayout>
              </c:layout>
              <c:spPr>
                <a:noFill/>
                <a:ln w="34536">
                  <a:noFill/>
                </a:ln>
              </c:spPr>
              <c:txPr>
                <a:bodyPr/>
                <a:lstStyle/>
                <a:p>
                  <a:pPr>
                    <a:defRPr sz="1428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16"/>
              <c:layout>
                <c:manualLayout>
                  <c:xMode val="edge"/>
                  <c:yMode val="edge"/>
                  <c:x val="0.81441922563418156"/>
                  <c:y val="0.41943127962085486"/>
                </c:manualLayout>
              </c:layout>
              <c:spPr>
                <a:noFill/>
                <a:ln w="34536">
                  <a:noFill/>
                </a:ln>
              </c:spPr>
              <c:txPr>
                <a:bodyPr/>
                <a:lstStyle/>
                <a:p>
                  <a:pPr>
                    <a:defRPr sz="1428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Val val="1"/>
            </c:dLbl>
            <c:spPr>
              <a:noFill/>
              <a:ln w="34536">
                <a:noFill/>
              </a:ln>
            </c:spPr>
            <c:txPr>
              <a:bodyPr/>
              <a:lstStyle/>
              <a:p>
                <a:pPr>
                  <a:defRPr sz="1870" b="1" i="1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numRef>
              <c:f>Sheet1!$B$1:$J$1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Sheet1!$B$2:$J$2</c:f>
              <c:numCache>
                <c:formatCode>General</c:formatCode>
                <c:ptCount val="9"/>
                <c:pt idx="0">
                  <c:v>457.6</c:v>
                </c:pt>
                <c:pt idx="1">
                  <c:v>403.5</c:v>
                </c:pt>
                <c:pt idx="2">
                  <c:v>381.9</c:v>
                </c:pt>
                <c:pt idx="3">
                  <c:v>337.8</c:v>
                </c:pt>
                <c:pt idx="4">
                  <c:v>267.60000000000002</c:v>
                </c:pt>
                <c:pt idx="5">
                  <c:v>265</c:v>
                </c:pt>
                <c:pt idx="6">
                  <c:v>232.9</c:v>
                </c:pt>
                <c:pt idx="7">
                  <c:v>199.8</c:v>
                </c:pt>
                <c:pt idx="8">
                  <c:v>180.9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АО</c:v>
                </c:pt>
              </c:strCache>
            </c:strRef>
          </c:tx>
          <c:spPr>
            <a:ln w="51803">
              <a:solidFill>
                <a:srgbClr val="FF000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33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1679586563307357E-3"/>
                  <c:y val="-2.2695037488806823E-2"/>
                </c:manualLayout>
              </c:layout>
              <c:showVal val="1"/>
            </c:dLbl>
            <c:dLbl>
              <c:idx val="1"/>
              <c:layout>
                <c:manualLayout>
                  <c:x val="1.291989664082688E-3"/>
                  <c:y val="-3.1773052484329489E-2"/>
                </c:manualLayout>
              </c:layout>
              <c:showVal val="1"/>
            </c:dLbl>
            <c:dLbl>
              <c:idx val="2"/>
              <c:layout>
                <c:manualLayout>
                  <c:x val="-1.1627906976744156E-2"/>
                  <c:y val="-3.6312059982090576E-2"/>
                </c:manualLayout>
              </c:layout>
              <c:showVal val="1"/>
            </c:dLbl>
            <c:dLbl>
              <c:idx val="3"/>
              <c:layout>
                <c:manualLayout>
                  <c:x val="-9.0439276485787638E-3"/>
                  <c:y val="-3.8581563730971262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2.9503548735448595E-2"/>
                </c:manualLayout>
              </c:layout>
              <c:showVal val="1"/>
            </c:dLbl>
            <c:dLbl>
              <c:idx val="6"/>
              <c:layout>
                <c:manualLayout>
                  <c:x val="-7.7519379844961578E-3"/>
                  <c:y val="-2.9503548735448595E-2"/>
                </c:manualLayout>
              </c:layout>
              <c:showVal val="1"/>
            </c:dLbl>
            <c:dLbl>
              <c:idx val="7"/>
              <c:layout>
                <c:manualLayout>
                  <c:x val="-1.0335917312661499E-2"/>
                  <c:y val="-3.4042556233209918E-2"/>
                </c:manualLayout>
              </c:layout>
              <c:showVal val="1"/>
            </c:dLbl>
            <c:spPr>
              <a:noFill/>
              <a:ln w="34536">
                <a:noFill/>
              </a:ln>
            </c:spPr>
            <c:txPr>
              <a:bodyPr/>
              <a:lstStyle/>
              <a:p>
                <a:pPr>
                  <a:defRPr sz="1462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numRef>
              <c:f>Sheet1!$B$1:$J$1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Sheet1!$B$4:$J$4</c:f>
              <c:numCache>
                <c:formatCode>General</c:formatCode>
                <c:ptCount val="9"/>
                <c:pt idx="0">
                  <c:v>731.7</c:v>
                </c:pt>
                <c:pt idx="1">
                  <c:v>691.9</c:v>
                </c:pt>
                <c:pt idx="2">
                  <c:v>636.79999999999995</c:v>
                </c:pt>
                <c:pt idx="3">
                  <c:v>598.29999999999995</c:v>
                </c:pt>
                <c:pt idx="4">
                  <c:v>513.70000000000005</c:v>
                </c:pt>
                <c:pt idx="5">
                  <c:v>451.4</c:v>
                </c:pt>
                <c:pt idx="6">
                  <c:v>387.3</c:v>
                </c:pt>
                <c:pt idx="7">
                  <c:v>359.1</c:v>
                </c:pt>
                <c:pt idx="8">
                  <c:v>306.3</c:v>
                </c:pt>
              </c:numCache>
            </c:numRef>
          </c:val>
        </c:ser>
        <c:ser>
          <c:idx val="3"/>
          <c:order val="2"/>
          <c:tx>
            <c:strRef>
              <c:f>Sheet1!$A$6</c:f>
              <c:strCache>
                <c:ptCount val="1"/>
                <c:pt idx="0">
                  <c:v>ДФО</c:v>
                </c:pt>
              </c:strCache>
            </c:strRef>
          </c:tx>
          <c:spPr>
            <a:ln w="51803">
              <a:solidFill>
                <a:srgbClr val="3366FF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0000"/>
              </a:solidFill>
              <a:ln>
                <a:solidFill>
                  <a:srgbClr val="00FF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7867370876619388E-2"/>
                  <c:y val="-7.4260409977700878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1979287472786969E-2"/>
                  <c:y val="-3.4555428340240398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1.551415084742319E-2"/>
                  <c:y val="-2.959683070056009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0109157866894647E-2"/>
                  <c:y val="-2.7410065552918257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1870231337361964E-2"/>
                  <c:y val="-3.6870858267346623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2114692058841878E-2"/>
                  <c:y val="4.3080720887315432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3.8535473763454009E-2"/>
                  <c:y val="4.3884697057883573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4.2880628293556412E-2"/>
                  <c:y val="5.2521141678328394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3.9656351095647926E-2"/>
                  <c:y val="5.0045416880140151E-2"/>
                </c:manualLayout>
              </c:layout>
              <c:dLblPos val="r"/>
              <c:showVal val="1"/>
            </c:dLbl>
            <c:spPr>
              <a:noFill/>
              <a:ln w="34536">
                <a:noFill/>
              </a:ln>
            </c:spPr>
            <c:txPr>
              <a:bodyPr/>
              <a:lstStyle/>
              <a:p>
                <a:pPr>
                  <a:defRPr sz="1870" b="1" i="1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numRef>
              <c:f>Sheet1!$B$1:$J$1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Sheet1!$B$6:$J$6</c:f>
              <c:numCache>
                <c:formatCode>General</c:formatCode>
                <c:ptCount val="9"/>
                <c:pt idx="0">
                  <c:v>578</c:v>
                </c:pt>
                <c:pt idx="1">
                  <c:v>550.9</c:v>
                </c:pt>
                <c:pt idx="2">
                  <c:v>499.5</c:v>
                </c:pt>
                <c:pt idx="3">
                  <c:v>459.2</c:v>
                </c:pt>
                <c:pt idx="4">
                  <c:v>390.5</c:v>
                </c:pt>
                <c:pt idx="5">
                  <c:v>380</c:v>
                </c:pt>
                <c:pt idx="6">
                  <c:v>354.3</c:v>
                </c:pt>
                <c:pt idx="7">
                  <c:v>305.60000000000002</c:v>
                </c:pt>
                <c:pt idx="8">
                  <c:v>266.60000000000002</c:v>
                </c:pt>
              </c:numCache>
            </c:numRef>
          </c:val>
        </c:ser>
        <c:marker val="1"/>
        <c:axId val="60335232"/>
        <c:axId val="60336768"/>
      </c:lineChart>
      <c:catAx>
        <c:axId val="60335232"/>
        <c:scaling>
          <c:orientation val="minMax"/>
        </c:scaling>
        <c:axPos val="b"/>
        <c:numFmt formatCode="General" sourceLinked="1"/>
        <c:tickLblPos val="nextTo"/>
        <c:spPr>
          <a:ln w="4317">
            <a:solidFill>
              <a:schemeClr val="tx1"/>
            </a:solidFill>
            <a:prstDash val="solid"/>
          </a:ln>
        </c:spPr>
        <c:txPr>
          <a:bodyPr rot="5220000" vert="horz"/>
          <a:lstStyle/>
          <a:p>
            <a:pPr>
              <a:defRPr sz="210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0336768"/>
        <c:crosses val="autoZero"/>
        <c:auto val="1"/>
        <c:lblAlgn val="ctr"/>
        <c:lblOffset val="100"/>
        <c:tickLblSkip val="1"/>
        <c:tickMarkSkip val="1"/>
      </c:catAx>
      <c:valAx>
        <c:axId val="60336768"/>
        <c:scaling>
          <c:orientation val="minMax"/>
        </c:scaling>
        <c:axPos val="l"/>
        <c:majorGridlines>
          <c:spPr>
            <a:ln w="431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43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0335232"/>
        <c:crosses val="autoZero"/>
        <c:crossBetween val="between"/>
      </c:valAx>
      <c:spPr>
        <a:noFill/>
        <a:ln w="4317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3501" b="1" i="1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3501" b="1" i="1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3501" b="1" i="1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7.0761014686248763E-2"/>
          <c:y val="0.70379146919431546"/>
          <c:w val="0.64218958611482246"/>
          <c:h val="9.9526066350711886E-2"/>
        </c:manualLayout>
      </c:layout>
      <c:spPr>
        <a:solidFill>
          <a:schemeClr val="bg1"/>
        </a:solidFill>
        <a:ln w="4317">
          <a:solidFill>
            <a:schemeClr val="tx1"/>
          </a:solidFill>
          <a:prstDash val="solid"/>
        </a:ln>
      </c:spPr>
      <c:txPr>
        <a:bodyPr/>
        <a:lstStyle/>
        <a:p>
          <a:pPr>
            <a:defRPr sz="3501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solidFill>
      <a:srgbClr val="993366">
        <a:alpha val="0"/>
      </a:srgbClr>
    </a:solidFill>
    <a:ln>
      <a:noFill/>
    </a:ln>
  </c:spPr>
  <c:txPr>
    <a:bodyPr/>
    <a:lstStyle/>
    <a:p>
      <a:pPr>
        <a:defRPr sz="220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7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2599531615925472E-2"/>
          <c:y val="4.9462365591397862E-2"/>
          <c:w val="0.61007025761124456"/>
          <c:h val="0.82365591397850135"/>
        </c:manualLayout>
      </c:layout>
      <c:bar3DChart>
        <c:barDir val="col"/>
        <c:grouping val="clustered"/>
        <c:ser>
          <c:idx val="1"/>
          <c:order val="0"/>
          <c:tx>
            <c:strRef>
              <c:f>Sheet1!$A$3</c:f>
              <c:strCache>
                <c:ptCount val="1"/>
                <c:pt idx="0">
                  <c:v>Амурская область</c:v>
                </c:pt>
              </c:strCache>
            </c:strRef>
          </c:tx>
          <c:spPr>
            <a:solidFill>
              <a:srgbClr val="FF0000"/>
            </a:solidFill>
            <a:ln w="14638">
              <a:solidFill>
                <a:schemeClr val="tx1"/>
              </a:solidFill>
              <a:prstDash val="solid"/>
            </a:ln>
          </c:spPr>
          <c:dLbls>
            <c:dLbl>
              <c:idx val="1"/>
              <c:layout>
                <c:manualLayout>
                  <c:x val="-4.2845186026017272E-2"/>
                  <c:y val="-3.2924334583087751E-2"/>
                </c:manualLayout>
              </c:layout>
              <c:showVal val="1"/>
            </c:dLbl>
            <c:dLbl>
              <c:idx val="2"/>
              <c:layout>
                <c:manualLayout>
                  <c:x val="1.2050103143670639E-2"/>
                  <c:y val="-5.1738240059137922E-2"/>
                </c:manualLayout>
              </c:layout>
              <c:showVal val="1"/>
            </c:dLbl>
            <c:dLbl>
              <c:idx val="3"/>
              <c:layout>
                <c:manualLayout>
                  <c:x val="1.606694475975648E-2"/>
                  <c:y val="-3.9979549136606549E-2"/>
                </c:manualLayout>
              </c:layout>
              <c:showVal val="1"/>
            </c:dLbl>
            <c:spPr>
              <a:noFill/>
              <a:ln w="29276">
                <a:noFill/>
              </a:ln>
            </c:spPr>
            <c:txPr>
              <a:bodyPr/>
              <a:lstStyle/>
              <a:p>
                <a:pPr>
                  <a:defRPr sz="207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2001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231.6</c:v>
                </c:pt>
                <c:pt idx="1">
                  <c:v>62.7</c:v>
                </c:pt>
                <c:pt idx="2">
                  <c:v>59.8</c:v>
                </c:pt>
                <c:pt idx="3">
                  <c:v>59.4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00FFFF"/>
            </a:solidFill>
            <a:ln w="14638">
              <a:solidFill>
                <a:schemeClr val="tx1"/>
              </a:solidFill>
              <a:prstDash val="solid"/>
            </a:ln>
          </c:spPr>
          <c:dLbls>
            <c:delete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2001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Sheet1!$B$5:$E$5</c:f>
              <c:numCache>
                <c:formatCode>General</c:formatCode>
                <c:ptCount val="4"/>
                <c:pt idx="1">
                  <c:v>23.5</c:v>
                </c:pt>
                <c:pt idx="2">
                  <c:v>18.5</c:v>
                </c:pt>
              </c:numCache>
            </c:numRef>
          </c:val>
        </c:ser>
        <c:ser>
          <c:idx val="4"/>
          <c:order val="2"/>
          <c:tx>
            <c:strRef>
              <c:f>Sheet1!$A$7</c:f>
              <c:strCache>
                <c:ptCount val="1"/>
                <c:pt idx="0">
                  <c:v>ДФО</c:v>
                </c:pt>
              </c:strCache>
            </c:strRef>
          </c:tx>
          <c:spPr>
            <a:solidFill>
              <a:srgbClr val="00FF00"/>
            </a:solidFill>
            <a:ln w="14638">
              <a:solidFill>
                <a:schemeClr val="tx1"/>
              </a:solidFill>
              <a:prstDash val="solid"/>
            </a:ln>
          </c:spPr>
          <c:dLbls>
            <c:dLbl>
              <c:idx val="1"/>
              <c:layout>
                <c:manualLayout>
                  <c:x val="1.2811174496824725E-2"/>
                  <c:y val="-7.385198604289712E-3"/>
                </c:manualLayout>
              </c:layout>
              <c:showVal val="1"/>
            </c:dLbl>
            <c:dLbl>
              <c:idx val="2"/>
              <c:layout>
                <c:manualLayout>
                  <c:x val="3.2098782612656016E-2"/>
                  <c:y val="-1.4308938030958047E-2"/>
                </c:manualLayout>
              </c:layout>
              <c:showVal val="1"/>
            </c:dLbl>
            <c:spPr>
              <a:noFill/>
              <a:ln w="29276">
                <a:noFill/>
              </a:ln>
            </c:spPr>
            <c:txPr>
              <a:bodyPr/>
              <a:lstStyle/>
              <a:p>
                <a:pPr>
                  <a:defRPr sz="207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2001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Sheet1!$B$7:$E$7</c:f>
              <c:numCache>
                <c:formatCode>General</c:formatCode>
                <c:ptCount val="4"/>
                <c:pt idx="1">
                  <c:v>53.1</c:v>
                </c:pt>
                <c:pt idx="2">
                  <c:v>44.5</c:v>
                </c:pt>
              </c:numCache>
            </c:numRef>
          </c:val>
        </c:ser>
        <c:dLbls>
          <c:showVal val="1"/>
        </c:dLbls>
        <c:gapDepth val="0"/>
        <c:shape val="box"/>
        <c:axId val="94673152"/>
        <c:axId val="94687232"/>
        <c:axId val="0"/>
      </c:bar3DChart>
      <c:catAx>
        <c:axId val="94673152"/>
        <c:scaling>
          <c:orientation val="minMax"/>
        </c:scaling>
        <c:axPos val="b"/>
        <c:numFmt formatCode="General" sourceLinked="1"/>
        <c:tickLblPos val="low"/>
        <c:spPr>
          <a:ln w="36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7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4687232"/>
        <c:crosses val="autoZero"/>
        <c:auto val="1"/>
        <c:lblAlgn val="ctr"/>
        <c:lblOffset val="100"/>
        <c:tickLblSkip val="1"/>
        <c:tickMarkSkip val="1"/>
      </c:catAx>
      <c:valAx>
        <c:axId val="94687232"/>
        <c:scaling>
          <c:orientation val="minMax"/>
        </c:scaling>
        <c:axPos val="l"/>
        <c:majorGridlines>
          <c:spPr>
            <a:ln w="3659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6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7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4673152"/>
        <c:crosses val="autoZero"/>
        <c:crossBetween val="between"/>
      </c:valAx>
      <c:spPr>
        <a:noFill/>
        <a:ln w="29276">
          <a:noFill/>
        </a:ln>
      </c:spPr>
    </c:plotArea>
    <c:legend>
      <c:legendPos val="r"/>
      <c:layout>
        <c:manualLayout>
          <c:xMode val="edge"/>
          <c:yMode val="edge"/>
          <c:x val="0.6955503512880562"/>
          <c:y val="0.38709677419355104"/>
          <c:w val="0.29976580796252938"/>
          <c:h val="0.22795698924731261"/>
        </c:manualLayout>
      </c:layout>
      <c:spPr>
        <a:noFill/>
        <a:ln w="3659">
          <a:solidFill>
            <a:schemeClr val="tx1"/>
          </a:solidFill>
          <a:prstDash val="solid"/>
        </a:ln>
      </c:spPr>
      <c:txPr>
        <a:bodyPr/>
        <a:lstStyle/>
        <a:p>
          <a:pPr>
            <a:defRPr sz="190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txPr>
              <a:bodyPr rot="-5400000" vert="horz"/>
              <a:lstStyle/>
              <a:p>
                <a:pPr algn="ctr"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Завитинский</c:v>
                </c:pt>
                <c:pt idx="1">
                  <c:v>Октябрьский</c:v>
                </c:pt>
                <c:pt idx="2">
                  <c:v>Шимановский</c:v>
                </c:pt>
                <c:pt idx="3">
                  <c:v>Белогорский</c:v>
                </c:pt>
                <c:pt idx="4">
                  <c:v>Белогорск </c:v>
                </c:pt>
                <c:pt idx="5">
                  <c:v>Благовещенск</c:v>
                </c:pt>
                <c:pt idx="6">
                  <c:v>ПО ОБЛАСТИ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6.8</c:v>
                </c:pt>
                <c:pt idx="1">
                  <c:v>37.800000000000004</c:v>
                </c:pt>
                <c:pt idx="2">
                  <c:v>67.2</c:v>
                </c:pt>
                <c:pt idx="3">
                  <c:v>71.400000000000006</c:v>
                </c:pt>
                <c:pt idx="4">
                  <c:v>54.4</c:v>
                </c:pt>
                <c:pt idx="5">
                  <c:v>117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</c:spPr>
          <c:dPt>
            <c:idx val="6"/>
            <c:spPr>
              <a:solidFill>
                <a:srgbClr val="00B050"/>
              </a:solidFill>
            </c:spPr>
          </c:dPt>
          <c:dLbls>
            <c:dLbl>
              <c:idx val="6"/>
              <c:layout>
                <c:manualLayout>
                  <c:x val="-2.806773089707815E-2"/>
                  <c:y val="3.5993740773504236E-2"/>
                </c:manualLayout>
              </c:layout>
              <c:showVal val="1"/>
            </c:dLbl>
            <c:txPr>
              <a:bodyPr rot="-540000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Завитинский</c:v>
                </c:pt>
                <c:pt idx="1">
                  <c:v>Октябрьский</c:v>
                </c:pt>
                <c:pt idx="2">
                  <c:v>Шимановский</c:v>
                </c:pt>
                <c:pt idx="3">
                  <c:v>Белогорский</c:v>
                </c:pt>
                <c:pt idx="4">
                  <c:v>Белогорск </c:v>
                </c:pt>
                <c:pt idx="5">
                  <c:v>Благовещенск</c:v>
                </c:pt>
                <c:pt idx="6">
                  <c:v>ПО ОБЛАСТИ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35.200000000000003</c:v>
                </c:pt>
                <c:pt idx="1">
                  <c:v>76.099999999999994</c:v>
                </c:pt>
                <c:pt idx="2">
                  <c:v>80.400000000000006</c:v>
                </c:pt>
                <c:pt idx="3">
                  <c:v>71.400000000000006</c:v>
                </c:pt>
                <c:pt idx="4">
                  <c:v>69.7</c:v>
                </c:pt>
                <c:pt idx="5">
                  <c:v>111</c:v>
                </c:pt>
                <c:pt idx="6">
                  <c:v>59.4</c:v>
                </c:pt>
              </c:numCache>
            </c:numRef>
          </c:val>
        </c:ser>
        <c:dLbls>
          <c:showVal val="1"/>
        </c:dLbls>
        <c:shape val="cylinder"/>
        <c:axId val="94916992"/>
        <c:axId val="94918528"/>
        <c:axId val="0"/>
      </c:bar3DChart>
      <c:catAx>
        <c:axId val="94916992"/>
        <c:scaling>
          <c:orientation val="minMax"/>
        </c:scaling>
        <c:axPos val="b"/>
        <c:numFmt formatCode="General" sourceLinked="1"/>
        <c:tickLblPos val="nextTo"/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4918528"/>
        <c:crosses val="autoZero"/>
        <c:auto val="1"/>
        <c:lblAlgn val="ctr"/>
        <c:lblOffset val="100"/>
      </c:catAx>
      <c:valAx>
        <c:axId val="94918528"/>
        <c:scaling>
          <c:orientation val="minMax"/>
        </c:scaling>
        <c:delete val="1"/>
        <c:axPos val="l"/>
        <c:numFmt formatCode="General" sourceLinked="1"/>
        <c:tickLblPos val="none"/>
        <c:crossAx val="94916992"/>
        <c:crosses val="autoZero"/>
        <c:crossBetween val="between"/>
      </c:valAx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0.4121475054229935"/>
          <c:y val="1.7274472168905951E-2"/>
          <c:w val="0.17895878524945771"/>
          <c:h val="6.5259117082533583E-2"/>
        </c:manualLayout>
      </c:layout>
      <c:txPr>
        <a:bodyPr/>
        <a:lstStyle/>
        <a:p>
          <a:pPr>
            <a:defRPr sz="1653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2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3770491803279034E-2"/>
          <c:y val="2.150537634408603E-2"/>
          <c:w val="0.91217798594847777"/>
          <c:h val="0.7634408602150537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Амурская область</c:v>
                </c:pt>
              </c:strCache>
            </c:strRef>
          </c:tx>
          <c:spPr>
            <a:solidFill>
              <a:srgbClr val="FF0000"/>
            </a:solidFill>
            <a:ln w="14545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4.2288557213930364E-2"/>
                  <c:y val="-2.9411764705882359E-2"/>
                </c:manualLayout>
              </c:layout>
              <c:showVal val="1"/>
            </c:dLbl>
            <c:dLbl>
              <c:idx val="1"/>
              <c:layout>
                <c:manualLayout>
                  <c:x val="-9.9502487562189278E-3"/>
                  <c:y val="-5.8823529411764684E-2"/>
                </c:manualLayout>
              </c:layout>
              <c:showVal val="1"/>
            </c:dLbl>
            <c:dLbl>
              <c:idx val="2"/>
              <c:layout>
                <c:manualLayout>
                  <c:x val="-8.7064676616915426E-3"/>
                  <c:y val="-3.6764705882352942E-2"/>
                </c:manualLayout>
              </c:layout>
              <c:showVal val="1"/>
            </c:dLbl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90.6</c:v>
                </c:pt>
                <c:pt idx="1">
                  <c:v>78.599999999999994</c:v>
                </c:pt>
                <c:pt idx="2">
                  <c:v>61.6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00FF00"/>
            </a:solidFill>
            <a:ln w="14545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243781094527364E-3"/>
                  <c:y val="9.0686274509803946E-2"/>
                </c:manualLayout>
              </c:layout>
              <c:showVal val="1"/>
            </c:dLbl>
            <c:dLbl>
              <c:idx val="1"/>
              <c:layout>
                <c:manualLayout>
                  <c:x val="4.9751243781094526E-3"/>
                  <c:y val="0.10049019607843152"/>
                </c:manualLayout>
              </c:layout>
              <c:showVal val="1"/>
            </c:dLbl>
            <c:spPr>
              <a:solidFill>
                <a:schemeClr val="bg1">
                  <a:lumMod val="85000"/>
                </a:schemeClr>
              </a:solidFill>
            </c:sp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46</c:v>
                </c:pt>
                <c:pt idx="1">
                  <c:v>41.3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ДФО</c:v>
                </c:pt>
              </c:strCache>
            </c:strRef>
          </c:tx>
          <c:spPr>
            <a:solidFill>
              <a:srgbClr val="00FFFF"/>
            </a:solidFill>
            <a:ln w="14545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6.0945273631840803E-2"/>
                  <c:y val="-4.901960784313735E-3"/>
                </c:manualLayout>
              </c:layout>
              <c:showVal val="1"/>
            </c:dLbl>
            <c:dLbl>
              <c:idx val="1"/>
              <c:layout>
                <c:manualLayout>
                  <c:x val="3.9800995024875697E-2"/>
                  <c:y val="-4.4117647058823713E-2"/>
                </c:manualLayout>
              </c:layout>
              <c:showVal val="1"/>
            </c:dLbl>
            <c:delete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87.3</c:v>
                </c:pt>
                <c:pt idx="1">
                  <c:v>73.3</c:v>
                </c:pt>
              </c:numCache>
            </c:numRef>
          </c:val>
        </c:ser>
        <c:ser>
          <c:idx val="3"/>
          <c:order val="3"/>
          <c:tx>
            <c:strRef>
              <c:f>Sheet1!$A$10</c:f>
              <c:strCache>
                <c:ptCount val="1"/>
              </c:strCache>
            </c:strRef>
          </c:tx>
          <c:spPr>
            <a:solidFill>
              <a:schemeClr val="folHlink"/>
            </a:solidFill>
            <a:ln w="14545">
              <a:solidFill>
                <a:schemeClr val="tx1"/>
              </a:solidFill>
              <a:prstDash val="solid"/>
            </a:ln>
          </c:spPr>
          <c:dLbls>
            <c:spPr>
              <a:noFill/>
              <a:ln w="29089">
                <a:noFill/>
              </a:ln>
            </c:spPr>
            <c:txPr>
              <a:bodyPr/>
              <a:lstStyle/>
              <a:p>
                <a:pPr>
                  <a:defRPr sz="206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Sheet1!$B$10:$D$10</c:f>
              <c:numCache>
                <c:formatCode>General</c:formatCode>
                <c:ptCount val="3"/>
              </c:numCache>
            </c:numRef>
          </c:val>
        </c:ser>
        <c:ser>
          <c:idx val="4"/>
          <c:order val="4"/>
          <c:tx>
            <c:strRef>
              <c:f>Sheet1!$A$11</c:f>
              <c:strCache>
                <c:ptCount val="1"/>
              </c:strCache>
            </c:strRef>
          </c:tx>
          <c:spPr>
            <a:solidFill>
              <a:schemeClr val="bg2"/>
            </a:solidFill>
            <a:ln w="14545">
              <a:solidFill>
                <a:schemeClr val="tx1"/>
              </a:solidFill>
              <a:prstDash val="solid"/>
            </a:ln>
          </c:spPr>
          <c:dLbls>
            <c:spPr>
              <a:noFill/>
              <a:ln w="29089">
                <a:noFill/>
              </a:ln>
            </c:spPr>
            <c:txPr>
              <a:bodyPr/>
              <a:lstStyle/>
              <a:p>
                <a:pPr>
                  <a:defRPr sz="206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Sheet1!$B$11:$D$11</c:f>
              <c:numCache>
                <c:formatCode>General</c:formatCode>
                <c:ptCount val="3"/>
              </c:numCache>
            </c:numRef>
          </c:val>
        </c:ser>
        <c:ser>
          <c:idx val="5"/>
          <c:order val="5"/>
          <c:tx>
            <c:strRef>
              <c:f>Sheet1!$A$12</c:f>
              <c:strCache>
                <c:ptCount val="1"/>
              </c:strCache>
            </c:strRef>
          </c:tx>
          <c:spPr>
            <a:solidFill>
              <a:schemeClr val="tx2"/>
            </a:solidFill>
            <a:ln w="14545">
              <a:solidFill>
                <a:schemeClr val="tx1"/>
              </a:solidFill>
              <a:prstDash val="solid"/>
            </a:ln>
          </c:spPr>
          <c:dLbls>
            <c:spPr>
              <a:noFill/>
              <a:ln w="29089">
                <a:noFill/>
              </a:ln>
            </c:spPr>
            <c:txPr>
              <a:bodyPr/>
              <a:lstStyle/>
              <a:p>
                <a:pPr>
                  <a:defRPr sz="206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Sheet1!$B$12:$D$12</c:f>
              <c:numCache>
                <c:formatCode>General</c:formatCode>
                <c:ptCount val="3"/>
              </c:numCache>
            </c:numRef>
          </c:val>
        </c:ser>
        <c:ser>
          <c:idx val="6"/>
          <c:order val="6"/>
          <c:tx>
            <c:strRef>
              <c:f>Sheet1!$A$13</c:f>
              <c:strCache>
                <c:ptCount val="1"/>
              </c:strCache>
            </c:strRef>
          </c:tx>
          <c:spPr>
            <a:solidFill>
              <a:srgbClr val="0066CC"/>
            </a:solidFill>
            <a:ln w="14545">
              <a:solidFill>
                <a:schemeClr val="tx1"/>
              </a:solidFill>
              <a:prstDash val="solid"/>
            </a:ln>
          </c:spPr>
          <c:dLbls>
            <c:spPr>
              <a:noFill/>
              <a:ln w="29089">
                <a:noFill/>
              </a:ln>
            </c:spPr>
            <c:txPr>
              <a:bodyPr/>
              <a:lstStyle/>
              <a:p>
                <a:pPr>
                  <a:defRPr sz="206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Sheet1!$B$13:$D$13</c:f>
              <c:numCache>
                <c:formatCode>General</c:formatCode>
                <c:ptCount val="3"/>
              </c:numCache>
            </c:numRef>
          </c:val>
        </c:ser>
        <c:dLbls>
          <c:showLegendKey val="1"/>
          <c:showVal val="1"/>
        </c:dLbls>
        <c:gapWidth val="0"/>
        <c:gapDepth val="100"/>
        <c:shape val="box"/>
        <c:axId val="95694848"/>
        <c:axId val="95696384"/>
        <c:axId val="0"/>
      </c:bar3DChart>
      <c:catAx>
        <c:axId val="95694848"/>
        <c:scaling>
          <c:orientation val="minMax"/>
        </c:scaling>
        <c:axPos val="b"/>
        <c:numFmt formatCode="General" sourceLinked="1"/>
        <c:tickLblPos val="low"/>
        <c:spPr>
          <a:ln w="36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6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5696384"/>
        <c:crosses val="autoZero"/>
        <c:auto val="1"/>
        <c:lblAlgn val="ctr"/>
        <c:lblOffset val="100"/>
        <c:tickLblSkip val="1"/>
        <c:tickMarkSkip val="1"/>
      </c:catAx>
      <c:valAx>
        <c:axId val="95696384"/>
        <c:scaling>
          <c:orientation val="minMax"/>
        </c:scaling>
        <c:axPos val="l"/>
        <c:majorGridlines>
          <c:spPr>
            <a:ln w="3636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6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6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5694848"/>
        <c:crosses val="autoZero"/>
        <c:crossBetween val="between"/>
      </c:valAx>
      <c:spPr>
        <a:noFill/>
        <a:ln w="29089">
          <a:noFill/>
        </a:ln>
      </c:spPr>
    </c:plotArea>
    <c:legend>
      <c:legendPos val="b"/>
      <c:legendEntry>
        <c:idx val="5"/>
        <c:delete val="1"/>
      </c:legendEntry>
      <c:legendEntry>
        <c:idx val="6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1943793911006995"/>
          <c:y val="0.89462365591397863"/>
          <c:w val="0.8185011709601876"/>
          <c:h val="9.8924731182795725E-2"/>
        </c:manualLayout>
      </c:layout>
      <c:spPr>
        <a:solidFill>
          <a:schemeClr val="bg1"/>
        </a:solidFill>
        <a:ln w="3636">
          <a:solidFill>
            <a:schemeClr val="tx1"/>
          </a:solidFill>
          <a:prstDash val="solid"/>
        </a:ln>
      </c:spPr>
      <c:txPr>
        <a:bodyPr/>
        <a:lstStyle/>
        <a:p>
          <a:pPr>
            <a:defRPr sz="2313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hPercent val="48"/>
      <c:depthPercent val="24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9649122807017542E-2"/>
          <c:y val="2.1459227467811617E-2"/>
          <c:w val="0.9228070175438674"/>
          <c:h val="0.7596566523605268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Амур. область</c:v>
                </c:pt>
              </c:strCache>
            </c:strRef>
          </c:tx>
          <c:spPr>
            <a:solidFill>
              <a:srgbClr val="FF0000"/>
            </a:solidFill>
            <a:ln w="1591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4.7073604096291794E-3"/>
                  <c:y val="-5.0085082627163283E-2"/>
                </c:manualLayout>
              </c:layout>
              <c:showVal val="1"/>
            </c:dLbl>
            <c:dLbl>
              <c:idx val="1"/>
              <c:layout>
                <c:manualLayout>
                  <c:x val="-8.7937408138291512E-3"/>
                  <c:y val="-5.9515249620417543E-2"/>
                </c:manualLayout>
              </c:layout>
              <c:showVal val="1"/>
            </c:dLbl>
            <c:dLbl>
              <c:idx val="2"/>
              <c:layout>
                <c:manualLayout>
                  <c:x val="1.8158310599568423E-2"/>
                  <c:y val="-8.7261949283071363E-2"/>
                </c:manualLayout>
              </c:layout>
              <c:showVal val="1"/>
            </c:dLbl>
            <c:spPr>
              <a:noFill/>
              <a:ln w="31820">
                <a:noFill/>
              </a:ln>
            </c:spPr>
            <c:txPr>
              <a:bodyPr/>
              <a:lstStyle/>
              <a:p>
                <a:pPr>
                  <a:defRPr sz="225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7.5</c:v>
                </c:pt>
                <c:pt idx="1">
                  <c:v>7.3</c:v>
                </c:pt>
                <c:pt idx="2">
                  <c:v>6.1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00FF00"/>
            </a:solidFill>
            <a:ln w="1591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7581403016157567E-2"/>
                  <c:y val="-9.7746095188013804E-2"/>
                </c:manualLayout>
              </c:layout>
              <c:showVal val="1"/>
            </c:dLbl>
            <c:dLbl>
              <c:idx val="1"/>
              <c:layout>
                <c:manualLayout>
                  <c:x val="2.4281912716600787E-3"/>
                  <c:y val="-7.2493584257293117E-2"/>
                </c:manualLayout>
              </c:layout>
              <c:showVal val="1"/>
            </c:dLbl>
            <c:spPr>
              <a:noFill/>
              <a:ln w="31820">
                <a:noFill/>
              </a:ln>
            </c:spPr>
            <c:txPr>
              <a:bodyPr/>
              <a:lstStyle/>
              <a:p>
                <a:pPr>
                  <a:defRPr sz="225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14</c:v>
                </c:pt>
                <c:pt idx="1">
                  <c:v>13.5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ДФО</c:v>
                </c:pt>
              </c:strCache>
            </c:strRef>
          </c:tx>
          <c:spPr>
            <a:solidFill>
              <a:srgbClr val="00FFFF"/>
            </a:solidFill>
            <a:ln w="1591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6.4319764380638494E-2"/>
                  <c:y val="-5.0885182907683117E-2"/>
                </c:manualLayout>
              </c:layout>
              <c:showVal val="1"/>
            </c:dLbl>
            <c:dLbl>
              <c:idx val="1"/>
              <c:layout>
                <c:manualLayout>
                  <c:x val="2.8167827671735091E-2"/>
                  <c:y val="-9.5701064004238043E-2"/>
                </c:manualLayout>
              </c:layout>
              <c:showVal val="1"/>
            </c:dLbl>
            <c:spPr>
              <a:noFill/>
              <a:ln w="31820">
                <a:noFill/>
              </a:ln>
            </c:spPr>
            <c:txPr>
              <a:bodyPr/>
              <a:lstStyle/>
              <a:p>
                <a:pPr>
                  <a:defRPr sz="225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16</c:v>
                </c:pt>
                <c:pt idx="1">
                  <c:v>16.5</c:v>
                </c:pt>
              </c:numCache>
            </c:numRef>
          </c:val>
        </c:ser>
        <c:ser>
          <c:idx val="3"/>
          <c:order val="3"/>
          <c:tx>
            <c:strRef>
              <c:f>Sheet1!$A$10</c:f>
              <c:strCache>
                <c:ptCount val="1"/>
              </c:strCache>
            </c:strRef>
          </c:tx>
          <c:spPr>
            <a:solidFill>
              <a:schemeClr val="folHlink"/>
            </a:solidFill>
            <a:ln w="15910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Sheet1!$B$10:$D$10</c:f>
              <c:numCache>
                <c:formatCode>General</c:formatCode>
                <c:ptCount val="3"/>
              </c:numCache>
            </c:numRef>
          </c:val>
        </c:ser>
        <c:ser>
          <c:idx val="4"/>
          <c:order val="4"/>
          <c:tx>
            <c:strRef>
              <c:f>Sheet1!$A$11</c:f>
              <c:strCache>
                <c:ptCount val="1"/>
              </c:strCache>
            </c:strRef>
          </c:tx>
          <c:spPr>
            <a:solidFill>
              <a:schemeClr val="bg2"/>
            </a:solidFill>
            <a:ln w="15910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Sheet1!$B$11:$D$11</c:f>
              <c:numCache>
                <c:formatCode>General</c:formatCode>
                <c:ptCount val="3"/>
              </c:numCache>
            </c:numRef>
          </c:val>
        </c:ser>
        <c:ser>
          <c:idx val="5"/>
          <c:order val="5"/>
          <c:tx>
            <c:strRef>
              <c:f>Sheet1!$A$12</c:f>
              <c:strCache>
                <c:ptCount val="1"/>
              </c:strCache>
            </c:strRef>
          </c:tx>
          <c:spPr>
            <a:solidFill>
              <a:schemeClr val="tx2"/>
            </a:solidFill>
            <a:ln w="15910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Sheet1!$B$12:$D$12</c:f>
              <c:numCache>
                <c:formatCode>General</c:formatCode>
                <c:ptCount val="3"/>
              </c:numCache>
            </c:numRef>
          </c:val>
        </c:ser>
        <c:gapWidth val="0"/>
        <c:gapDepth val="0"/>
        <c:shape val="cylinder"/>
        <c:axId val="95908224"/>
        <c:axId val="95909760"/>
        <c:axId val="0"/>
      </c:bar3DChart>
      <c:catAx>
        <c:axId val="95908224"/>
        <c:scaling>
          <c:orientation val="minMax"/>
        </c:scaling>
        <c:axPos val="b"/>
        <c:numFmt formatCode="General" sourceLinked="1"/>
        <c:tickLblPos val="low"/>
        <c:spPr>
          <a:ln w="39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5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5909760"/>
        <c:crosses val="autoZero"/>
        <c:auto val="1"/>
        <c:lblAlgn val="ctr"/>
        <c:lblOffset val="100"/>
        <c:tickLblSkip val="1"/>
        <c:tickMarkSkip val="1"/>
      </c:catAx>
      <c:valAx>
        <c:axId val="95909760"/>
        <c:scaling>
          <c:orientation val="minMax"/>
        </c:scaling>
        <c:axPos val="l"/>
        <c:majorGridlines>
          <c:spPr>
            <a:ln w="3979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9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5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5908224"/>
        <c:crosses val="autoZero"/>
        <c:crossBetween val="between"/>
      </c:valAx>
      <c:spPr>
        <a:noFill/>
        <a:ln w="25399">
          <a:noFill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6257310626869315"/>
          <c:y val="0.91019940090495233"/>
          <c:w val="0.77660814258683375"/>
          <c:h val="7.0487381705236718E-2"/>
        </c:manualLayout>
      </c:layout>
      <c:spPr>
        <a:noFill/>
        <a:ln w="3979">
          <a:solidFill>
            <a:schemeClr val="tx1"/>
          </a:solidFill>
          <a:prstDash val="solid"/>
        </a:ln>
      </c:spPr>
      <c:txPr>
        <a:bodyPr/>
        <a:lstStyle/>
        <a:p>
          <a:pPr>
            <a:defRPr sz="2763" b="1" i="1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scene3d>
      <a:camera prst="orthographicFront"/>
      <a:lightRig rig="threePt" dir="t"/>
    </a:scene3d>
    <a:sp3d prstMaterial="metal"/>
  </c:spPr>
  <c:txPr>
    <a:bodyPr/>
    <a:lstStyle/>
    <a:p>
      <a:pPr>
        <a:defRPr sz="225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0"/>
      <c:hPercent val="78"/>
      <c:rotY val="10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1428571428571425E-2"/>
          <c:y val="2.3605150214592276E-2"/>
          <c:w val="0.61007025761124456"/>
          <c:h val="0.8261802575107296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Амурская область</c:v>
                </c:pt>
              </c:strCache>
            </c:strRef>
          </c:tx>
          <c:spPr>
            <a:solidFill>
              <a:srgbClr val="FF0000"/>
            </a:solidFill>
            <a:ln w="14934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9.8391716783433628E-2"/>
                  <c:y val="-1.116905763491895E-2"/>
                </c:manualLayout>
              </c:layout>
              <c:showVal val="1"/>
            </c:dLbl>
            <c:dLbl>
              <c:idx val="1"/>
              <c:layout>
                <c:manualLayout>
                  <c:x val="9.6140078946824567E-2"/>
                  <c:y val="-1.0595225254377463E-2"/>
                </c:manualLayout>
              </c:layout>
              <c:showVal val="1"/>
            </c:dLbl>
            <c:dLbl>
              <c:idx val="2"/>
              <c:layout>
                <c:manualLayout>
                  <c:x val="8.272035877405115E-2"/>
                  <c:y val="-5.1067486427210394E-2"/>
                </c:manualLayout>
              </c:layout>
              <c:showVal val="1"/>
            </c:dLbl>
            <c:spPr>
              <a:noFill/>
              <a:ln w="29869">
                <a:noFill/>
              </a:ln>
            </c:spPr>
            <c:txPr>
              <a:bodyPr/>
              <a:lstStyle/>
              <a:p>
                <a:pPr>
                  <a:defRPr sz="211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117.2</c:v>
                </c:pt>
                <c:pt idx="1">
                  <c:v>117.7</c:v>
                </c:pt>
                <c:pt idx="2">
                  <c:v>102.2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00FF00"/>
            </a:solidFill>
            <a:ln w="14934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5.6997747328828112E-3"/>
                  <c:y val="7.1781720778053421E-2"/>
                </c:manualLayout>
              </c:layout>
              <c:showVal val="1"/>
            </c:dLbl>
            <c:dLbl>
              <c:idx val="1"/>
              <c:layout>
                <c:manualLayout>
                  <c:x val="2.9898666823098192E-3"/>
                  <c:y val="6.0697658287746523E-2"/>
                </c:manualLayout>
              </c:layout>
              <c:showVal val="1"/>
            </c:dLbl>
            <c:spPr>
              <a:solidFill>
                <a:prstClr val="white">
                  <a:lumMod val="85000"/>
                </a:prstClr>
              </a:solidFill>
              <a:ln w="29869">
                <a:noFill/>
              </a:ln>
            </c:spPr>
            <c:txPr>
              <a:bodyPr/>
              <a:lstStyle/>
              <a:p>
                <a:pPr>
                  <a:defRPr sz="211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69.900000000000006</c:v>
                </c:pt>
                <c:pt idx="1">
                  <c:v>62.9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ДФО</c:v>
                </c:pt>
              </c:strCache>
            </c:strRef>
          </c:tx>
          <c:spPr>
            <a:solidFill>
              <a:srgbClr val="00CCFF"/>
            </a:solidFill>
            <a:ln w="14934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2.7799925599851238E-2"/>
                  <c:y val="-5.9054938338187264E-2"/>
                </c:manualLayout>
              </c:layout>
              <c:showVal val="1"/>
            </c:dLbl>
            <c:dLbl>
              <c:idx val="1"/>
              <c:layout>
                <c:manualLayout>
                  <c:x val="4.6169839006344679E-2"/>
                  <c:y val="-7.6640060403408469E-2"/>
                </c:manualLayout>
              </c:layout>
              <c:showVal val="1"/>
            </c:dLbl>
            <c:spPr>
              <a:noFill/>
              <a:ln w="29869">
                <a:noFill/>
              </a:ln>
            </c:spPr>
            <c:txPr>
              <a:bodyPr/>
              <a:lstStyle/>
              <a:p>
                <a:pPr>
                  <a:defRPr sz="211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84.2</c:v>
                </c:pt>
                <c:pt idx="1">
                  <c:v>74.3</c:v>
                </c:pt>
              </c:numCache>
            </c:numRef>
          </c:val>
        </c:ser>
        <c:gapDepth val="0"/>
        <c:shape val="cylinder"/>
        <c:axId val="96020736"/>
        <c:axId val="96043008"/>
        <c:axId val="0"/>
      </c:bar3DChart>
      <c:catAx>
        <c:axId val="96020736"/>
        <c:scaling>
          <c:orientation val="minMax"/>
        </c:scaling>
        <c:axPos val="b"/>
        <c:numFmt formatCode="General" sourceLinked="1"/>
        <c:tickLblPos val="low"/>
        <c:spPr>
          <a:ln w="37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1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6043008"/>
        <c:crosses val="autoZero"/>
        <c:auto val="1"/>
        <c:lblAlgn val="ctr"/>
        <c:lblOffset val="100"/>
        <c:tickLblSkip val="1"/>
        <c:tickMarkSkip val="1"/>
      </c:catAx>
      <c:valAx>
        <c:axId val="96043008"/>
        <c:scaling>
          <c:orientation val="minMax"/>
        </c:scaling>
        <c:axPos val="l"/>
        <c:majorGridlines>
          <c:spPr>
            <a:ln w="3734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7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1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6020736"/>
        <c:crosses val="autoZero"/>
        <c:crossBetween val="between"/>
      </c:valAx>
      <c:spPr>
        <a:noFill/>
        <a:ln w="29869">
          <a:noFill/>
        </a:ln>
      </c:spPr>
    </c:plotArea>
    <c:legend>
      <c:legendPos val="r"/>
      <c:layout>
        <c:manualLayout>
          <c:xMode val="edge"/>
          <c:yMode val="edge"/>
          <c:x val="0.6955503512880562"/>
          <c:y val="0.38841201716738477"/>
          <c:w val="0.29976580796252938"/>
          <c:h val="0.22746781115879841"/>
        </c:manualLayout>
      </c:layout>
      <c:spPr>
        <a:noFill/>
        <a:ln w="3734">
          <a:solidFill>
            <a:schemeClr val="tx1"/>
          </a:solidFill>
          <a:prstDash val="solid"/>
        </a:ln>
      </c:spPr>
      <c:txPr>
        <a:bodyPr/>
        <a:lstStyle/>
        <a:p>
          <a:pPr>
            <a:defRPr sz="194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11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hPercent val="80"/>
      <c:rotY val="40"/>
      <c:depthPercent val="18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821412205989405E-2"/>
          <c:y val="3.459911297664052E-2"/>
          <c:w val="0.6257309941520468"/>
          <c:h val="0.8433476394849822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Амурская область</c:v>
                </c:pt>
              </c:strCache>
            </c:strRef>
          </c:tx>
          <c:spPr>
            <a:solidFill>
              <a:srgbClr val="FF0000"/>
            </a:solidFill>
            <a:ln w="1515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9.3736393415939534E-2"/>
                  <c:y val="-1.6748079717116914E-2"/>
                </c:manualLayout>
              </c:layout>
              <c:showVal val="1"/>
            </c:dLbl>
            <c:dLbl>
              <c:idx val="1"/>
              <c:layout>
                <c:manualLayout>
                  <c:x val="3.2684286557203658E-2"/>
                  <c:y val="-1.9806987115837144E-2"/>
                </c:manualLayout>
              </c:layout>
              <c:showVal val="1"/>
            </c:dLbl>
            <c:dLbl>
              <c:idx val="2"/>
              <c:layout>
                <c:manualLayout>
                  <c:x val="7.6161162994160619E-2"/>
                  <c:y val="-3.0027204375296785E-2"/>
                </c:manualLayout>
              </c:layout>
              <c:showVal val="1"/>
            </c:dLbl>
            <c:spPr>
              <a:noFill/>
              <a:ln w="30300">
                <a:noFill/>
              </a:ln>
            </c:spPr>
            <c:txPr>
              <a:bodyPr/>
              <a:lstStyle/>
              <a:p>
                <a:pPr>
                  <a:defRPr sz="214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34.700000000000003</c:v>
                </c:pt>
                <c:pt idx="1">
                  <c:v>33.5</c:v>
                </c:pt>
                <c:pt idx="2">
                  <c:v>28.7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00FF00"/>
            </a:solidFill>
            <a:ln w="1515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7.0499908441677434E-3"/>
                  <c:y val="6.5760852181511231E-2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 w="30300">
                  <a:noFill/>
                </a:ln>
              </c:spPr>
              <c:txPr>
                <a:bodyPr/>
                <a:lstStyle/>
                <a:p>
                  <a:pPr>
                    <a:defRPr sz="2147" b="1" i="0" u="none" strike="noStrike" baseline="0">
                      <a:solidFill>
                        <a:schemeClr val="tx1"/>
                      </a:solidFill>
                      <a:effectLst/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8.3736189953000605E-3"/>
                  <c:y val="0.10084637225847012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 w="30300">
                  <a:noFill/>
                </a:ln>
              </c:spPr>
              <c:txPr>
                <a:bodyPr/>
                <a:lstStyle/>
                <a:p>
                  <a:pPr>
                    <a:defRPr sz="2147" b="1" i="0" u="none" strike="noStrike" baseline="0">
                      <a:solidFill>
                        <a:schemeClr val="tx1"/>
                      </a:solidFill>
                      <a:effectLst/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Val val="1"/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 w="30300">
                <a:noFill/>
              </a:ln>
            </c:spPr>
            <c:txPr>
              <a:bodyPr/>
              <a:lstStyle/>
              <a:p>
                <a:pPr>
                  <a:defRPr sz="2147" b="1" i="0" u="none" strike="noStrike" baseline="0">
                    <a:solidFill>
                      <a:schemeClr val="bg1"/>
                    </a:solidFill>
                    <a:effectLst/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21.4</c:v>
                </c:pt>
                <c:pt idx="1">
                  <c:v>21.2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ДФО</c:v>
                </c:pt>
              </c:strCache>
            </c:strRef>
          </c:tx>
          <c:spPr>
            <a:solidFill>
              <a:srgbClr val="00FFFF"/>
            </a:solidFill>
            <a:ln w="1515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4.4937943803536336E-2"/>
                  <c:y val="-2.6485708595257017E-2"/>
                </c:manualLayout>
              </c:layout>
              <c:showVal val="1"/>
            </c:dLbl>
            <c:dLbl>
              <c:idx val="1"/>
              <c:layout>
                <c:manualLayout>
                  <c:x val="5.3721438889906326E-2"/>
                  <c:y val="-2.3604140791268408E-2"/>
                </c:manualLayout>
              </c:layout>
              <c:showVal val="1"/>
            </c:dLbl>
            <c:spPr>
              <a:noFill/>
              <a:ln w="30300">
                <a:noFill/>
              </a:ln>
            </c:spPr>
            <c:txPr>
              <a:bodyPr/>
              <a:lstStyle/>
              <a:p>
                <a:pPr>
                  <a:defRPr sz="214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19.7</c:v>
                </c:pt>
                <c:pt idx="1">
                  <c:v>19.8</c:v>
                </c:pt>
              </c:numCache>
            </c:numRef>
          </c:val>
        </c:ser>
        <c:gapWidth val="110"/>
        <c:gapDepth val="10"/>
        <c:shape val="cylinder"/>
        <c:axId val="96005120"/>
        <c:axId val="96088832"/>
        <c:axId val="0"/>
      </c:bar3DChart>
      <c:catAx>
        <c:axId val="96005120"/>
        <c:scaling>
          <c:orientation val="minMax"/>
        </c:scaling>
        <c:axPos val="b"/>
        <c:numFmt formatCode="General" sourceLinked="1"/>
        <c:tickLblPos val="low"/>
        <c:spPr>
          <a:ln w="37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4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6088832"/>
        <c:crosses val="autoZero"/>
        <c:auto val="1"/>
        <c:lblAlgn val="ctr"/>
        <c:lblOffset val="100"/>
        <c:tickLblSkip val="1"/>
        <c:tickMarkSkip val="1"/>
      </c:catAx>
      <c:valAx>
        <c:axId val="96088832"/>
        <c:scaling>
          <c:orientation val="minMax"/>
        </c:scaling>
        <c:axPos val="l"/>
        <c:majorGridlines>
          <c:spPr>
            <a:ln w="3788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7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4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6005120"/>
        <c:crosses val="autoZero"/>
        <c:crossBetween val="between"/>
      </c:valAx>
      <c:spPr>
        <a:noFill/>
        <a:ln w="30300">
          <a:noFill/>
        </a:ln>
      </c:spPr>
    </c:plotArea>
    <c:legend>
      <c:legendPos val="r"/>
      <c:layout>
        <c:manualLayout>
          <c:xMode val="edge"/>
          <c:yMode val="edge"/>
          <c:x val="0.69590643274854191"/>
          <c:y val="0.38626609442060234"/>
          <c:w val="0.29941520467836258"/>
          <c:h val="0.22746781115879841"/>
        </c:manualLayout>
      </c:layout>
      <c:spPr>
        <a:noFill/>
        <a:ln w="3788">
          <a:solidFill>
            <a:schemeClr val="tx1"/>
          </a:solidFill>
          <a:prstDash val="solid"/>
        </a:ln>
      </c:spPr>
      <c:txPr>
        <a:bodyPr/>
        <a:lstStyle/>
        <a:p>
          <a:pPr>
            <a:defRPr sz="197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214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layout/>
    </c:title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до 14 лет</c:v>
                </c:pt>
              </c:strCache>
            </c:strRef>
          </c:tx>
          <c:dLbls>
            <c:dLbl>
              <c:idx val="0"/>
              <c:layout>
                <c:manualLayout>
                  <c:x val="3.7664495648551531E-2"/>
                  <c:y val="0.13749032003647049"/>
                </c:manualLayout>
              </c:layout>
              <c:showVal val="1"/>
            </c:dLbl>
            <c:dLbl>
              <c:idx val="1"/>
              <c:layout>
                <c:manualLayout>
                  <c:x val="3.338424805991419E-2"/>
                  <c:y val="0.128296729995662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12.6</c:v>
                </c:pt>
                <c:pt idx="1">
                  <c:v>12.7</c:v>
                </c:pt>
              </c:numCache>
            </c:numRef>
          </c:val>
        </c:ser>
        <c:shape val="cone"/>
        <c:axId val="96126464"/>
        <c:axId val="96128000"/>
        <c:axId val="0"/>
      </c:bar3DChart>
      <c:catAx>
        <c:axId val="961264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6128000"/>
        <c:crosses val="autoZero"/>
        <c:auto val="1"/>
        <c:lblAlgn val="ctr"/>
        <c:lblOffset val="100"/>
      </c:catAx>
      <c:valAx>
        <c:axId val="96128000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96126464"/>
        <c:crosses val="autoZero"/>
        <c:crossBetween val="between"/>
      </c:valAx>
    </c:plotArea>
    <c:plotVisOnly val="1"/>
  </c:chart>
  <c:spPr>
    <a:gradFill>
      <a:gsLst>
        <a:gs pos="0">
          <a:srgbClr val="92D050"/>
        </a:gs>
        <a:gs pos="50000">
          <a:srgbClr val="F0A22E">
            <a:tint val="44500"/>
            <a:satMod val="160000"/>
          </a:srgbClr>
        </a:gs>
        <a:gs pos="100000">
          <a:srgbClr val="F0A22E">
            <a:tint val="23500"/>
            <a:satMod val="160000"/>
          </a:srgbClr>
        </a:gs>
      </a:gsLst>
      <a:lin ang="5400000" scaled="0"/>
    </a:gradFill>
    <a:ln w="3175"/>
  </c:spPr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5611293859649135"/>
          <c:y val="0"/>
        </c:manualLayout>
      </c:layout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подростки</c:v>
                </c:pt>
              </c:strCache>
            </c:strRef>
          </c:tx>
          <c:dLbls>
            <c:dLbl>
              <c:idx val="0"/>
              <c:layout>
                <c:manualLayout>
                  <c:x val="0.13317900435142976"/>
                  <c:y val="-0.29332969970621342"/>
                </c:manualLayout>
              </c:layout>
              <c:showVal val="1"/>
            </c:dLbl>
            <c:dLbl>
              <c:idx val="1"/>
              <c:layout>
                <c:manualLayout>
                  <c:x val="4.4135066998204173E-2"/>
                  <c:y val="-0.22464873918482509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524.4</c:v>
                </c:pt>
                <c:pt idx="1">
                  <c:v>319.2</c:v>
                </c:pt>
              </c:numCache>
            </c:numRef>
          </c:val>
        </c:ser>
        <c:shape val="pyramid"/>
        <c:axId val="96160768"/>
        <c:axId val="96162560"/>
        <c:axId val="0"/>
      </c:bar3DChart>
      <c:catAx>
        <c:axId val="961607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6162560"/>
        <c:crosses val="autoZero"/>
        <c:auto val="1"/>
        <c:lblAlgn val="ctr"/>
        <c:lblOffset val="100"/>
      </c:catAx>
      <c:valAx>
        <c:axId val="9616256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96160768"/>
        <c:crosses val="autoZero"/>
        <c:crossBetween val="between"/>
      </c:valAx>
    </c:plotArea>
    <c:plotVisOnly val="1"/>
  </c:chart>
  <c:spPr>
    <a:gradFill>
      <a:gsLst>
        <a:gs pos="0">
          <a:srgbClr val="FFFF00"/>
        </a:gs>
        <a:gs pos="50000">
          <a:srgbClr val="F0A22E">
            <a:tint val="44500"/>
            <a:satMod val="160000"/>
          </a:srgbClr>
        </a:gs>
        <a:gs pos="100000">
          <a:srgbClr val="F0A22E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backWall>
      <c:spPr>
        <a:noFill/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EB6C15"/>
            </a:solidFill>
            <a:ln>
              <a:solidFill>
                <a:srgbClr val="FF0000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c:spPr>
          <c:dPt>
            <c:idx val="6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Белогорский </c:v>
                </c:pt>
                <c:pt idx="2">
                  <c:v>Зейский</c:v>
                </c:pt>
                <c:pt idx="4">
                  <c:v>Райчихинск</c:v>
                </c:pt>
                <c:pt idx="6">
                  <c:v>ПО ОБЛАСТИ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57.1</c:v>
                </c:pt>
                <c:pt idx="2">
                  <c:v>33.300000000000004</c:v>
                </c:pt>
                <c:pt idx="4">
                  <c:v>17.899999999999999</c:v>
                </c:pt>
                <c:pt idx="6">
                  <c:v>2.5</c:v>
                </c:pt>
              </c:numCache>
            </c:numRef>
          </c:val>
          <c:shape val="pyramid"/>
        </c:ser>
        <c:shape val="cone"/>
        <c:axId val="95844992"/>
        <c:axId val="95854976"/>
        <c:axId val="0"/>
      </c:bar3DChart>
      <c:catAx>
        <c:axId val="95844992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5854976"/>
        <c:crosses val="autoZero"/>
        <c:auto val="1"/>
        <c:lblAlgn val="ctr"/>
        <c:lblOffset val="100"/>
      </c:catAx>
      <c:valAx>
        <c:axId val="95854976"/>
        <c:scaling>
          <c:orientation val="minMax"/>
        </c:scaling>
        <c:axPos val="b"/>
        <c:majorGridlines/>
        <c:numFmt formatCode="General" sourceLinked="1"/>
        <c:tickLblPos val="nextTo"/>
        <c:crossAx val="958449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backWall>
      <c:spPr>
        <a:noFill/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c:spPr>
          <c:dLbls>
            <c:spPr>
              <a:effectLst>
                <a:outerShdw blurRad="50800" dist="50800" dir="5400000" algn="ctr" rotWithShape="0">
                  <a:srgbClr val="FF0000"/>
                </a:outerShdw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Октябрьский</c:v>
                </c:pt>
                <c:pt idx="2">
                  <c:v>Белогорский</c:v>
                </c:pt>
                <c:pt idx="4">
                  <c:v>Райчихинск</c:v>
                </c:pt>
                <c:pt idx="6">
                  <c:v>ПО ОБЛАСТИ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29.4</c:v>
                </c:pt>
                <c:pt idx="2">
                  <c:v>28.6</c:v>
                </c:pt>
                <c:pt idx="4">
                  <c:v>17.899999999999999</c:v>
                </c:pt>
                <c:pt idx="6">
                  <c:v>1.9000000000000001</c:v>
                </c:pt>
              </c:numCache>
            </c:numRef>
          </c:val>
          <c:shape val="pyramid"/>
        </c:ser>
        <c:shape val="cone"/>
        <c:axId val="95875456"/>
        <c:axId val="95876992"/>
        <c:axId val="0"/>
      </c:bar3DChart>
      <c:catAx>
        <c:axId val="95875456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5876992"/>
        <c:crosses val="autoZero"/>
        <c:auto val="1"/>
        <c:lblAlgn val="ctr"/>
        <c:lblOffset val="100"/>
      </c:catAx>
      <c:valAx>
        <c:axId val="95876992"/>
        <c:scaling>
          <c:orientation val="minMax"/>
        </c:scaling>
        <c:axPos val="b"/>
        <c:majorGridlines/>
        <c:numFmt formatCode="General" sourceLinked="1"/>
        <c:tickLblPos val="nextTo"/>
        <c:crossAx val="958754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13818971288204654"/>
          <c:y val="0.27831780493663932"/>
          <c:w val="0.540308242768341"/>
          <c:h val="0.3305019080482329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CC9900"/>
            </a:solidFill>
            <a:ln w="38250">
              <a:solidFill>
                <a:srgbClr val="000000"/>
              </a:solidFill>
              <a:prstDash val="solid"/>
            </a:ln>
          </c:spPr>
          <c:explosion val="27"/>
          <c:dPt>
            <c:idx val="0"/>
            <c:spPr>
              <a:solidFill>
                <a:srgbClr val="00FF00"/>
              </a:solidFill>
              <a:ln w="3825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00FFFF"/>
              </a:solidFill>
              <a:ln w="3825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0000"/>
              </a:solidFill>
              <a:ln w="3825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3825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FF00FF"/>
              </a:solidFill>
              <a:ln w="3825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0000FF"/>
              </a:solidFill>
              <a:ln w="3825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6.6772154434894107E-2"/>
                  <c:y val="-3.8316277568287982E-2"/>
                </c:manualLayout>
              </c:layout>
              <c:dLblPos val="bestFit"/>
              <c:showVal val="1"/>
              <c:showCatName val="1"/>
              <c:separator> </c:separator>
            </c:dLbl>
            <c:dLbl>
              <c:idx val="1"/>
              <c:layout>
                <c:manualLayout>
                  <c:x val="-1.5509944151090352E-2"/>
                  <c:y val="-0.1192993568907651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гонорея </a:t>
                    </a:r>
                  </a:p>
                  <a:p>
                    <a:r>
                      <a:rPr lang="ru-RU" dirty="0" smtClean="0"/>
                      <a:t>19,30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Val val="1"/>
              <c:showCatName val="1"/>
              <c:separator> </c:separator>
            </c:dLbl>
            <c:dLbl>
              <c:idx val="2"/>
              <c:layout>
                <c:manualLayout>
                  <c:x val="8.6065637174639747E-2"/>
                  <c:y val="-0.10396161632783074"/>
                </c:manualLayout>
              </c:layout>
              <c:tx>
                <c:rich>
                  <a:bodyPr/>
                  <a:lstStyle/>
                  <a:p>
                    <a:pPr>
                      <a:defRPr sz="1807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endParaRPr lang="ru-RU" dirty="0" smtClean="0"/>
                  </a:p>
                  <a:p>
                    <a:pPr>
                      <a:defRPr sz="1807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Трихомониаз</a:t>
                    </a:r>
                    <a:endParaRPr lang="ru-RU" dirty="0"/>
                  </a:p>
                  <a:p>
                    <a:pPr>
                      <a:defRPr sz="1807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 </a:t>
                    </a:r>
                    <a:r>
                      <a:rPr lang="ru-RU" dirty="0"/>
                      <a:t>33,30%</a:t>
                    </a:r>
                  </a:p>
                </c:rich>
              </c:tx>
              <c:spPr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86275"/>
                        <a:invGamma/>
                      </a:srgbClr>
                    </a:gs>
                  </a:gsLst>
                  <a:lin ang="5400000" scaled="1"/>
                </a:gradFill>
                <a:ln w="76500">
                  <a:noFill/>
                </a:ln>
              </c:spPr>
              <c:dLblPos val="bestFit"/>
              <c:showVal val="1"/>
              <c:showCatName val="1"/>
              <c:separator> </c:separator>
            </c:dLbl>
            <c:dLbl>
              <c:idx val="3"/>
              <c:layout>
                <c:manualLayout>
                  <c:x val="-7.8760193143796453E-3"/>
                  <c:y val="4.4991043996211927E-2"/>
                </c:manualLayout>
              </c:layout>
              <c:dLblPos val="bestFit"/>
              <c:showVal val="1"/>
              <c:showCatName val="1"/>
              <c:separator> </c:separator>
            </c:dLbl>
            <c:dLbl>
              <c:idx val="4"/>
              <c:layout>
                <c:manualLayout>
                  <c:x val="1.2356211804741293E-2"/>
                  <c:y val="-4.5068036483058536E-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герпес</a:t>
                    </a:r>
                    <a:endParaRPr lang="ru-RU" dirty="0"/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2,00%</a:t>
                    </a:r>
                  </a:p>
                </c:rich>
              </c:tx>
              <c:dLblPos val="bestFit"/>
              <c:showVal val="1"/>
              <c:showCatName val="1"/>
              <c:separator> </c:separator>
            </c:dLbl>
            <c:dLbl>
              <c:idx val="5"/>
              <c:layout>
                <c:manualLayout>
                  <c:x val="9.4775329565554789E-2"/>
                  <c:y val="-1.2117403204014306E-2"/>
                </c:manualLayout>
              </c:layout>
              <c:dLblPos val="bestFit"/>
              <c:showVal val="1"/>
              <c:showCatName val="1"/>
              <c:separator> </c:separator>
            </c:dLbl>
            <c:spPr>
              <a:noFill/>
              <a:ln w="76500">
                <a:noFill/>
              </a:ln>
            </c:spPr>
            <c:txPr>
              <a:bodyPr/>
              <a:lstStyle/>
              <a:p>
                <a:pPr>
                  <a:defRPr sz="240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CatName val="1"/>
            <c:separator> </c:separator>
          </c:dLbls>
          <c:cat>
            <c:strRef>
              <c:f>Sheet1!$B$1:$G$1</c:f>
              <c:strCache>
                <c:ptCount val="6"/>
                <c:pt idx="0">
                  <c:v>сифилис</c:v>
                </c:pt>
                <c:pt idx="1">
                  <c:v>гонорея</c:v>
                </c:pt>
                <c:pt idx="2">
                  <c:v>трихомониаз</c:v>
                </c:pt>
                <c:pt idx="3">
                  <c:v>хламидиоз</c:v>
                </c:pt>
                <c:pt idx="4">
                  <c:v>герпес</c:v>
                </c:pt>
                <c:pt idx="5">
                  <c:v>бородавки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0.16</c:v>
                </c:pt>
                <c:pt idx="1">
                  <c:v>0.193</c:v>
                </c:pt>
                <c:pt idx="2">
                  <c:v>0.33300000000000063</c:v>
                </c:pt>
                <c:pt idx="3">
                  <c:v>0.2</c:v>
                </c:pt>
                <c:pt idx="4">
                  <c:v>2.0000000000000011E-2</c:v>
                </c:pt>
                <c:pt idx="5">
                  <c:v>9.4000000000000028E-2</c:v>
                </c:pt>
              </c:numCache>
            </c:numRef>
          </c:val>
        </c:ser>
        <c:dLbls>
          <c:showVal val="1"/>
        </c:dLbls>
      </c:pie3DChart>
      <c:spPr>
        <a:noFill/>
        <a:ln w="765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2108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66CC"/>
              </a:solidFill>
            </c:spPr>
          </c:dPt>
          <c:dPt>
            <c:idx val="1"/>
            <c:spPr>
              <a:solidFill>
                <a:srgbClr val="57D3FF"/>
              </a:solidFill>
              <a:ln>
                <a:solidFill>
                  <a:srgbClr val="EB6C15"/>
                </a:solidFill>
              </a:ln>
            </c:spPr>
          </c:dPt>
          <c:dLbls>
            <c:dLbl>
              <c:idx val="0"/>
              <c:layout>
                <c:manualLayout>
                  <c:x val="-0.27983446148178848"/>
                  <c:y val="-0.1648646188368352"/>
                </c:manualLayout>
              </c:layout>
              <c:showVal val="1"/>
            </c:dLbl>
            <c:dLbl>
              <c:idx val="1"/>
              <c:layout>
                <c:manualLayout>
                  <c:x val="0.15762789519731113"/>
                  <c:y val="5.3443665678147505E-2"/>
                </c:manualLayout>
              </c:layout>
              <c:showVal val="1"/>
            </c:dLbl>
            <c:txPr>
              <a:bodyPr/>
              <a:lstStyle/>
              <a:p>
                <a:pPr>
                  <a:defRPr sz="3600" b="1" i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60.8</c:v>
                </c:pt>
                <c:pt idx="1">
                  <c:v>39.200000000000003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5435741584933469"/>
          <c:y val="0.15990633593477002"/>
          <c:w val="0.23687065432610388"/>
          <c:h val="0.49779516487323577"/>
        </c:manualLayout>
      </c:layout>
      <c:txPr>
        <a:bodyPr/>
        <a:lstStyle/>
        <a:p>
          <a:pPr>
            <a:defRPr sz="2400" b="1" i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7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2599531615925514E-2"/>
          <c:y val="4.9462365591397883E-2"/>
          <c:w val="0.610070257611245"/>
          <c:h val="0.82365591397850213"/>
        </c:manualLayout>
      </c:layout>
      <c:bar3DChart>
        <c:barDir val="col"/>
        <c:grouping val="clustered"/>
        <c:ser>
          <c:idx val="1"/>
          <c:order val="0"/>
          <c:tx>
            <c:strRef>
              <c:f>Sheet1!$A$3</c:f>
              <c:strCache>
                <c:ptCount val="1"/>
                <c:pt idx="0">
                  <c:v>Амурская область</c:v>
                </c:pt>
              </c:strCache>
            </c:strRef>
          </c:tx>
          <c:spPr>
            <a:solidFill>
              <a:srgbClr val="FF0000"/>
            </a:solidFill>
            <a:ln w="1463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7.7656899672156318E-2"/>
                  <c:y val="6.1403508771929766E-2"/>
                </c:manualLayout>
              </c:layout>
              <c:showVal val="1"/>
            </c:dLbl>
            <c:dLbl>
              <c:idx val="1"/>
              <c:layout>
                <c:manualLayout>
                  <c:x val="-4.1506273962704211E-2"/>
                  <c:y val="2.1929824561403512E-3"/>
                </c:manualLayout>
              </c:layout>
              <c:showVal val="1"/>
            </c:dLbl>
            <c:dLbl>
              <c:idx val="2"/>
              <c:layout>
                <c:manualLayout>
                  <c:x val="1.8744768886382653E-2"/>
                  <c:y val="-2.4122807017543858E-2"/>
                </c:manualLayout>
              </c:layout>
              <c:showVal val="1"/>
            </c:dLbl>
            <c:dLbl>
              <c:idx val="3"/>
              <c:layout>
                <c:manualLayout>
                  <c:x val="5.0878658405895505E-2"/>
                  <c:y val="-8.7721025003453679E-3"/>
                </c:manualLayout>
              </c:layout>
              <c:showVal val="1"/>
            </c:dLbl>
            <c:spPr>
              <a:noFill/>
              <a:ln w="29276">
                <a:noFill/>
              </a:ln>
            </c:spPr>
            <c:txPr>
              <a:bodyPr/>
              <a:lstStyle/>
              <a:p>
                <a:pPr>
                  <a:defRPr sz="207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1997 год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399.2</c:v>
                </c:pt>
                <c:pt idx="1">
                  <c:v>74.599999999999994</c:v>
                </c:pt>
                <c:pt idx="2">
                  <c:v>63.4</c:v>
                </c:pt>
                <c:pt idx="3">
                  <c:v>49.3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00FFFF"/>
            </a:solidFill>
            <a:ln w="14638">
              <a:solidFill>
                <a:schemeClr val="tx1"/>
              </a:solidFill>
              <a:prstDash val="solid"/>
            </a:ln>
          </c:spPr>
          <c:dLbls>
            <c:delete val="1"/>
          </c:dLbls>
          <c:cat>
            <c:strRef>
              <c:f>Sheet1!$B$1:$E$1</c:f>
              <c:strCache>
                <c:ptCount val="4"/>
                <c:pt idx="0">
                  <c:v>1997 год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1">
                  <c:v>25</c:v>
                </c:pt>
                <c:pt idx="2">
                  <c:v>23.5</c:v>
                </c:pt>
              </c:numCache>
            </c:numRef>
          </c:val>
        </c:ser>
        <c:ser>
          <c:idx val="4"/>
          <c:order val="2"/>
          <c:tx>
            <c:strRef>
              <c:f>Sheet1!$A$7</c:f>
              <c:strCache>
                <c:ptCount val="1"/>
                <c:pt idx="0">
                  <c:v>ДФО</c:v>
                </c:pt>
              </c:strCache>
            </c:strRef>
          </c:tx>
          <c:spPr>
            <a:solidFill>
              <a:srgbClr val="00FF00"/>
            </a:solidFill>
            <a:ln w="14638">
              <a:solidFill>
                <a:schemeClr val="tx1"/>
              </a:solidFill>
              <a:prstDash val="solid"/>
            </a:ln>
          </c:spPr>
          <c:dLbls>
            <c:dLbl>
              <c:idx val="1"/>
              <c:layout>
                <c:manualLayout>
                  <c:x val="1.2935788202244879E-2"/>
                  <c:y val="-2.0046795137449839E-2"/>
                </c:manualLayout>
              </c:layout>
              <c:showVal val="1"/>
            </c:dLbl>
            <c:dLbl>
              <c:idx val="2"/>
              <c:layout>
                <c:manualLayout>
                  <c:x val="3.3437694675969104E-2"/>
                  <c:y val="-1.115710042823596E-2"/>
                </c:manualLayout>
              </c:layout>
              <c:showVal val="1"/>
            </c:dLbl>
            <c:spPr>
              <a:noFill/>
              <a:ln w="29276">
                <a:noFill/>
              </a:ln>
            </c:spPr>
            <c:txPr>
              <a:bodyPr/>
              <a:lstStyle/>
              <a:p>
                <a:pPr>
                  <a:defRPr sz="207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1997 год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strCache>
            </c:strRef>
          </c:cat>
          <c:val>
            <c:numRef>
              <c:f>Sheet1!$B$7:$E$7</c:f>
              <c:numCache>
                <c:formatCode>General</c:formatCode>
                <c:ptCount val="4"/>
                <c:pt idx="1">
                  <c:v>45.3</c:v>
                </c:pt>
                <c:pt idx="2">
                  <c:v>38.200000000000003</c:v>
                </c:pt>
              </c:numCache>
            </c:numRef>
          </c:val>
        </c:ser>
        <c:dLbls>
          <c:showVal val="1"/>
        </c:dLbls>
        <c:gapDepth val="0"/>
        <c:shape val="box"/>
        <c:axId val="65213568"/>
        <c:axId val="65215104"/>
        <c:axId val="0"/>
      </c:bar3DChart>
      <c:catAx>
        <c:axId val="65213568"/>
        <c:scaling>
          <c:orientation val="minMax"/>
        </c:scaling>
        <c:axPos val="b"/>
        <c:numFmt formatCode="General" sourceLinked="1"/>
        <c:tickLblPos val="low"/>
        <c:spPr>
          <a:ln w="36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7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5215104"/>
        <c:crosses val="autoZero"/>
        <c:auto val="1"/>
        <c:lblAlgn val="ctr"/>
        <c:lblOffset val="100"/>
        <c:tickLblSkip val="1"/>
        <c:tickMarkSkip val="1"/>
      </c:catAx>
      <c:valAx>
        <c:axId val="65215104"/>
        <c:scaling>
          <c:orientation val="minMax"/>
        </c:scaling>
        <c:axPos val="l"/>
        <c:majorGridlines>
          <c:spPr>
            <a:ln w="3659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6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7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5213568"/>
        <c:crosses val="autoZero"/>
        <c:crossBetween val="between"/>
      </c:valAx>
      <c:spPr>
        <a:noFill/>
        <a:ln w="29276">
          <a:noFill/>
        </a:ln>
      </c:spPr>
    </c:plotArea>
    <c:legend>
      <c:legendPos val="r"/>
      <c:layout>
        <c:manualLayout>
          <c:xMode val="edge"/>
          <c:yMode val="edge"/>
          <c:x val="0.69555035128805642"/>
          <c:y val="0.38709677419355137"/>
          <c:w val="0.29976580796252938"/>
          <c:h val="0.22795698924731278"/>
        </c:manualLayout>
      </c:layout>
      <c:spPr>
        <a:noFill/>
        <a:ln w="3659">
          <a:solidFill>
            <a:schemeClr val="tx1"/>
          </a:solidFill>
          <a:prstDash val="solid"/>
        </a:ln>
      </c:spPr>
      <c:txPr>
        <a:bodyPr/>
        <a:lstStyle/>
        <a:p>
          <a:pPr>
            <a:defRPr sz="190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Lbls>
            <c:dLbl>
              <c:idx val="1"/>
              <c:layout>
                <c:manualLayout>
                  <c:x val="-3.0701754385964949E-2"/>
                  <c:y val="0"/>
                </c:manualLayout>
              </c:layout>
              <c:showVal val="1"/>
            </c:dLbl>
            <c:txPr>
              <a:bodyPr rot="-5400000" vert="horz"/>
              <a:lstStyle/>
              <a:p>
                <a:pPr algn="ctr">
                  <a:defRPr sz="133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Белогорский</c:v>
                </c:pt>
                <c:pt idx="1">
                  <c:v>Константиновский</c:v>
                </c:pt>
                <c:pt idx="2">
                  <c:v>Тамбовский</c:v>
                </c:pt>
                <c:pt idx="3">
                  <c:v>г.Белогорск</c:v>
                </c:pt>
                <c:pt idx="4">
                  <c:v>Архаринский</c:v>
                </c:pt>
                <c:pt idx="5">
                  <c:v>Серышевский</c:v>
                </c:pt>
                <c:pt idx="6">
                  <c:v>Зейский</c:v>
                </c:pt>
                <c:pt idx="7">
                  <c:v>ПО ОБЛАСТИ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44</c:v>
                </c:pt>
                <c:pt idx="1">
                  <c:v>299.2</c:v>
                </c:pt>
                <c:pt idx="2">
                  <c:v>31.8</c:v>
                </c:pt>
                <c:pt idx="3">
                  <c:v>32.4</c:v>
                </c:pt>
                <c:pt idx="4">
                  <c:v>6.3</c:v>
                </c:pt>
                <c:pt idx="5">
                  <c:v>122</c:v>
                </c:pt>
                <c:pt idx="6">
                  <c:v>77.7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dPt>
            <c:idx val="7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4.239766081871403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5.8479532163742704E-3"/>
                  <c:y val="-1.8241042345276823E-2"/>
                </c:manualLayout>
              </c:layout>
              <c:showVal val="1"/>
            </c:dLbl>
            <c:dLbl>
              <c:idx val="2"/>
              <c:layout>
                <c:manualLayout>
                  <c:x val="5.8479532163742956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5.8479532163742704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461988304093568E-2"/>
                  <c:y val="-1.3211931570442936E-2"/>
                </c:manualLayout>
              </c:layout>
              <c:showVal val="1"/>
            </c:dLbl>
            <c:dLbl>
              <c:idx val="5"/>
              <c:layout>
                <c:manualLayout>
                  <c:x val="5.8479532163742704E-3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4.3859649122807015E-3"/>
                  <c:y val="-4.4425978307382372E-17"/>
                </c:manualLayout>
              </c:layout>
              <c:showVal val="1"/>
            </c:dLbl>
            <c:dLbl>
              <c:idx val="7"/>
              <c:layout>
                <c:manualLayout>
                  <c:x val="2.9239766081871643E-3"/>
                  <c:y val="-4.4425978307382372E-17"/>
                </c:manualLayout>
              </c:layout>
              <c:showVal val="1"/>
            </c:dLbl>
            <c:dLbl>
              <c:idx val="8"/>
              <c:layout>
                <c:manualLayout>
                  <c:x val="8.771929824561403E-3"/>
                  <c:y val="0"/>
                </c:manualLayout>
              </c:layout>
              <c:showVal val="1"/>
            </c:dLbl>
            <c:dLbl>
              <c:idx val="9"/>
              <c:layout>
                <c:manualLayout>
                  <c:x val="5.8479532163742704E-3"/>
                  <c:y val="-4.4425978307382372E-17"/>
                </c:manualLayout>
              </c:layout>
              <c:showVal val="1"/>
            </c:dLbl>
            <c:dLbl>
              <c:idx val="10"/>
              <c:layout>
                <c:manualLayout>
                  <c:x val="2.9239766081871643E-3"/>
                  <c:y val="0"/>
                </c:manualLayout>
              </c:layout>
              <c:showVal val="1"/>
            </c:dLbl>
            <c:dLbl>
              <c:idx val="12"/>
              <c:layout>
                <c:manualLayout>
                  <c:x val="8.771929824561403E-3"/>
                  <c:y val="0"/>
                </c:manualLayout>
              </c:layout>
              <c:showVal val="1"/>
            </c:dLbl>
            <c:dLbl>
              <c:idx val="13"/>
              <c:layout>
                <c:manualLayout>
                  <c:x val="5.8479532163742704E-3"/>
                  <c:y val="0"/>
                </c:manualLayout>
              </c:layout>
              <c:showVal val="1"/>
            </c:dLbl>
            <c:dLbl>
              <c:idx val="15"/>
              <c:layout>
                <c:manualLayout>
                  <c:x val="4.3859649122807015E-3"/>
                  <c:y val="0"/>
                </c:manualLayout>
              </c:layout>
              <c:showVal val="1"/>
            </c:dLbl>
            <c:dLbl>
              <c:idx val="17"/>
              <c:layout>
                <c:manualLayout>
                  <c:x val="4.3859649122807015E-3"/>
                  <c:y val="0"/>
                </c:manualLayout>
              </c:layout>
              <c:showVal val="1"/>
            </c:dLbl>
            <c:txPr>
              <a:bodyPr rot="-5400000" vert="horz"/>
              <a:lstStyle/>
              <a:p>
                <a:pPr algn="ctr">
                  <a:defRPr sz="133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Белогорский</c:v>
                </c:pt>
                <c:pt idx="1">
                  <c:v>Константиновский</c:v>
                </c:pt>
                <c:pt idx="2">
                  <c:v>Тамбовский</c:v>
                </c:pt>
                <c:pt idx="3">
                  <c:v>г.Белогорск</c:v>
                </c:pt>
                <c:pt idx="4">
                  <c:v>Архаринский</c:v>
                </c:pt>
                <c:pt idx="5">
                  <c:v>Серышевский</c:v>
                </c:pt>
                <c:pt idx="6">
                  <c:v>Зейский</c:v>
                </c:pt>
                <c:pt idx="7">
                  <c:v>ПО ОБЛАСТИ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142.9</c:v>
                </c:pt>
                <c:pt idx="1">
                  <c:v>120</c:v>
                </c:pt>
                <c:pt idx="2">
                  <c:v>61.6</c:v>
                </c:pt>
                <c:pt idx="3">
                  <c:v>87.5</c:v>
                </c:pt>
                <c:pt idx="4">
                  <c:v>19.100000000000001</c:v>
                </c:pt>
                <c:pt idx="5">
                  <c:v>114.3</c:v>
                </c:pt>
                <c:pt idx="6">
                  <c:v>77.3</c:v>
                </c:pt>
                <c:pt idx="7">
                  <c:v>49.3</c:v>
                </c:pt>
              </c:numCache>
            </c:numRef>
          </c:val>
        </c:ser>
        <c:dLbls>
          <c:showVal val="1"/>
        </c:dLbls>
        <c:shape val="cylinder"/>
        <c:axId val="65248640"/>
        <c:axId val="65275008"/>
        <c:axId val="0"/>
      </c:bar3DChart>
      <c:catAx>
        <c:axId val="65248640"/>
        <c:scaling>
          <c:orientation val="minMax"/>
        </c:scaling>
        <c:axPos val="b"/>
        <c:numFmt formatCode="General" sourceLinked="1"/>
        <c:tickLblPos val="nextTo"/>
        <c:txPr>
          <a:bodyPr rot="-2700000" vert="horz"/>
          <a:lstStyle/>
          <a:p>
            <a:pPr>
              <a:defRPr sz="11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5275008"/>
        <c:crosses val="autoZero"/>
        <c:auto val="1"/>
        <c:lblAlgn val="ctr"/>
        <c:lblOffset val="100"/>
      </c:catAx>
      <c:valAx>
        <c:axId val="65275008"/>
        <c:scaling>
          <c:orientation val="minMax"/>
        </c:scaling>
        <c:delete val="1"/>
        <c:axPos val="l"/>
        <c:numFmt formatCode="General" sourceLinked="1"/>
        <c:tickLblPos val="none"/>
        <c:crossAx val="65248640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40418497029976802"/>
          <c:y val="0.1313250403960092"/>
          <c:w val="0.20154185022026441"/>
          <c:h val="6.5573770491803282E-2"/>
        </c:manualLayout>
      </c:layout>
      <c:txPr>
        <a:bodyPr/>
        <a:lstStyle/>
        <a:p>
          <a:pPr>
            <a:defRPr sz="1584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</c:spPr>
  <c:txPr>
    <a:bodyPr/>
    <a:lstStyle/>
    <a:p>
      <a:pPr>
        <a:defRPr sz="1724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ранний скрытый сифилис</c:v>
                </c:pt>
              </c:strCache>
            </c:strRef>
          </c:tx>
          <c:marker>
            <c:symbol val="square"/>
            <c:size val="8"/>
            <c:spPr>
              <a:solidFill>
                <a:srgbClr val="FF0000"/>
              </a:solidFill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</c:v>
                </c:pt>
                <c:pt idx="1">
                  <c:v>35.1</c:v>
                </c:pt>
                <c:pt idx="2">
                  <c:v>42</c:v>
                </c:pt>
                <c:pt idx="3">
                  <c:v>48.8</c:v>
                </c:pt>
                <c:pt idx="4">
                  <c:v>48</c:v>
                </c:pt>
              </c:numCache>
            </c:numRef>
          </c:val>
        </c:ser>
        <c:marker val="1"/>
        <c:axId val="65981440"/>
        <c:axId val="61645184"/>
      </c:lineChart>
      <c:catAx>
        <c:axId val="659814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1645184"/>
        <c:crosses val="autoZero"/>
        <c:auto val="1"/>
        <c:lblAlgn val="ctr"/>
        <c:lblOffset val="100"/>
      </c:catAx>
      <c:valAx>
        <c:axId val="61645184"/>
        <c:scaling>
          <c:orientation val="minMax"/>
        </c:scaling>
        <c:axPos val="l"/>
        <c:majorGridlines/>
        <c:numFmt formatCode="General" sourceLinked="1"/>
        <c:tickLblPos val="nextTo"/>
        <c:crossAx val="6598144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910" b="1" i="1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9166670259968311E-2"/>
          <c:y val="0"/>
          <c:w val="0.8568428677995626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6.1880532786001682E-2"/>
                  <c:y val="3.6352593999077774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effectLst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Первичный сифилис</c:v>
                </c:pt>
                <c:pt idx="1">
                  <c:v>Вторичный сифилис</c:v>
                </c:pt>
                <c:pt idx="2">
                  <c:v>Ранний скрытый </c:v>
                </c:pt>
                <c:pt idx="3">
                  <c:v>Прочие формы сифилиса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15.9</c:v>
                </c:pt>
                <c:pt idx="2">
                  <c:v>47.6</c:v>
                </c:pt>
                <c:pt idx="3">
                  <c:v>30.5</c:v>
                </c:pt>
              </c:numCache>
            </c:numRef>
          </c:val>
        </c:ser>
      </c:pie3DChart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661265669065987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6.0803123689620403E-2"/>
                  <c:y val="4.8703933193049144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Первичный сифилис</c:v>
                </c:pt>
                <c:pt idx="1">
                  <c:v>Вторичный сифилис</c:v>
                </c:pt>
                <c:pt idx="2">
                  <c:v>Ранний скрытый </c:v>
                </c:pt>
                <c:pt idx="3">
                  <c:v>Прочие формы сифилиса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8.6</c:v>
                </c:pt>
                <c:pt idx="1">
                  <c:v>20.7</c:v>
                </c:pt>
                <c:pt idx="2">
                  <c:v>48.8</c:v>
                </c:pt>
                <c:pt idx="3">
                  <c:v>21.9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640505650089407"/>
          <c:y val="9.3905655328356694E-2"/>
          <c:w val="0.35076910451614929"/>
          <c:h val="0.9035900106668122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5574563820018203"/>
          <c:y val="0.10892776050232718"/>
          <c:w val="0.7442543617998163"/>
          <c:h val="0.6190532757139718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Амурская область </c:v>
                </c:pt>
              </c:strCache>
            </c:strRef>
          </c:tx>
          <c:dPt>
            <c:idx val="0"/>
            <c:spPr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B w="0"/>
              </a:sp3d>
            </c:spPr>
          </c:dPt>
          <c:dPt>
            <c:idx val="2"/>
            <c:spPr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4"/>
              <c:layout>
                <c:manualLayout>
                  <c:x val="-7.2887970615243824E-3"/>
                  <c:y val="-1.0955831608005603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6.4</c:v>
                </c:pt>
                <c:pt idx="1">
                  <c:v>1.1000000000000001</c:v>
                </c:pt>
                <c:pt idx="2">
                  <c:v>1.4</c:v>
                </c:pt>
                <c:pt idx="3">
                  <c:v>1.24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dLbls>
            <c:dLbl>
              <c:idx val="2"/>
              <c:layout>
                <c:manualLayout>
                  <c:x val="1.1662075298439102E-2"/>
                  <c:y val="9.5922645561672196E-3"/>
                </c:manualLayout>
              </c:layout>
              <c:showVal val="1"/>
            </c:dLbl>
            <c:dLbl>
              <c:idx val="3"/>
              <c:layout>
                <c:manualLayout>
                  <c:x val="1.0204315886134067E-2"/>
                  <c:y val="1.4388396834250578E-2"/>
                </c:manualLayout>
              </c:layout>
              <c:showVal val="1"/>
            </c:dLbl>
            <c:dLbl>
              <c:idx val="4"/>
              <c:layout>
                <c:manualLayout>
                  <c:x val="1.9354797979797979E-2"/>
                  <c:y val="8.7928076012229072E-17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0.630000000000001</c:v>
                </c:pt>
                <c:pt idx="1">
                  <c:v>0.87000000000000088</c:v>
                </c:pt>
                <c:pt idx="2">
                  <c:v>1.03</c:v>
                </c:pt>
                <c:pt idx="3">
                  <c:v>1.1200000000000001</c:v>
                </c:pt>
              </c:numCache>
            </c:numRef>
          </c:val>
        </c:ser>
        <c:gapWidth val="72"/>
        <c:axId val="66107264"/>
        <c:axId val="66108800"/>
      </c:barChart>
      <c:catAx>
        <c:axId val="66107264"/>
        <c:scaling>
          <c:orientation val="minMax"/>
        </c:scaling>
        <c:axPos val="b"/>
        <c:numFmt formatCode="General" sourceLinked="1"/>
        <c:majorTickMark val="none"/>
        <c:tickLblPos val="nextTo"/>
        <c:crossAx val="66108800"/>
        <c:crosses val="autoZero"/>
        <c:auto val="1"/>
        <c:lblAlgn val="ctr"/>
        <c:lblOffset val="100"/>
      </c:catAx>
      <c:valAx>
        <c:axId val="6610880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61072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layout/>
    </c:title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беременные с lues, абс.</c:v>
                </c:pt>
              </c:strCache>
            </c:strRef>
          </c:tx>
          <c:spPr>
            <a:ln w="82550">
              <a:solidFill>
                <a:srgbClr val="FF0000"/>
              </a:solidFill>
            </a:ln>
          </c:spPr>
          <c:marker>
            <c:symbol val="star"/>
            <c:size val="15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B/>
              </a:sp3d>
            </c:spPr>
          </c:marker>
          <c:dLbls>
            <c:dLbl>
              <c:idx val="0"/>
              <c:layout>
                <c:manualLayout>
                  <c:x val="-4.5751633986928275E-2"/>
                  <c:y val="-8.4092501751927146E-2"/>
                </c:manualLayout>
              </c:layout>
              <c:showVal val="1"/>
            </c:dLbl>
            <c:dLbl>
              <c:idx val="1"/>
              <c:layout>
                <c:manualLayout>
                  <c:x val="-3.2679738562091588E-2"/>
                  <c:y val="5.8864751226349071E-2"/>
                </c:manualLayout>
              </c:layout>
              <c:showVal val="1"/>
            </c:dLbl>
            <c:dLbl>
              <c:idx val="2"/>
              <c:layout>
                <c:manualLayout>
                  <c:x val="-4.0849673202614442E-2"/>
                  <c:y val="-7.5683251576734403E-2"/>
                </c:manualLayout>
              </c:layout>
              <c:showVal val="1"/>
            </c:dLbl>
            <c:dLbl>
              <c:idx val="3"/>
              <c:layout>
                <c:manualLayout>
                  <c:x val="-3.7581699346405172E-2"/>
                  <c:y val="0.10371408549404344"/>
                </c:manualLayout>
              </c:layout>
              <c:showVal val="1"/>
            </c:dLbl>
            <c:dLbl>
              <c:idx val="4"/>
              <c:layout>
                <c:manualLayout>
                  <c:x val="-2.1241830065359558E-2"/>
                  <c:y val="-6.1667834618079877E-2"/>
                </c:manualLayout>
              </c:layout>
              <c:showVal val="1"/>
            </c:dLbl>
            <c:dLbl>
              <c:idx val="5"/>
              <c:layout>
                <c:manualLayout>
                  <c:x val="-5.0653594771241831E-2"/>
                  <c:y val="6.4470918009810793E-2"/>
                </c:manualLayout>
              </c:layout>
              <c:showVal val="1"/>
            </c:dLbl>
            <c:dLbl>
              <c:idx val="6"/>
              <c:layout>
                <c:manualLayout>
                  <c:x val="-1.1437908496732046E-2"/>
                  <c:y val="5.8864751226349071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2009</c:v>
                </c:pt>
                <c:pt idx="2">
                  <c:v>2010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117</c:v>
                </c:pt>
                <c:pt idx="1">
                  <c:v>98</c:v>
                </c:pt>
                <c:pt idx="2">
                  <c:v>107</c:v>
                </c:pt>
                <c:pt idx="3">
                  <c:v>96</c:v>
                </c:pt>
                <c:pt idx="4">
                  <c:v>62</c:v>
                </c:pt>
                <c:pt idx="5">
                  <c:v>61</c:v>
                </c:pt>
                <c:pt idx="6">
                  <c:v>44</c:v>
                </c:pt>
              </c:numCache>
            </c:numRef>
          </c:val>
        </c:ser>
        <c:marker val="1"/>
        <c:axId val="66409984"/>
        <c:axId val="66411520"/>
      </c:lineChart>
      <c:catAx>
        <c:axId val="66409984"/>
        <c:scaling>
          <c:orientation val="minMax"/>
        </c:scaling>
        <c:axPos val="b"/>
        <c:numFmt formatCode="General" sourceLinked="1"/>
        <c:tickLblPos val="nextTo"/>
        <c:crossAx val="66411520"/>
        <c:crosses val="autoZero"/>
        <c:auto val="1"/>
        <c:lblAlgn val="ctr"/>
        <c:lblOffset val="100"/>
      </c:catAx>
      <c:valAx>
        <c:axId val="66411520"/>
        <c:scaling>
          <c:orientation val="minMax"/>
        </c:scaling>
        <c:axPos val="l"/>
        <c:majorGridlines/>
        <c:numFmt formatCode="General" sourceLinked="1"/>
        <c:tickLblPos val="nextTo"/>
        <c:crossAx val="664099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E8366D-AAD0-4D4D-95D6-91F20D7BE47C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178A9F-B863-478B-84B7-D5C011194DE4}">
      <dgm:prSet phldrT="[Текст]" custT="1"/>
      <dgm:spPr/>
      <dgm:t>
        <a:bodyPr/>
        <a:lstStyle/>
        <a:p>
          <a:r>
            <a:rPr lang="ru-RU" sz="1800" b="1" cap="none" dirty="0" smtClean="0">
              <a:effectLst/>
              <a:latin typeface="Arial" charset="0"/>
            </a:rPr>
            <a:t>Заболеваемость сифилисом по  области в 2016 году снизилась на 22% и составила 49,3 на 100 тыс.нас.</a:t>
          </a:r>
          <a:endParaRPr lang="ru-RU" sz="1800" b="1" dirty="0"/>
        </a:p>
      </dgm:t>
    </dgm:pt>
    <dgm:pt modelId="{71E15BE3-A242-48A7-BE36-47E1C9B39E38}" type="parTrans" cxnId="{F0A78255-05EB-4A42-BC86-8D108B33A766}">
      <dgm:prSet/>
      <dgm:spPr/>
      <dgm:t>
        <a:bodyPr/>
        <a:lstStyle/>
        <a:p>
          <a:endParaRPr lang="ru-RU"/>
        </a:p>
      </dgm:t>
    </dgm:pt>
    <dgm:pt modelId="{F9429087-417C-4FDF-957C-BDE8C16DD7BF}" type="sibTrans" cxnId="{F0A78255-05EB-4A42-BC86-8D108B33A766}">
      <dgm:prSet/>
      <dgm:spPr/>
      <dgm:t>
        <a:bodyPr/>
        <a:lstStyle/>
        <a:p>
          <a:endParaRPr lang="ru-RU"/>
        </a:p>
      </dgm:t>
    </dgm:pt>
    <dgm:pt modelId="{CB5327C8-D033-44D6-A3D8-7E6F207C54DA}">
      <dgm:prSet phldrT="[Текст]"/>
      <dgm:spPr/>
      <dgm:t>
        <a:bodyPr/>
        <a:lstStyle/>
        <a:p>
          <a:r>
            <a:rPr lang="ru-RU" cap="none" dirty="0" smtClean="0">
              <a:effectLst/>
              <a:latin typeface="Arial" charset="0"/>
            </a:rPr>
            <a:t>2015</a:t>
          </a:r>
        </a:p>
        <a:p>
          <a:r>
            <a:rPr lang="ru-RU" cap="none" dirty="0" smtClean="0">
              <a:effectLst/>
              <a:latin typeface="Arial" charset="0"/>
            </a:rPr>
            <a:t>ДФО-38,2 </a:t>
          </a:r>
          <a:endParaRPr lang="ru-RU" dirty="0"/>
        </a:p>
      </dgm:t>
    </dgm:pt>
    <dgm:pt modelId="{CA0F9D85-051E-445E-AE58-080EAE1FB8B7}" type="parTrans" cxnId="{F10C58C0-FDB1-4FF8-8707-E20CCFF70CD7}">
      <dgm:prSet/>
      <dgm:spPr/>
      <dgm:t>
        <a:bodyPr/>
        <a:lstStyle/>
        <a:p>
          <a:endParaRPr lang="ru-RU"/>
        </a:p>
      </dgm:t>
    </dgm:pt>
    <dgm:pt modelId="{89084945-9EBD-4B53-B1FE-D3A116CC2023}" type="sibTrans" cxnId="{F10C58C0-FDB1-4FF8-8707-E20CCFF70CD7}">
      <dgm:prSet/>
      <dgm:spPr/>
      <dgm:t>
        <a:bodyPr/>
        <a:lstStyle/>
        <a:p>
          <a:endParaRPr lang="ru-RU"/>
        </a:p>
      </dgm:t>
    </dgm:pt>
    <dgm:pt modelId="{955FD818-80DC-48D3-8518-2A4942EE2E43}">
      <dgm:prSet phldrT="[Текст]"/>
      <dgm:spPr/>
      <dgm:t>
        <a:bodyPr/>
        <a:lstStyle/>
        <a:p>
          <a:r>
            <a:rPr lang="ru-RU" cap="none" dirty="0" smtClean="0">
              <a:effectLst/>
              <a:latin typeface="Arial" charset="0"/>
            </a:rPr>
            <a:t>2015</a:t>
          </a:r>
        </a:p>
        <a:p>
          <a:r>
            <a:rPr lang="ru-RU" cap="none" dirty="0" smtClean="0">
              <a:effectLst/>
              <a:latin typeface="Arial" charset="0"/>
            </a:rPr>
            <a:t>РФ-25,0</a:t>
          </a:r>
          <a:endParaRPr lang="ru-RU" dirty="0"/>
        </a:p>
      </dgm:t>
    </dgm:pt>
    <dgm:pt modelId="{45EF285F-FAC9-401E-B3B1-BC55F0274A06}" type="parTrans" cxnId="{03CDC4E7-E58C-431F-AA7B-CB07D1B35966}">
      <dgm:prSet/>
      <dgm:spPr/>
      <dgm:t>
        <a:bodyPr/>
        <a:lstStyle/>
        <a:p>
          <a:endParaRPr lang="ru-RU"/>
        </a:p>
      </dgm:t>
    </dgm:pt>
    <dgm:pt modelId="{DA08C688-38C7-43E1-B233-3373CD93C6DA}" type="sibTrans" cxnId="{03CDC4E7-E58C-431F-AA7B-CB07D1B35966}">
      <dgm:prSet/>
      <dgm:spPr/>
      <dgm:t>
        <a:bodyPr/>
        <a:lstStyle/>
        <a:p>
          <a:endParaRPr lang="ru-RU"/>
        </a:p>
      </dgm:t>
    </dgm:pt>
    <dgm:pt modelId="{B8F7E229-858C-47C1-A76D-D3DF485433FC}">
      <dgm:prSet phldrT="[Текст]"/>
      <dgm:spPr/>
      <dgm:t>
        <a:bodyPr/>
        <a:lstStyle/>
        <a:p>
          <a:r>
            <a:rPr lang="ru-RU" cap="none" dirty="0" smtClean="0">
              <a:effectLst/>
              <a:latin typeface="Arial" charset="0"/>
            </a:rPr>
            <a:t>Показатель в 1,4 раза выше, чем по ДФО и в 2,5 раза выше, чем по РФ. </a:t>
          </a:r>
          <a:endParaRPr lang="ru-RU" dirty="0"/>
        </a:p>
      </dgm:t>
    </dgm:pt>
    <dgm:pt modelId="{E5BEE0D0-12E1-44FD-835A-509E0651B713}" type="parTrans" cxnId="{FBFBE269-6B4B-40F2-B17B-3D984C3F6B03}">
      <dgm:prSet/>
      <dgm:spPr/>
      <dgm:t>
        <a:bodyPr/>
        <a:lstStyle/>
        <a:p>
          <a:endParaRPr lang="ru-RU"/>
        </a:p>
      </dgm:t>
    </dgm:pt>
    <dgm:pt modelId="{554F2365-BE1C-49CE-8CB9-783419B7FA9D}" type="sibTrans" cxnId="{FBFBE269-6B4B-40F2-B17B-3D984C3F6B03}">
      <dgm:prSet/>
      <dgm:spPr/>
      <dgm:t>
        <a:bodyPr/>
        <a:lstStyle/>
        <a:p>
          <a:endParaRPr lang="ru-RU"/>
        </a:p>
      </dgm:t>
    </dgm:pt>
    <dgm:pt modelId="{17D78ED8-86A2-423A-84F9-C6773A2F8EDC}" type="pres">
      <dgm:prSet presAssocID="{73E8366D-AAD0-4D4D-95D6-91F20D7BE47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E990DF-3B48-4B22-A560-9B24F4620C7C}" type="pres">
      <dgm:prSet presAssocID="{59178A9F-B863-478B-84B7-D5C011194DE4}" presName="roof" presStyleLbl="dkBgShp" presStyleIdx="0" presStyleCnt="2"/>
      <dgm:spPr/>
      <dgm:t>
        <a:bodyPr/>
        <a:lstStyle/>
        <a:p>
          <a:endParaRPr lang="ru-RU"/>
        </a:p>
      </dgm:t>
    </dgm:pt>
    <dgm:pt modelId="{CB77BC6E-CED7-472E-A888-7208A9FF0B28}" type="pres">
      <dgm:prSet presAssocID="{59178A9F-B863-478B-84B7-D5C011194DE4}" presName="pillars" presStyleCnt="0"/>
      <dgm:spPr/>
    </dgm:pt>
    <dgm:pt modelId="{8582D030-6EA1-4561-8DF7-7ADF0A69BF9E}" type="pres">
      <dgm:prSet presAssocID="{59178A9F-B863-478B-84B7-D5C011194DE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63801-176D-4C45-978D-637D3CD065EA}" type="pres">
      <dgm:prSet presAssocID="{955FD818-80DC-48D3-8518-2A4942EE2E4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230C2-CD63-44E6-9C8E-91D611AE248E}" type="pres">
      <dgm:prSet presAssocID="{B8F7E229-858C-47C1-A76D-D3DF485433FC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791D4-18B4-4715-BA04-E417E6DB8F53}" type="pres">
      <dgm:prSet presAssocID="{59178A9F-B863-478B-84B7-D5C011194DE4}" presName="base" presStyleLbl="dkBgShp" presStyleIdx="1" presStyleCnt="2" custLinFactNeighborY="9042"/>
      <dgm:spPr/>
    </dgm:pt>
  </dgm:ptLst>
  <dgm:cxnLst>
    <dgm:cxn modelId="{A8D2C24D-3E21-4D08-99CA-3F91663B4D7B}" type="presOf" srcId="{59178A9F-B863-478B-84B7-D5C011194DE4}" destId="{60E990DF-3B48-4B22-A560-9B24F4620C7C}" srcOrd="0" destOrd="0" presId="urn:microsoft.com/office/officeart/2005/8/layout/hList3"/>
    <dgm:cxn modelId="{845B121A-45DA-4632-8C53-2237FCFEC86D}" type="presOf" srcId="{73E8366D-AAD0-4D4D-95D6-91F20D7BE47C}" destId="{17D78ED8-86A2-423A-84F9-C6773A2F8EDC}" srcOrd="0" destOrd="0" presId="urn:microsoft.com/office/officeart/2005/8/layout/hList3"/>
    <dgm:cxn modelId="{A6FF4076-E846-430F-95A8-038EEC36B2F8}" type="presOf" srcId="{B8F7E229-858C-47C1-A76D-D3DF485433FC}" destId="{C95230C2-CD63-44E6-9C8E-91D611AE248E}" srcOrd="0" destOrd="0" presId="urn:microsoft.com/office/officeart/2005/8/layout/hList3"/>
    <dgm:cxn modelId="{03CDC4E7-E58C-431F-AA7B-CB07D1B35966}" srcId="{59178A9F-B863-478B-84B7-D5C011194DE4}" destId="{955FD818-80DC-48D3-8518-2A4942EE2E43}" srcOrd="1" destOrd="0" parTransId="{45EF285F-FAC9-401E-B3B1-BC55F0274A06}" sibTransId="{DA08C688-38C7-43E1-B233-3373CD93C6DA}"/>
    <dgm:cxn modelId="{F10C58C0-FDB1-4FF8-8707-E20CCFF70CD7}" srcId="{59178A9F-B863-478B-84B7-D5C011194DE4}" destId="{CB5327C8-D033-44D6-A3D8-7E6F207C54DA}" srcOrd="0" destOrd="0" parTransId="{CA0F9D85-051E-445E-AE58-080EAE1FB8B7}" sibTransId="{89084945-9EBD-4B53-B1FE-D3A116CC2023}"/>
    <dgm:cxn modelId="{1BDF5C24-B225-44E7-8BB1-E5384628409F}" type="presOf" srcId="{955FD818-80DC-48D3-8518-2A4942EE2E43}" destId="{EEB63801-176D-4C45-978D-637D3CD065EA}" srcOrd="0" destOrd="0" presId="urn:microsoft.com/office/officeart/2005/8/layout/hList3"/>
    <dgm:cxn modelId="{F0A78255-05EB-4A42-BC86-8D108B33A766}" srcId="{73E8366D-AAD0-4D4D-95D6-91F20D7BE47C}" destId="{59178A9F-B863-478B-84B7-D5C011194DE4}" srcOrd="0" destOrd="0" parTransId="{71E15BE3-A242-48A7-BE36-47E1C9B39E38}" sibTransId="{F9429087-417C-4FDF-957C-BDE8C16DD7BF}"/>
    <dgm:cxn modelId="{248EF1AF-575E-481D-8DDA-686266CF69F2}" type="presOf" srcId="{CB5327C8-D033-44D6-A3D8-7E6F207C54DA}" destId="{8582D030-6EA1-4561-8DF7-7ADF0A69BF9E}" srcOrd="0" destOrd="0" presId="urn:microsoft.com/office/officeart/2005/8/layout/hList3"/>
    <dgm:cxn modelId="{FBFBE269-6B4B-40F2-B17B-3D984C3F6B03}" srcId="{59178A9F-B863-478B-84B7-D5C011194DE4}" destId="{B8F7E229-858C-47C1-A76D-D3DF485433FC}" srcOrd="2" destOrd="0" parTransId="{E5BEE0D0-12E1-44FD-835A-509E0651B713}" sibTransId="{554F2365-BE1C-49CE-8CB9-783419B7FA9D}"/>
    <dgm:cxn modelId="{C791C0AB-6713-4D91-B799-C44481020BD6}" type="presParOf" srcId="{17D78ED8-86A2-423A-84F9-C6773A2F8EDC}" destId="{60E990DF-3B48-4B22-A560-9B24F4620C7C}" srcOrd="0" destOrd="0" presId="urn:microsoft.com/office/officeart/2005/8/layout/hList3"/>
    <dgm:cxn modelId="{4B4B74E6-F854-444A-811A-EE40F7F68DA7}" type="presParOf" srcId="{17D78ED8-86A2-423A-84F9-C6773A2F8EDC}" destId="{CB77BC6E-CED7-472E-A888-7208A9FF0B28}" srcOrd="1" destOrd="0" presId="urn:microsoft.com/office/officeart/2005/8/layout/hList3"/>
    <dgm:cxn modelId="{43A2E2AE-191B-4142-B569-88AFAFDF850E}" type="presParOf" srcId="{CB77BC6E-CED7-472E-A888-7208A9FF0B28}" destId="{8582D030-6EA1-4561-8DF7-7ADF0A69BF9E}" srcOrd="0" destOrd="0" presId="urn:microsoft.com/office/officeart/2005/8/layout/hList3"/>
    <dgm:cxn modelId="{B6BD1774-6328-455B-B91E-D9E4B5868F5E}" type="presParOf" srcId="{CB77BC6E-CED7-472E-A888-7208A9FF0B28}" destId="{EEB63801-176D-4C45-978D-637D3CD065EA}" srcOrd="1" destOrd="0" presId="urn:microsoft.com/office/officeart/2005/8/layout/hList3"/>
    <dgm:cxn modelId="{A4DA1D5C-5D88-4BC2-91A6-D1AC8A68C93D}" type="presParOf" srcId="{CB77BC6E-CED7-472E-A888-7208A9FF0B28}" destId="{C95230C2-CD63-44E6-9C8E-91D611AE248E}" srcOrd="2" destOrd="0" presId="urn:microsoft.com/office/officeart/2005/8/layout/hList3"/>
    <dgm:cxn modelId="{8D5A36DB-8D28-49E3-B5AD-1796B8C1E4B1}" type="presParOf" srcId="{17D78ED8-86A2-423A-84F9-C6773A2F8EDC}" destId="{B32791D4-18B4-4715-BA04-E417E6DB8F53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8C0634-967A-447A-9034-754495E3908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</dgm:pt>
    <dgm:pt modelId="{C39223C9-32AF-4F3E-868F-2DF7CCAB553E}">
      <dgm:prSet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</a:rPr>
            <a:t>Всего обследовано 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</a:rPr>
            <a:t>495 человек.</a:t>
          </a:r>
        </a:p>
      </dgm:t>
    </dgm:pt>
    <dgm:pt modelId="{E3A0BB29-A63F-4890-AB02-67D09A788F05}" type="parTrans" cxnId="{6B17DDFC-CAD6-4C99-8EEE-EAE652A5E00F}">
      <dgm:prSet/>
      <dgm:spPr/>
      <dgm:t>
        <a:bodyPr/>
        <a:lstStyle/>
        <a:p>
          <a:endParaRPr lang="ru-RU"/>
        </a:p>
      </dgm:t>
    </dgm:pt>
    <dgm:pt modelId="{25D465AA-4B94-4DCF-AB2E-8126CEA15241}" type="sibTrans" cxnId="{6B17DDFC-CAD6-4C99-8EEE-EAE652A5E00F}">
      <dgm:prSet/>
      <dgm:spPr/>
      <dgm:t>
        <a:bodyPr/>
        <a:lstStyle/>
        <a:p>
          <a:endParaRPr lang="ru-RU"/>
        </a:p>
      </dgm:t>
    </dgm:pt>
    <dgm:pt modelId="{6B1B207E-4C08-4E62-8C69-0475DAB76878}">
      <dgm:prSet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</a:rPr>
            <a:t>1,3 контактных лиц на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</a:rPr>
            <a:t> 1 больного сифилисом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</a:rPr>
            <a:t>Амурская область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</a:rPr>
            <a:t>РФ - 1,4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</a:rPr>
            <a:t>ДФО - 1,2</a:t>
          </a:r>
        </a:p>
      </dgm:t>
    </dgm:pt>
    <dgm:pt modelId="{19E5D5B6-C995-43ED-97C1-6C105BAF242A}" type="parTrans" cxnId="{F06E27B4-702D-40FB-8D69-A5905ED8C476}">
      <dgm:prSet/>
      <dgm:spPr/>
      <dgm:t>
        <a:bodyPr/>
        <a:lstStyle/>
        <a:p>
          <a:endParaRPr lang="ru-RU"/>
        </a:p>
      </dgm:t>
    </dgm:pt>
    <dgm:pt modelId="{176BBE38-5736-4017-A59B-426478ADEC50}" type="sibTrans" cxnId="{F06E27B4-702D-40FB-8D69-A5905ED8C476}">
      <dgm:prSet/>
      <dgm:spPr/>
      <dgm:t>
        <a:bodyPr/>
        <a:lstStyle/>
        <a:p>
          <a:endParaRPr lang="ru-RU"/>
        </a:p>
      </dgm:t>
    </dgm:pt>
    <dgm:pt modelId="{D208505E-1517-4004-8E0F-5EAA03B4E941}">
      <dgm:prSet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</a:rPr>
            <a:t>0,77 половых контактов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</a:rPr>
            <a:t>Амурская область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</a:rPr>
            <a:t>РФ- 0,8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</a:rPr>
            <a:t>ДФО- 0,7</a:t>
          </a:r>
        </a:p>
      </dgm:t>
    </dgm:pt>
    <dgm:pt modelId="{4C041890-C156-4D39-9C11-B085C43D5D67}" type="parTrans" cxnId="{51841F79-E28A-4A7D-AE26-B57A7C792332}">
      <dgm:prSet/>
      <dgm:spPr/>
      <dgm:t>
        <a:bodyPr/>
        <a:lstStyle/>
        <a:p>
          <a:endParaRPr lang="ru-RU"/>
        </a:p>
      </dgm:t>
    </dgm:pt>
    <dgm:pt modelId="{C9622596-2C34-42C3-B3F9-BA6F25E8D9C0}" type="sibTrans" cxnId="{51841F79-E28A-4A7D-AE26-B57A7C792332}">
      <dgm:prSet/>
      <dgm:spPr/>
      <dgm:t>
        <a:bodyPr/>
        <a:lstStyle/>
        <a:p>
          <a:endParaRPr lang="ru-RU"/>
        </a:p>
      </dgm:t>
    </dgm:pt>
    <dgm:pt modelId="{AA5B2B22-D972-4330-8E0C-233EB81C8D29}" type="pres">
      <dgm:prSet presAssocID="{7A8C0634-967A-447A-9034-754495E390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EB44AC5-824B-4310-AB01-BA9351034001}" type="pres">
      <dgm:prSet presAssocID="{C39223C9-32AF-4F3E-868F-2DF7CCAB553E}" presName="hierRoot1" presStyleCnt="0">
        <dgm:presLayoutVars>
          <dgm:hierBranch/>
        </dgm:presLayoutVars>
      </dgm:prSet>
      <dgm:spPr/>
    </dgm:pt>
    <dgm:pt modelId="{B06EA15B-625B-4D7D-A14F-C549D5F49DCD}" type="pres">
      <dgm:prSet presAssocID="{C39223C9-32AF-4F3E-868F-2DF7CCAB553E}" presName="rootComposite1" presStyleCnt="0"/>
      <dgm:spPr/>
    </dgm:pt>
    <dgm:pt modelId="{5F5E7D01-2B0A-459B-8C56-F450E7B51982}" type="pres">
      <dgm:prSet presAssocID="{C39223C9-32AF-4F3E-868F-2DF7CCAB553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53A5D8-A6F0-4C8F-9AAD-8196B677AD3A}" type="pres">
      <dgm:prSet presAssocID="{C39223C9-32AF-4F3E-868F-2DF7CCAB553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0E08D48-EB84-460E-BA5B-CB71873A52F0}" type="pres">
      <dgm:prSet presAssocID="{C39223C9-32AF-4F3E-868F-2DF7CCAB553E}" presName="hierChild2" presStyleCnt="0"/>
      <dgm:spPr/>
    </dgm:pt>
    <dgm:pt modelId="{880B61B1-B5C8-435D-BD63-0C15F3562BD6}" type="pres">
      <dgm:prSet presAssocID="{19E5D5B6-C995-43ED-97C1-6C105BAF242A}" presName="Name35" presStyleLbl="parChTrans1D2" presStyleIdx="0" presStyleCnt="2"/>
      <dgm:spPr/>
      <dgm:t>
        <a:bodyPr/>
        <a:lstStyle/>
        <a:p>
          <a:endParaRPr lang="ru-RU"/>
        </a:p>
      </dgm:t>
    </dgm:pt>
    <dgm:pt modelId="{0C5279D7-73CE-4366-B0F9-49B5459FC875}" type="pres">
      <dgm:prSet presAssocID="{6B1B207E-4C08-4E62-8C69-0475DAB76878}" presName="hierRoot2" presStyleCnt="0">
        <dgm:presLayoutVars>
          <dgm:hierBranch/>
        </dgm:presLayoutVars>
      </dgm:prSet>
      <dgm:spPr/>
    </dgm:pt>
    <dgm:pt modelId="{5A9ECF31-DD47-4F91-A294-104A21C3F21E}" type="pres">
      <dgm:prSet presAssocID="{6B1B207E-4C08-4E62-8C69-0475DAB76878}" presName="rootComposite" presStyleCnt="0"/>
      <dgm:spPr/>
    </dgm:pt>
    <dgm:pt modelId="{B75D89FD-EEC3-43C3-A4AC-D9DAE0336140}" type="pres">
      <dgm:prSet presAssocID="{6B1B207E-4C08-4E62-8C69-0475DAB76878}" presName="rootText" presStyleLbl="node2" presStyleIdx="0" presStyleCnt="2" custScaleX="94459" custScaleY="102995" custLinFactNeighborX="-21629" custLinFactNeighborY="8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050692-C894-431F-9254-3C8A529EABA5}" type="pres">
      <dgm:prSet presAssocID="{6B1B207E-4C08-4E62-8C69-0475DAB76878}" presName="rootConnector" presStyleLbl="node2" presStyleIdx="0" presStyleCnt="2"/>
      <dgm:spPr/>
      <dgm:t>
        <a:bodyPr/>
        <a:lstStyle/>
        <a:p>
          <a:endParaRPr lang="ru-RU"/>
        </a:p>
      </dgm:t>
    </dgm:pt>
    <dgm:pt modelId="{35EACD54-7159-4ADB-B27B-60FF158071FE}" type="pres">
      <dgm:prSet presAssocID="{6B1B207E-4C08-4E62-8C69-0475DAB76878}" presName="hierChild4" presStyleCnt="0"/>
      <dgm:spPr/>
    </dgm:pt>
    <dgm:pt modelId="{2DCB9D98-98B0-4AE8-8246-36CF5F78378F}" type="pres">
      <dgm:prSet presAssocID="{6B1B207E-4C08-4E62-8C69-0475DAB76878}" presName="hierChild5" presStyleCnt="0"/>
      <dgm:spPr/>
    </dgm:pt>
    <dgm:pt modelId="{B8CCD5D0-B991-44AE-AD86-9E29F6B4C319}" type="pres">
      <dgm:prSet presAssocID="{4C041890-C156-4D39-9C11-B085C43D5D67}" presName="Name35" presStyleLbl="parChTrans1D2" presStyleIdx="1" presStyleCnt="2"/>
      <dgm:spPr/>
      <dgm:t>
        <a:bodyPr/>
        <a:lstStyle/>
        <a:p>
          <a:endParaRPr lang="ru-RU"/>
        </a:p>
      </dgm:t>
    </dgm:pt>
    <dgm:pt modelId="{E68DE8B1-35A5-4D16-8AC2-EA83C927ACE0}" type="pres">
      <dgm:prSet presAssocID="{D208505E-1517-4004-8E0F-5EAA03B4E941}" presName="hierRoot2" presStyleCnt="0">
        <dgm:presLayoutVars>
          <dgm:hierBranch/>
        </dgm:presLayoutVars>
      </dgm:prSet>
      <dgm:spPr/>
    </dgm:pt>
    <dgm:pt modelId="{F0036183-811D-42C5-888F-D8011287A102}" type="pres">
      <dgm:prSet presAssocID="{D208505E-1517-4004-8E0F-5EAA03B4E941}" presName="rootComposite" presStyleCnt="0"/>
      <dgm:spPr/>
    </dgm:pt>
    <dgm:pt modelId="{D1655C08-A50A-4A31-8C0C-CCC8F92533C0}" type="pres">
      <dgm:prSet presAssocID="{D208505E-1517-4004-8E0F-5EAA03B4E941}" presName="rootText" presStyleLbl="node2" presStyleIdx="1" presStyleCnt="2" custScaleX="93145" custScaleY="103350" custLinFactNeighborX="26108" custLinFactNeighborY="1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0364EA-ABD9-45B0-935D-B46DE8F674CC}" type="pres">
      <dgm:prSet presAssocID="{D208505E-1517-4004-8E0F-5EAA03B4E941}" presName="rootConnector" presStyleLbl="node2" presStyleIdx="1" presStyleCnt="2"/>
      <dgm:spPr/>
      <dgm:t>
        <a:bodyPr/>
        <a:lstStyle/>
        <a:p>
          <a:endParaRPr lang="ru-RU"/>
        </a:p>
      </dgm:t>
    </dgm:pt>
    <dgm:pt modelId="{482DD571-0226-486A-AC0F-191955738516}" type="pres">
      <dgm:prSet presAssocID="{D208505E-1517-4004-8E0F-5EAA03B4E941}" presName="hierChild4" presStyleCnt="0"/>
      <dgm:spPr/>
    </dgm:pt>
    <dgm:pt modelId="{44934D76-C260-4F85-B056-721B6FB74F80}" type="pres">
      <dgm:prSet presAssocID="{D208505E-1517-4004-8E0F-5EAA03B4E941}" presName="hierChild5" presStyleCnt="0"/>
      <dgm:spPr/>
    </dgm:pt>
    <dgm:pt modelId="{DC3386DF-A148-47CE-A4EE-5BA227240879}" type="pres">
      <dgm:prSet presAssocID="{C39223C9-32AF-4F3E-868F-2DF7CCAB553E}" presName="hierChild3" presStyleCnt="0"/>
      <dgm:spPr/>
    </dgm:pt>
  </dgm:ptLst>
  <dgm:cxnLst>
    <dgm:cxn modelId="{51841F79-E28A-4A7D-AE26-B57A7C792332}" srcId="{C39223C9-32AF-4F3E-868F-2DF7CCAB553E}" destId="{D208505E-1517-4004-8E0F-5EAA03B4E941}" srcOrd="1" destOrd="0" parTransId="{4C041890-C156-4D39-9C11-B085C43D5D67}" sibTransId="{C9622596-2C34-42C3-B3F9-BA6F25E8D9C0}"/>
    <dgm:cxn modelId="{0A632546-C365-4234-8B93-4D4A62FD857D}" type="presOf" srcId="{19E5D5B6-C995-43ED-97C1-6C105BAF242A}" destId="{880B61B1-B5C8-435D-BD63-0C15F3562BD6}" srcOrd="0" destOrd="0" presId="urn:microsoft.com/office/officeart/2005/8/layout/orgChart1"/>
    <dgm:cxn modelId="{842B85B7-9F44-4A04-B56E-CACD7AE65CE8}" type="presOf" srcId="{D208505E-1517-4004-8E0F-5EAA03B4E941}" destId="{D1655C08-A50A-4A31-8C0C-CCC8F92533C0}" srcOrd="0" destOrd="0" presId="urn:microsoft.com/office/officeart/2005/8/layout/orgChart1"/>
    <dgm:cxn modelId="{C7BD087B-98E4-41BE-8D50-7AD69801E9A5}" type="presOf" srcId="{6B1B207E-4C08-4E62-8C69-0475DAB76878}" destId="{8D050692-C894-431F-9254-3C8A529EABA5}" srcOrd="1" destOrd="0" presId="urn:microsoft.com/office/officeart/2005/8/layout/orgChart1"/>
    <dgm:cxn modelId="{C362FE40-95C0-456A-9A52-6F3899910623}" type="presOf" srcId="{7A8C0634-967A-447A-9034-754495E3908D}" destId="{AA5B2B22-D972-4330-8E0C-233EB81C8D29}" srcOrd="0" destOrd="0" presId="urn:microsoft.com/office/officeart/2005/8/layout/orgChart1"/>
    <dgm:cxn modelId="{68789768-2861-4F7E-BCE2-195DCF9D1CD1}" type="presOf" srcId="{C39223C9-32AF-4F3E-868F-2DF7CCAB553E}" destId="{5F5E7D01-2B0A-459B-8C56-F450E7B51982}" srcOrd="0" destOrd="0" presId="urn:microsoft.com/office/officeart/2005/8/layout/orgChart1"/>
    <dgm:cxn modelId="{0270ACC3-D699-4EB1-A880-DE94D81C8340}" type="presOf" srcId="{C39223C9-32AF-4F3E-868F-2DF7CCAB553E}" destId="{3C53A5D8-A6F0-4C8F-9AAD-8196B677AD3A}" srcOrd="1" destOrd="0" presId="urn:microsoft.com/office/officeart/2005/8/layout/orgChart1"/>
    <dgm:cxn modelId="{33DD57B9-771B-4FF9-8057-72D5F379AC43}" type="presOf" srcId="{4C041890-C156-4D39-9C11-B085C43D5D67}" destId="{B8CCD5D0-B991-44AE-AD86-9E29F6B4C319}" srcOrd="0" destOrd="0" presId="urn:microsoft.com/office/officeart/2005/8/layout/orgChart1"/>
    <dgm:cxn modelId="{2166B765-635E-4D48-A5F3-7C6B180FFDE0}" type="presOf" srcId="{6B1B207E-4C08-4E62-8C69-0475DAB76878}" destId="{B75D89FD-EEC3-43C3-A4AC-D9DAE0336140}" srcOrd="0" destOrd="0" presId="urn:microsoft.com/office/officeart/2005/8/layout/orgChart1"/>
    <dgm:cxn modelId="{F06E27B4-702D-40FB-8D69-A5905ED8C476}" srcId="{C39223C9-32AF-4F3E-868F-2DF7CCAB553E}" destId="{6B1B207E-4C08-4E62-8C69-0475DAB76878}" srcOrd="0" destOrd="0" parTransId="{19E5D5B6-C995-43ED-97C1-6C105BAF242A}" sibTransId="{176BBE38-5736-4017-A59B-426478ADEC50}"/>
    <dgm:cxn modelId="{F42E01FF-B940-444A-9B39-8EFF0D234BFA}" type="presOf" srcId="{D208505E-1517-4004-8E0F-5EAA03B4E941}" destId="{160364EA-ABD9-45B0-935D-B46DE8F674CC}" srcOrd="1" destOrd="0" presId="urn:microsoft.com/office/officeart/2005/8/layout/orgChart1"/>
    <dgm:cxn modelId="{6B17DDFC-CAD6-4C99-8EEE-EAE652A5E00F}" srcId="{7A8C0634-967A-447A-9034-754495E3908D}" destId="{C39223C9-32AF-4F3E-868F-2DF7CCAB553E}" srcOrd="0" destOrd="0" parTransId="{E3A0BB29-A63F-4890-AB02-67D09A788F05}" sibTransId="{25D465AA-4B94-4DCF-AB2E-8126CEA15241}"/>
    <dgm:cxn modelId="{4D32B413-DE99-491E-8D2B-4098B54A1BDE}" type="presParOf" srcId="{AA5B2B22-D972-4330-8E0C-233EB81C8D29}" destId="{AEB44AC5-824B-4310-AB01-BA9351034001}" srcOrd="0" destOrd="0" presId="urn:microsoft.com/office/officeart/2005/8/layout/orgChart1"/>
    <dgm:cxn modelId="{D241C280-B0EF-4A1A-9E86-7F84387BAAE0}" type="presParOf" srcId="{AEB44AC5-824B-4310-AB01-BA9351034001}" destId="{B06EA15B-625B-4D7D-A14F-C549D5F49DCD}" srcOrd="0" destOrd="0" presId="urn:microsoft.com/office/officeart/2005/8/layout/orgChart1"/>
    <dgm:cxn modelId="{45A3CD3C-5E92-404F-B167-91B5B4A3A5B6}" type="presParOf" srcId="{B06EA15B-625B-4D7D-A14F-C549D5F49DCD}" destId="{5F5E7D01-2B0A-459B-8C56-F450E7B51982}" srcOrd="0" destOrd="0" presId="urn:microsoft.com/office/officeart/2005/8/layout/orgChart1"/>
    <dgm:cxn modelId="{C8C7ED77-E199-41F0-B031-9171E48EC232}" type="presParOf" srcId="{B06EA15B-625B-4D7D-A14F-C549D5F49DCD}" destId="{3C53A5D8-A6F0-4C8F-9AAD-8196B677AD3A}" srcOrd="1" destOrd="0" presId="urn:microsoft.com/office/officeart/2005/8/layout/orgChart1"/>
    <dgm:cxn modelId="{4D19AB9E-B0B9-4440-A43A-A9EC377CA950}" type="presParOf" srcId="{AEB44AC5-824B-4310-AB01-BA9351034001}" destId="{F0E08D48-EB84-460E-BA5B-CB71873A52F0}" srcOrd="1" destOrd="0" presId="urn:microsoft.com/office/officeart/2005/8/layout/orgChart1"/>
    <dgm:cxn modelId="{F9098A59-25A5-4856-A2B8-E463DF4EA312}" type="presParOf" srcId="{F0E08D48-EB84-460E-BA5B-CB71873A52F0}" destId="{880B61B1-B5C8-435D-BD63-0C15F3562BD6}" srcOrd="0" destOrd="0" presId="urn:microsoft.com/office/officeart/2005/8/layout/orgChart1"/>
    <dgm:cxn modelId="{4DCD65D6-4647-4D0D-AB5B-647567E553F3}" type="presParOf" srcId="{F0E08D48-EB84-460E-BA5B-CB71873A52F0}" destId="{0C5279D7-73CE-4366-B0F9-49B5459FC875}" srcOrd="1" destOrd="0" presId="urn:microsoft.com/office/officeart/2005/8/layout/orgChart1"/>
    <dgm:cxn modelId="{D3ACC1D2-C6D7-4699-8B81-67C354C153E5}" type="presParOf" srcId="{0C5279D7-73CE-4366-B0F9-49B5459FC875}" destId="{5A9ECF31-DD47-4F91-A294-104A21C3F21E}" srcOrd="0" destOrd="0" presId="urn:microsoft.com/office/officeart/2005/8/layout/orgChart1"/>
    <dgm:cxn modelId="{84705928-E6DD-48B9-A5AE-A3A792EF6C15}" type="presParOf" srcId="{5A9ECF31-DD47-4F91-A294-104A21C3F21E}" destId="{B75D89FD-EEC3-43C3-A4AC-D9DAE0336140}" srcOrd="0" destOrd="0" presId="urn:microsoft.com/office/officeart/2005/8/layout/orgChart1"/>
    <dgm:cxn modelId="{9B886E40-438B-45DB-B5FB-846E93229739}" type="presParOf" srcId="{5A9ECF31-DD47-4F91-A294-104A21C3F21E}" destId="{8D050692-C894-431F-9254-3C8A529EABA5}" srcOrd="1" destOrd="0" presId="urn:microsoft.com/office/officeart/2005/8/layout/orgChart1"/>
    <dgm:cxn modelId="{022E7BAA-DA2E-40CD-961F-8088AEB0021D}" type="presParOf" srcId="{0C5279D7-73CE-4366-B0F9-49B5459FC875}" destId="{35EACD54-7159-4ADB-B27B-60FF158071FE}" srcOrd="1" destOrd="0" presId="urn:microsoft.com/office/officeart/2005/8/layout/orgChart1"/>
    <dgm:cxn modelId="{8720E1F5-0714-4309-B07B-D5B12B0B4259}" type="presParOf" srcId="{0C5279D7-73CE-4366-B0F9-49B5459FC875}" destId="{2DCB9D98-98B0-4AE8-8246-36CF5F78378F}" srcOrd="2" destOrd="0" presId="urn:microsoft.com/office/officeart/2005/8/layout/orgChart1"/>
    <dgm:cxn modelId="{CA1D56C7-F28E-4074-987D-81321B025814}" type="presParOf" srcId="{F0E08D48-EB84-460E-BA5B-CB71873A52F0}" destId="{B8CCD5D0-B991-44AE-AD86-9E29F6B4C319}" srcOrd="2" destOrd="0" presId="urn:microsoft.com/office/officeart/2005/8/layout/orgChart1"/>
    <dgm:cxn modelId="{78EF649F-0AC8-4E96-AE08-69FF52BF69E2}" type="presParOf" srcId="{F0E08D48-EB84-460E-BA5B-CB71873A52F0}" destId="{E68DE8B1-35A5-4D16-8AC2-EA83C927ACE0}" srcOrd="3" destOrd="0" presId="urn:microsoft.com/office/officeart/2005/8/layout/orgChart1"/>
    <dgm:cxn modelId="{B3640356-098F-48D5-A247-857C48C956ED}" type="presParOf" srcId="{E68DE8B1-35A5-4D16-8AC2-EA83C927ACE0}" destId="{F0036183-811D-42C5-888F-D8011287A102}" srcOrd="0" destOrd="0" presId="urn:microsoft.com/office/officeart/2005/8/layout/orgChart1"/>
    <dgm:cxn modelId="{739F3360-B121-4386-9293-28D49DC6FF24}" type="presParOf" srcId="{F0036183-811D-42C5-888F-D8011287A102}" destId="{D1655C08-A50A-4A31-8C0C-CCC8F92533C0}" srcOrd="0" destOrd="0" presId="urn:microsoft.com/office/officeart/2005/8/layout/orgChart1"/>
    <dgm:cxn modelId="{E8261558-B166-49D2-930D-BC65CF0D0CEA}" type="presParOf" srcId="{F0036183-811D-42C5-888F-D8011287A102}" destId="{160364EA-ABD9-45B0-935D-B46DE8F674CC}" srcOrd="1" destOrd="0" presId="urn:microsoft.com/office/officeart/2005/8/layout/orgChart1"/>
    <dgm:cxn modelId="{3DA9EDF0-7F12-464C-BD34-97BB88F20204}" type="presParOf" srcId="{E68DE8B1-35A5-4D16-8AC2-EA83C927ACE0}" destId="{482DD571-0226-486A-AC0F-191955738516}" srcOrd="1" destOrd="0" presId="urn:microsoft.com/office/officeart/2005/8/layout/orgChart1"/>
    <dgm:cxn modelId="{82D01574-7857-438D-9EFF-4F90E7E19E14}" type="presParOf" srcId="{E68DE8B1-35A5-4D16-8AC2-EA83C927ACE0}" destId="{44934D76-C260-4F85-B056-721B6FB74F80}" srcOrd="2" destOrd="0" presId="urn:microsoft.com/office/officeart/2005/8/layout/orgChart1"/>
    <dgm:cxn modelId="{1753CE91-448F-47A3-91B4-4AEB1B8E44C7}" type="presParOf" srcId="{AEB44AC5-824B-4310-AB01-BA9351034001}" destId="{DC3386DF-A148-47CE-A4EE-5BA227240879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D5BB5F-3A09-4611-82CD-492EF3172FA9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</dgm:pt>
    <dgm:pt modelId="{AB2BC4A6-7831-419E-AA49-080AD4BC4351}">
      <dgm:prSet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000000"/>
                </a:outerShdw>
              </a:effectLst>
            </a:rPr>
            <a:t>Всего обследовано 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000000"/>
                </a:outerShdw>
              </a:effectLst>
            </a:rPr>
            <a:t>254 человека.</a:t>
          </a:r>
        </a:p>
      </dgm:t>
    </dgm:pt>
    <dgm:pt modelId="{661DAD22-BAE1-423E-98D3-79AAEEE9AF40}" type="parTrans" cxnId="{B3429318-4938-44D8-99F9-8C632DA4B54C}">
      <dgm:prSet/>
      <dgm:spPr/>
      <dgm:t>
        <a:bodyPr/>
        <a:lstStyle/>
        <a:p>
          <a:endParaRPr lang="ru-RU"/>
        </a:p>
      </dgm:t>
    </dgm:pt>
    <dgm:pt modelId="{5C31E1BF-E477-4F29-B0F7-33C2EB3A1E8A}" type="sibTrans" cxnId="{B3429318-4938-44D8-99F9-8C632DA4B54C}">
      <dgm:prSet/>
      <dgm:spPr/>
      <dgm:t>
        <a:bodyPr/>
        <a:lstStyle/>
        <a:p>
          <a:endParaRPr lang="ru-RU"/>
        </a:p>
      </dgm:t>
    </dgm:pt>
    <dgm:pt modelId="{FFB7A377-2C15-46E8-BC35-38E03DB5DFB8}">
      <dgm:prSet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</a:rPr>
            <a:t>0,53 контактных лиц на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</a:rPr>
            <a:t> 1 больного гонореей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</a:rPr>
            <a:t>Амурская область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</a:rPr>
            <a:t>РФ - 0,80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</a:rPr>
            <a:t>ДФО - 0,54</a:t>
          </a:r>
        </a:p>
      </dgm:t>
    </dgm:pt>
    <dgm:pt modelId="{AA842B3C-ED58-49F4-9E21-B633B6E7D48D}" type="parTrans" cxnId="{85997C69-43E6-470C-A0E5-A91A512487EB}">
      <dgm:prSet/>
      <dgm:spPr/>
      <dgm:t>
        <a:bodyPr/>
        <a:lstStyle/>
        <a:p>
          <a:endParaRPr lang="ru-RU"/>
        </a:p>
      </dgm:t>
    </dgm:pt>
    <dgm:pt modelId="{6BCB6BCF-50E7-4776-865C-48BA0DFFE2B2}" type="sibTrans" cxnId="{85997C69-43E6-470C-A0E5-A91A512487EB}">
      <dgm:prSet/>
      <dgm:spPr/>
      <dgm:t>
        <a:bodyPr/>
        <a:lstStyle/>
        <a:p>
          <a:endParaRPr lang="ru-RU"/>
        </a:p>
      </dgm:t>
    </dgm:pt>
    <dgm:pt modelId="{73B2EDBC-96A3-4C3A-B640-3F79D5E5811E}">
      <dgm:prSet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</a:rPr>
            <a:t>0,42 половых контактов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</a:rPr>
            <a:t>Амурская область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</a:rPr>
            <a:t>РФ- 0,67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</a:rPr>
            <a:t>ДФО- 0,47</a:t>
          </a:r>
        </a:p>
      </dgm:t>
    </dgm:pt>
    <dgm:pt modelId="{20E30222-8DFE-498F-80B1-7F3AD1AF01F9}" type="parTrans" cxnId="{E127A867-3007-49E3-9480-C21F7E5BB417}">
      <dgm:prSet/>
      <dgm:spPr/>
      <dgm:t>
        <a:bodyPr/>
        <a:lstStyle/>
        <a:p>
          <a:endParaRPr lang="ru-RU"/>
        </a:p>
      </dgm:t>
    </dgm:pt>
    <dgm:pt modelId="{8FA309D9-939D-4254-A7AD-5F6FDCFFC194}" type="sibTrans" cxnId="{E127A867-3007-49E3-9480-C21F7E5BB417}">
      <dgm:prSet/>
      <dgm:spPr/>
      <dgm:t>
        <a:bodyPr/>
        <a:lstStyle/>
        <a:p>
          <a:endParaRPr lang="ru-RU"/>
        </a:p>
      </dgm:t>
    </dgm:pt>
    <dgm:pt modelId="{71CA2D70-020F-4009-BF8B-641B0FA68148}" type="pres">
      <dgm:prSet presAssocID="{26D5BB5F-3A09-4611-82CD-492EF3172F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1F3E2CC-0E10-4250-AFC2-34A7963B7B08}" type="pres">
      <dgm:prSet presAssocID="{AB2BC4A6-7831-419E-AA49-080AD4BC4351}" presName="hierRoot1" presStyleCnt="0">
        <dgm:presLayoutVars>
          <dgm:hierBranch/>
        </dgm:presLayoutVars>
      </dgm:prSet>
      <dgm:spPr/>
    </dgm:pt>
    <dgm:pt modelId="{324E2833-869E-445C-BA12-D164D4DE2315}" type="pres">
      <dgm:prSet presAssocID="{AB2BC4A6-7831-419E-AA49-080AD4BC4351}" presName="rootComposite1" presStyleCnt="0"/>
      <dgm:spPr/>
    </dgm:pt>
    <dgm:pt modelId="{3BA19300-F8F7-4F41-8124-04F5CCF86F65}" type="pres">
      <dgm:prSet presAssocID="{AB2BC4A6-7831-419E-AA49-080AD4BC435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F42735-A9C5-4AFE-B4F0-5BD984AF5F64}" type="pres">
      <dgm:prSet presAssocID="{AB2BC4A6-7831-419E-AA49-080AD4BC435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DDABBC5-C78F-4679-AAF7-9D8885E32F80}" type="pres">
      <dgm:prSet presAssocID="{AB2BC4A6-7831-419E-AA49-080AD4BC4351}" presName="hierChild2" presStyleCnt="0"/>
      <dgm:spPr/>
    </dgm:pt>
    <dgm:pt modelId="{667E9A7C-5FFD-4477-9578-216379C9BB67}" type="pres">
      <dgm:prSet presAssocID="{AA842B3C-ED58-49F4-9E21-B633B6E7D48D}" presName="Name35" presStyleLbl="parChTrans1D2" presStyleIdx="0" presStyleCnt="2"/>
      <dgm:spPr/>
      <dgm:t>
        <a:bodyPr/>
        <a:lstStyle/>
        <a:p>
          <a:endParaRPr lang="ru-RU"/>
        </a:p>
      </dgm:t>
    </dgm:pt>
    <dgm:pt modelId="{DD4642D2-2AD1-48C7-8B37-E7DDD597587D}" type="pres">
      <dgm:prSet presAssocID="{FFB7A377-2C15-46E8-BC35-38E03DB5DFB8}" presName="hierRoot2" presStyleCnt="0">
        <dgm:presLayoutVars>
          <dgm:hierBranch/>
        </dgm:presLayoutVars>
      </dgm:prSet>
      <dgm:spPr/>
    </dgm:pt>
    <dgm:pt modelId="{05104637-AAFC-420C-9F82-6124941FC4C4}" type="pres">
      <dgm:prSet presAssocID="{FFB7A377-2C15-46E8-BC35-38E03DB5DFB8}" presName="rootComposite" presStyleCnt="0"/>
      <dgm:spPr/>
    </dgm:pt>
    <dgm:pt modelId="{7FB3C48D-62E9-48D4-BDC7-EA6296386D26}" type="pres">
      <dgm:prSet presAssocID="{FFB7A377-2C15-46E8-BC35-38E03DB5DFB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1F9AB2-51C9-4FC3-ABEA-FF4852AA9C03}" type="pres">
      <dgm:prSet presAssocID="{FFB7A377-2C15-46E8-BC35-38E03DB5DFB8}" presName="rootConnector" presStyleLbl="node2" presStyleIdx="0" presStyleCnt="2"/>
      <dgm:spPr/>
      <dgm:t>
        <a:bodyPr/>
        <a:lstStyle/>
        <a:p>
          <a:endParaRPr lang="ru-RU"/>
        </a:p>
      </dgm:t>
    </dgm:pt>
    <dgm:pt modelId="{84C64F64-068F-434F-AF7A-A754E2240E3F}" type="pres">
      <dgm:prSet presAssocID="{FFB7A377-2C15-46E8-BC35-38E03DB5DFB8}" presName="hierChild4" presStyleCnt="0"/>
      <dgm:spPr/>
    </dgm:pt>
    <dgm:pt modelId="{FF00DCB8-03FF-41B1-B4E4-55627ED89524}" type="pres">
      <dgm:prSet presAssocID="{FFB7A377-2C15-46E8-BC35-38E03DB5DFB8}" presName="hierChild5" presStyleCnt="0"/>
      <dgm:spPr/>
    </dgm:pt>
    <dgm:pt modelId="{22E999F4-0053-4637-9BAD-36C03C6C6B73}" type="pres">
      <dgm:prSet presAssocID="{20E30222-8DFE-498F-80B1-7F3AD1AF01F9}" presName="Name35" presStyleLbl="parChTrans1D2" presStyleIdx="1" presStyleCnt="2"/>
      <dgm:spPr/>
      <dgm:t>
        <a:bodyPr/>
        <a:lstStyle/>
        <a:p>
          <a:endParaRPr lang="ru-RU"/>
        </a:p>
      </dgm:t>
    </dgm:pt>
    <dgm:pt modelId="{38C22EE2-B7B8-428F-86FD-00F20DB41681}" type="pres">
      <dgm:prSet presAssocID="{73B2EDBC-96A3-4C3A-B640-3F79D5E5811E}" presName="hierRoot2" presStyleCnt="0">
        <dgm:presLayoutVars>
          <dgm:hierBranch/>
        </dgm:presLayoutVars>
      </dgm:prSet>
      <dgm:spPr/>
    </dgm:pt>
    <dgm:pt modelId="{3F38664A-56C2-4FCE-8095-25CD856255DB}" type="pres">
      <dgm:prSet presAssocID="{73B2EDBC-96A3-4C3A-B640-3F79D5E5811E}" presName="rootComposite" presStyleCnt="0"/>
      <dgm:spPr/>
    </dgm:pt>
    <dgm:pt modelId="{5D878576-24F1-45FE-9DAE-7E7002153363}" type="pres">
      <dgm:prSet presAssocID="{73B2EDBC-96A3-4C3A-B640-3F79D5E5811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DD2C05-104B-43AA-B19E-3633D03865E6}" type="pres">
      <dgm:prSet presAssocID="{73B2EDBC-96A3-4C3A-B640-3F79D5E5811E}" presName="rootConnector" presStyleLbl="node2" presStyleIdx="1" presStyleCnt="2"/>
      <dgm:spPr/>
      <dgm:t>
        <a:bodyPr/>
        <a:lstStyle/>
        <a:p>
          <a:endParaRPr lang="ru-RU"/>
        </a:p>
      </dgm:t>
    </dgm:pt>
    <dgm:pt modelId="{4D4008EA-F8A6-4FDF-B936-D4D0D878E5E6}" type="pres">
      <dgm:prSet presAssocID="{73B2EDBC-96A3-4C3A-B640-3F79D5E5811E}" presName="hierChild4" presStyleCnt="0"/>
      <dgm:spPr/>
    </dgm:pt>
    <dgm:pt modelId="{752D12F2-0D89-4BA5-86FD-756BEF5BFE4B}" type="pres">
      <dgm:prSet presAssocID="{73B2EDBC-96A3-4C3A-B640-3F79D5E5811E}" presName="hierChild5" presStyleCnt="0"/>
      <dgm:spPr/>
    </dgm:pt>
    <dgm:pt modelId="{575A4283-95AE-43D5-A934-D2FC5B931F80}" type="pres">
      <dgm:prSet presAssocID="{AB2BC4A6-7831-419E-AA49-080AD4BC4351}" presName="hierChild3" presStyleCnt="0"/>
      <dgm:spPr/>
    </dgm:pt>
  </dgm:ptLst>
  <dgm:cxnLst>
    <dgm:cxn modelId="{DB18A452-6962-4C19-B39C-5DF9F6E85DBD}" type="presOf" srcId="{73B2EDBC-96A3-4C3A-B640-3F79D5E5811E}" destId="{5D878576-24F1-45FE-9DAE-7E7002153363}" srcOrd="0" destOrd="0" presId="urn:microsoft.com/office/officeart/2005/8/layout/orgChart1"/>
    <dgm:cxn modelId="{92AF7A91-0701-479E-A9F9-E82BD7F85AE1}" type="presOf" srcId="{FFB7A377-2C15-46E8-BC35-38E03DB5DFB8}" destId="{781F9AB2-51C9-4FC3-ABEA-FF4852AA9C03}" srcOrd="1" destOrd="0" presId="urn:microsoft.com/office/officeart/2005/8/layout/orgChart1"/>
    <dgm:cxn modelId="{E165CB41-4E85-4D3B-B474-EE9FF721D89C}" type="presOf" srcId="{73B2EDBC-96A3-4C3A-B640-3F79D5E5811E}" destId="{6CDD2C05-104B-43AA-B19E-3633D03865E6}" srcOrd="1" destOrd="0" presId="urn:microsoft.com/office/officeart/2005/8/layout/orgChart1"/>
    <dgm:cxn modelId="{B3429318-4938-44D8-99F9-8C632DA4B54C}" srcId="{26D5BB5F-3A09-4611-82CD-492EF3172FA9}" destId="{AB2BC4A6-7831-419E-AA49-080AD4BC4351}" srcOrd="0" destOrd="0" parTransId="{661DAD22-BAE1-423E-98D3-79AAEEE9AF40}" sibTransId="{5C31E1BF-E477-4F29-B0F7-33C2EB3A1E8A}"/>
    <dgm:cxn modelId="{9756B071-6A34-4FD2-A5FC-D76BA8085682}" type="presOf" srcId="{26D5BB5F-3A09-4611-82CD-492EF3172FA9}" destId="{71CA2D70-020F-4009-BF8B-641B0FA68148}" srcOrd="0" destOrd="0" presId="urn:microsoft.com/office/officeart/2005/8/layout/orgChart1"/>
    <dgm:cxn modelId="{F8AE7AB8-0F84-40AB-8594-F46D43E61E5A}" type="presOf" srcId="{AB2BC4A6-7831-419E-AA49-080AD4BC4351}" destId="{4FF42735-A9C5-4AFE-B4F0-5BD984AF5F64}" srcOrd="1" destOrd="0" presId="urn:microsoft.com/office/officeart/2005/8/layout/orgChart1"/>
    <dgm:cxn modelId="{E127A867-3007-49E3-9480-C21F7E5BB417}" srcId="{AB2BC4A6-7831-419E-AA49-080AD4BC4351}" destId="{73B2EDBC-96A3-4C3A-B640-3F79D5E5811E}" srcOrd="1" destOrd="0" parTransId="{20E30222-8DFE-498F-80B1-7F3AD1AF01F9}" sibTransId="{8FA309D9-939D-4254-A7AD-5F6FDCFFC194}"/>
    <dgm:cxn modelId="{322431B4-5168-4A38-B994-AD1C6DCE1F0C}" type="presOf" srcId="{FFB7A377-2C15-46E8-BC35-38E03DB5DFB8}" destId="{7FB3C48D-62E9-48D4-BDC7-EA6296386D26}" srcOrd="0" destOrd="0" presId="urn:microsoft.com/office/officeart/2005/8/layout/orgChart1"/>
    <dgm:cxn modelId="{43C5AE45-EC8D-407F-A39E-C9E03FE5ACC4}" type="presOf" srcId="{20E30222-8DFE-498F-80B1-7F3AD1AF01F9}" destId="{22E999F4-0053-4637-9BAD-36C03C6C6B73}" srcOrd="0" destOrd="0" presId="urn:microsoft.com/office/officeart/2005/8/layout/orgChart1"/>
    <dgm:cxn modelId="{D3215628-92F1-4D11-81A7-476C36DCFA9E}" type="presOf" srcId="{AA842B3C-ED58-49F4-9E21-B633B6E7D48D}" destId="{667E9A7C-5FFD-4477-9578-216379C9BB67}" srcOrd="0" destOrd="0" presId="urn:microsoft.com/office/officeart/2005/8/layout/orgChart1"/>
    <dgm:cxn modelId="{FF49EE5B-CAA8-4DCA-B682-AF01133779B3}" type="presOf" srcId="{AB2BC4A6-7831-419E-AA49-080AD4BC4351}" destId="{3BA19300-F8F7-4F41-8124-04F5CCF86F65}" srcOrd="0" destOrd="0" presId="urn:microsoft.com/office/officeart/2005/8/layout/orgChart1"/>
    <dgm:cxn modelId="{85997C69-43E6-470C-A0E5-A91A512487EB}" srcId="{AB2BC4A6-7831-419E-AA49-080AD4BC4351}" destId="{FFB7A377-2C15-46E8-BC35-38E03DB5DFB8}" srcOrd="0" destOrd="0" parTransId="{AA842B3C-ED58-49F4-9E21-B633B6E7D48D}" sibTransId="{6BCB6BCF-50E7-4776-865C-48BA0DFFE2B2}"/>
    <dgm:cxn modelId="{D98744A4-B745-4173-9EE8-786DBAA9E16F}" type="presParOf" srcId="{71CA2D70-020F-4009-BF8B-641B0FA68148}" destId="{A1F3E2CC-0E10-4250-AFC2-34A7963B7B08}" srcOrd="0" destOrd="0" presId="urn:microsoft.com/office/officeart/2005/8/layout/orgChart1"/>
    <dgm:cxn modelId="{C48FB0AC-1763-4316-AB87-94E24FDF38ED}" type="presParOf" srcId="{A1F3E2CC-0E10-4250-AFC2-34A7963B7B08}" destId="{324E2833-869E-445C-BA12-D164D4DE2315}" srcOrd="0" destOrd="0" presId="urn:microsoft.com/office/officeart/2005/8/layout/orgChart1"/>
    <dgm:cxn modelId="{03EA60EC-005C-47D2-BD1F-2A23238B489F}" type="presParOf" srcId="{324E2833-869E-445C-BA12-D164D4DE2315}" destId="{3BA19300-F8F7-4F41-8124-04F5CCF86F65}" srcOrd="0" destOrd="0" presId="urn:microsoft.com/office/officeart/2005/8/layout/orgChart1"/>
    <dgm:cxn modelId="{AE22FFE8-A392-404B-9E4F-EAE70E1EDE0A}" type="presParOf" srcId="{324E2833-869E-445C-BA12-D164D4DE2315}" destId="{4FF42735-A9C5-4AFE-B4F0-5BD984AF5F64}" srcOrd="1" destOrd="0" presId="urn:microsoft.com/office/officeart/2005/8/layout/orgChart1"/>
    <dgm:cxn modelId="{03084EC0-7BBD-459E-8483-C253112053B0}" type="presParOf" srcId="{A1F3E2CC-0E10-4250-AFC2-34A7963B7B08}" destId="{6DDABBC5-C78F-4679-AAF7-9D8885E32F80}" srcOrd="1" destOrd="0" presId="urn:microsoft.com/office/officeart/2005/8/layout/orgChart1"/>
    <dgm:cxn modelId="{0094129B-3FF8-4C5C-B583-0A90F7A5EA0D}" type="presParOf" srcId="{6DDABBC5-C78F-4679-AAF7-9D8885E32F80}" destId="{667E9A7C-5FFD-4477-9578-216379C9BB67}" srcOrd="0" destOrd="0" presId="urn:microsoft.com/office/officeart/2005/8/layout/orgChart1"/>
    <dgm:cxn modelId="{F4D6D335-967A-4918-9878-E477F85E0B94}" type="presParOf" srcId="{6DDABBC5-C78F-4679-AAF7-9D8885E32F80}" destId="{DD4642D2-2AD1-48C7-8B37-E7DDD597587D}" srcOrd="1" destOrd="0" presId="urn:microsoft.com/office/officeart/2005/8/layout/orgChart1"/>
    <dgm:cxn modelId="{18AAAE24-D9F5-422D-9EA6-7A7703718307}" type="presParOf" srcId="{DD4642D2-2AD1-48C7-8B37-E7DDD597587D}" destId="{05104637-AAFC-420C-9F82-6124941FC4C4}" srcOrd="0" destOrd="0" presId="urn:microsoft.com/office/officeart/2005/8/layout/orgChart1"/>
    <dgm:cxn modelId="{54CB3F27-86C8-4C82-A921-4C2F5BA381C6}" type="presParOf" srcId="{05104637-AAFC-420C-9F82-6124941FC4C4}" destId="{7FB3C48D-62E9-48D4-BDC7-EA6296386D26}" srcOrd="0" destOrd="0" presId="urn:microsoft.com/office/officeart/2005/8/layout/orgChart1"/>
    <dgm:cxn modelId="{0DBC2BAA-6F92-4B21-9B66-65F4AC5DB4B1}" type="presParOf" srcId="{05104637-AAFC-420C-9F82-6124941FC4C4}" destId="{781F9AB2-51C9-4FC3-ABEA-FF4852AA9C03}" srcOrd="1" destOrd="0" presId="urn:microsoft.com/office/officeart/2005/8/layout/orgChart1"/>
    <dgm:cxn modelId="{362CB1EA-B4AF-4FB6-B50F-B10BE2657B8A}" type="presParOf" srcId="{DD4642D2-2AD1-48C7-8B37-E7DDD597587D}" destId="{84C64F64-068F-434F-AF7A-A754E2240E3F}" srcOrd="1" destOrd="0" presId="urn:microsoft.com/office/officeart/2005/8/layout/orgChart1"/>
    <dgm:cxn modelId="{4EF675CE-A165-4803-9125-753EC11131D8}" type="presParOf" srcId="{DD4642D2-2AD1-48C7-8B37-E7DDD597587D}" destId="{FF00DCB8-03FF-41B1-B4E4-55627ED89524}" srcOrd="2" destOrd="0" presId="urn:microsoft.com/office/officeart/2005/8/layout/orgChart1"/>
    <dgm:cxn modelId="{AB89BE92-6E62-4A12-BD4D-2FA1AEB93C37}" type="presParOf" srcId="{6DDABBC5-C78F-4679-AAF7-9D8885E32F80}" destId="{22E999F4-0053-4637-9BAD-36C03C6C6B73}" srcOrd="2" destOrd="0" presId="urn:microsoft.com/office/officeart/2005/8/layout/orgChart1"/>
    <dgm:cxn modelId="{06F61A26-B634-4778-AAD4-6688E0403B8B}" type="presParOf" srcId="{6DDABBC5-C78F-4679-AAF7-9D8885E32F80}" destId="{38C22EE2-B7B8-428F-86FD-00F20DB41681}" srcOrd="3" destOrd="0" presId="urn:microsoft.com/office/officeart/2005/8/layout/orgChart1"/>
    <dgm:cxn modelId="{9DDFA723-B753-4F23-8F54-1EF0B7A6D0FD}" type="presParOf" srcId="{38C22EE2-B7B8-428F-86FD-00F20DB41681}" destId="{3F38664A-56C2-4FCE-8095-25CD856255DB}" srcOrd="0" destOrd="0" presId="urn:microsoft.com/office/officeart/2005/8/layout/orgChart1"/>
    <dgm:cxn modelId="{8007076D-E30B-4E9B-8A20-BCC9EEF308E6}" type="presParOf" srcId="{3F38664A-56C2-4FCE-8095-25CD856255DB}" destId="{5D878576-24F1-45FE-9DAE-7E7002153363}" srcOrd="0" destOrd="0" presId="urn:microsoft.com/office/officeart/2005/8/layout/orgChart1"/>
    <dgm:cxn modelId="{CCC89BA1-823D-47F5-AB77-371E45E88E2F}" type="presParOf" srcId="{3F38664A-56C2-4FCE-8095-25CD856255DB}" destId="{6CDD2C05-104B-43AA-B19E-3633D03865E6}" srcOrd="1" destOrd="0" presId="urn:microsoft.com/office/officeart/2005/8/layout/orgChart1"/>
    <dgm:cxn modelId="{69B19F47-AC29-4935-97DF-37AFD16D5F2D}" type="presParOf" srcId="{38C22EE2-B7B8-428F-86FD-00F20DB41681}" destId="{4D4008EA-F8A6-4FDF-B936-D4D0D878E5E6}" srcOrd="1" destOrd="0" presId="urn:microsoft.com/office/officeart/2005/8/layout/orgChart1"/>
    <dgm:cxn modelId="{2ADABBF8-1ABE-4C8A-BD1A-30FFF89820A5}" type="presParOf" srcId="{38C22EE2-B7B8-428F-86FD-00F20DB41681}" destId="{752D12F2-0D89-4BA5-86FD-756BEF5BFE4B}" srcOrd="2" destOrd="0" presId="urn:microsoft.com/office/officeart/2005/8/layout/orgChart1"/>
    <dgm:cxn modelId="{6E908119-62E8-4142-9477-CD57E5F94F42}" type="presParOf" srcId="{A1F3E2CC-0E10-4250-AFC2-34A7963B7B08}" destId="{575A4283-95AE-43D5-A934-D2FC5B931F80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6FDAE4-EB8F-4915-A2CE-53A69C7F82F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067FDF-FD01-41DB-9A5B-0F7B26A281B9}">
      <dgm:prSet custT="1"/>
      <dgm:spPr/>
      <dgm:t>
        <a:bodyPr/>
        <a:lstStyle/>
        <a:p>
          <a:r>
            <a:rPr lang="ru-RU" sz="2200" b="1" dirty="0" smtClean="0">
              <a:solidFill>
                <a:schemeClr val="tx1"/>
              </a:solidFill>
            </a:rPr>
            <a:t>Отработан алгоритм, определяющий системный подход во взаимодействии заинтересованных служб и направленный на профилактику, активное выявление и оперативное привлечение к обследованию и лечению больных ИППП и лиц, находившихся с ними в контакте.</a:t>
          </a:r>
        </a:p>
        <a:p>
          <a:r>
            <a:rPr lang="ru-RU" sz="2200" b="1" dirty="0" smtClean="0">
              <a:solidFill>
                <a:schemeClr val="tx1"/>
              </a:solidFill>
            </a:rPr>
            <a:t>Данная работа регламентирована соответствующими нормативными документами, в том числе приказами, инструкциями и информационно-методическими письмами, которые дают исполнителям полное понимание того, что и как нужно делать в каждой конкретной ситуации.</a:t>
          </a:r>
          <a:endParaRPr lang="ru-RU" sz="2200" b="1" dirty="0">
            <a:solidFill>
              <a:schemeClr val="tx1"/>
            </a:solidFill>
          </a:endParaRPr>
        </a:p>
      </dgm:t>
    </dgm:pt>
    <dgm:pt modelId="{0108380C-2F87-4D5B-BD9E-F9244C4A31F4}" type="parTrans" cxnId="{84298D65-3EC4-49E8-841A-74E4FC0600AF}">
      <dgm:prSet/>
      <dgm:spPr/>
      <dgm:t>
        <a:bodyPr/>
        <a:lstStyle/>
        <a:p>
          <a:endParaRPr lang="ru-RU"/>
        </a:p>
      </dgm:t>
    </dgm:pt>
    <dgm:pt modelId="{69D8A3B3-B96D-427E-920F-E379DA307761}" type="sibTrans" cxnId="{84298D65-3EC4-49E8-841A-74E4FC0600AF}">
      <dgm:prSet/>
      <dgm:spPr/>
      <dgm:t>
        <a:bodyPr/>
        <a:lstStyle/>
        <a:p>
          <a:endParaRPr lang="ru-RU"/>
        </a:p>
      </dgm:t>
    </dgm:pt>
    <dgm:pt modelId="{82EED47F-E1C3-418B-AB19-A41081B203AB}" type="pres">
      <dgm:prSet presAssocID="{D16FDAE4-EB8F-4915-A2CE-53A69C7F82F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7F76F3-082F-46BA-8F9E-8AA71E97F322}" type="pres">
      <dgm:prSet presAssocID="{C7067FDF-FD01-41DB-9A5B-0F7B26A281B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36C720-093E-4F52-92A7-DC3E46F0852B}" type="presOf" srcId="{C7067FDF-FD01-41DB-9A5B-0F7B26A281B9}" destId="{987F76F3-082F-46BA-8F9E-8AA71E97F322}" srcOrd="0" destOrd="0" presId="urn:microsoft.com/office/officeart/2005/8/layout/hList6"/>
    <dgm:cxn modelId="{84298D65-3EC4-49E8-841A-74E4FC0600AF}" srcId="{D16FDAE4-EB8F-4915-A2CE-53A69C7F82FC}" destId="{C7067FDF-FD01-41DB-9A5B-0F7B26A281B9}" srcOrd="0" destOrd="0" parTransId="{0108380C-2F87-4D5B-BD9E-F9244C4A31F4}" sibTransId="{69D8A3B3-B96D-427E-920F-E379DA307761}"/>
    <dgm:cxn modelId="{ABD4B303-7483-43C6-9538-B6D0AEC3ED72}" type="presOf" srcId="{D16FDAE4-EB8F-4915-A2CE-53A69C7F82FC}" destId="{82EED47F-E1C3-418B-AB19-A41081B203AB}" srcOrd="0" destOrd="0" presId="urn:microsoft.com/office/officeart/2005/8/layout/hList6"/>
    <dgm:cxn modelId="{6A805EB3-CEEB-4F51-9FC8-FBAA1F70A85E}" type="presParOf" srcId="{82EED47F-E1C3-418B-AB19-A41081B203AB}" destId="{987F76F3-082F-46BA-8F9E-8AA71E97F322}" srcOrd="0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505A01-DB2E-4A31-9AAB-2A001FDF2669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DAA8EC-351D-4636-A725-F3CB0BD4463A}">
      <dgm:prSet/>
      <dgm:spPr/>
      <dgm:t>
        <a:bodyPr/>
        <a:lstStyle/>
        <a:p>
          <a:r>
            <a:rPr lang="ru-RU" dirty="0" smtClean="0"/>
            <a:t>В октябре 2016 г. проведена областная научно-практическая конференция по теме «Актуальные вопросы </a:t>
          </a:r>
          <a:r>
            <a:rPr lang="ru-RU" dirty="0" err="1" smtClean="0"/>
            <a:t>дерматовенерологии</a:t>
          </a:r>
          <a:r>
            <a:rPr lang="ru-RU" dirty="0" smtClean="0"/>
            <a:t> на современном этапе» с участием дерматовенерологов, акушеров-гинекологов и урологов медицинских организаций области, а также специалистов из городов Новосибирска, Иркутска и  Хабаровска.</a:t>
          </a:r>
          <a:endParaRPr lang="ru-RU" dirty="0"/>
        </a:p>
      </dgm:t>
    </dgm:pt>
    <dgm:pt modelId="{8A16FE4F-1C65-4751-9396-BE7D85A260BA}" type="parTrans" cxnId="{C47767CE-1FB8-4F34-9454-5070202D33C3}">
      <dgm:prSet/>
      <dgm:spPr/>
      <dgm:t>
        <a:bodyPr/>
        <a:lstStyle/>
        <a:p>
          <a:endParaRPr lang="ru-RU"/>
        </a:p>
      </dgm:t>
    </dgm:pt>
    <dgm:pt modelId="{9583BA60-C20B-4046-BAB7-42AC1BFE33C4}" type="sibTrans" cxnId="{C47767CE-1FB8-4F34-9454-5070202D33C3}">
      <dgm:prSet/>
      <dgm:spPr/>
      <dgm:t>
        <a:bodyPr/>
        <a:lstStyle/>
        <a:p>
          <a:endParaRPr lang="ru-RU"/>
        </a:p>
      </dgm:t>
    </dgm:pt>
    <dgm:pt modelId="{EC03BC23-66DA-480E-8DD0-4AF6A52CDEED}" type="pres">
      <dgm:prSet presAssocID="{F2505A01-DB2E-4A31-9AAB-2A001FDF26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FDE1EC-43E2-42C5-B5C7-56783E5E4DF4}" type="pres">
      <dgm:prSet presAssocID="{BDDAA8EC-351D-4636-A725-F3CB0BD446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7767CE-1FB8-4F34-9454-5070202D33C3}" srcId="{F2505A01-DB2E-4A31-9AAB-2A001FDF2669}" destId="{BDDAA8EC-351D-4636-A725-F3CB0BD4463A}" srcOrd="0" destOrd="0" parTransId="{8A16FE4F-1C65-4751-9396-BE7D85A260BA}" sibTransId="{9583BA60-C20B-4046-BAB7-42AC1BFE33C4}"/>
    <dgm:cxn modelId="{8A5A67D4-42DC-488C-842C-18E0E4FEF157}" type="presOf" srcId="{BDDAA8EC-351D-4636-A725-F3CB0BD4463A}" destId="{53FDE1EC-43E2-42C5-B5C7-56783E5E4DF4}" srcOrd="0" destOrd="0" presId="urn:microsoft.com/office/officeart/2005/8/layout/vList2"/>
    <dgm:cxn modelId="{963462FF-5A0D-477A-943A-D2E27FA3EAB1}" type="presOf" srcId="{F2505A01-DB2E-4A31-9AAB-2A001FDF2669}" destId="{EC03BC23-66DA-480E-8DD0-4AF6A52CDEED}" srcOrd="0" destOrd="0" presId="urn:microsoft.com/office/officeart/2005/8/layout/vList2"/>
    <dgm:cxn modelId="{4AAEA48C-E65B-4BC1-86CA-B7846C40A00F}" type="presParOf" srcId="{EC03BC23-66DA-480E-8DD0-4AF6A52CDEED}" destId="{53FDE1EC-43E2-42C5-B5C7-56783E5E4DF4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390061-A7A9-41B0-9330-EC2303C41AF5}" type="doc">
      <dgm:prSet loTypeId="urn:microsoft.com/office/officeart/2005/8/layout/process4" loCatId="list" qsTypeId="urn:microsoft.com/office/officeart/2005/8/quickstyle/3d4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8F5DE82-6E6F-43A6-BBE6-BA3BBAB4F2BE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 заседания межведомственных комиссий при администрациях муниципальных образований по решению проблем дерматовенерологической помощи в районах области;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4B714E-5AAA-4C74-BFAC-2EBF2DC1654D}" type="parTrans" cxnId="{5673833B-A8C0-421A-A02B-31DE8D1AD09C}">
      <dgm:prSet/>
      <dgm:spPr/>
      <dgm:t>
        <a:bodyPr/>
        <a:lstStyle/>
        <a:p>
          <a:endParaRPr lang="ru-RU"/>
        </a:p>
      </dgm:t>
    </dgm:pt>
    <dgm:pt modelId="{80E64D3B-C054-4ECD-AD59-D32FCA53939D}" type="sibTrans" cxnId="{5673833B-A8C0-421A-A02B-31DE8D1AD09C}">
      <dgm:prSet/>
      <dgm:spPr/>
      <dgm:t>
        <a:bodyPr/>
        <a:lstStyle/>
        <a:p>
          <a:endParaRPr lang="ru-RU"/>
        </a:p>
      </dgm:t>
    </dgm:pt>
    <dgm:pt modelId="{49590119-720C-408E-A470-309D6D28D157}">
      <dgm:prSet phldrT="[Текст]" custT="1"/>
      <dgm:spPr/>
      <dgm:t>
        <a:bodyPr/>
        <a:lstStyle/>
        <a:p>
          <a:r>
            <a:rPr lang="ru-RU" sz="2000" b="1" dirty="0" smtClean="0"/>
            <a:t>Подготовка кадров дерматовенерологической службы на местных и центральных базах, аттестация специалистов в соответствии с графиком</a:t>
          </a:r>
          <a:endParaRPr lang="ru-RU" sz="2000" b="1" dirty="0"/>
        </a:p>
      </dgm:t>
    </dgm:pt>
    <dgm:pt modelId="{15B320D9-BBEB-4321-A06C-9B7472EE94AA}" type="parTrans" cxnId="{19F571B9-E3CB-4469-A5C6-03E63594D800}">
      <dgm:prSet/>
      <dgm:spPr/>
      <dgm:t>
        <a:bodyPr/>
        <a:lstStyle/>
        <a:p>
          <a:endParaRPr lang="ru-RU"/>
        </a:p>
      </dgm:t>
    </dgm:pt>
    <dgm:pt modelId="{62B5E572-A210-4A3C-AE3A-3A15F68DD572}" type="sibTrans" cxnId="{19F571B9-E3CB-4469-A5C6-03E63594D800}">
      <dgm:prSet/>
      <dgm:spPr/>
      <dgm:t>
        <a:bodyPr/>
        <a:lstStyle/>
        <a:p>
          <a:endParaRPr lang="ru-RU"/>
        </a:p>
      </dgm:t>
    </dgm:pt>
    <dgm:pt modelId="{1F2271AB-39A4-4906-8603-7DEC854CB2BC}">
      <dgm:prSet phldrT="[Текст]" custT="1"/>
      <dgm:spPr/>
      <dgm:t>
        <a:bodyPr/>
        <a:lstStyle/>
        <a:p>
          <a:r>
            <a:rPr lang="ru-RU" sz="2000" b="1" dirty="0" smtClean="0"/>
            <a:t>37 заседаний штабов (в том числе 4 областных, с заслушиванием районного звена)</a:t>
          </a:r>
          <a:endParaRPr lang="ru-RU" sz="2000" b="1" dirty="0"/>
        </a:p>
      </dgm:t>
    </dgm:pt>
    <dgm:pt modelId="{BDB66ABF-E72C-4DE6-99CA-BE6AE1638099}" type="sibTrans" cxnId="{B24ADF87-8A9D-4188-AD34-73346337B8CA}">
      <dgm:prSet/>
      <dgm:spPr/>
      <dgm:t>
        <a:bodyPr/>
        <a:lstStyle/>
        <a:p>
          <a:endParaRPr lang="ru-RU"/>
        </a:p>
      </dgm:t>
    </dgm:pt>
    <dgm:pt modelId="{C90DD47C-4024-419F-8845-0C7CA6B1C7C2}" type="parTrans" cxnId="{B24ADF87-8A9D-4188-AD34-73346337B8CA}">
      <dgm:prSet/>
      <dgm:spPr/>
      <dgm:t>
        <a:bodyPr/>
        <a:lstStyle/>
        <a:p>
          <a:endParaRPr lang="ru-RU"/>
        </a:p>
      </dgm:t>
    </dgm:pt>
    <dgm:pt modelId="{3902A0A1-8F47-466B-AC53-6F6311EF11EA}" type="pres">
      <dgm:prSet presAssocID="{BA390061-A7A9-41B0-9330-EC2303C41A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00C7CF-D49B-43BB-B8BF-3B37B780EB8E}" type="pres">
      <dgm:prSet presAssocID="{49590119-720C-408E-A470-309D6D28D157}" presName="boxAndChildren" presStyleCnt="0"/>
      <dgm:spPr/>
    </dgm:pt>
    <dgm:pt modelId="{3EA5CFB2-E06C-4192-B685-71C89C7C2AC8}" type="pres">
      <dgm:prSet presAssocID="{49590119-720C-408E-A470-309D6D28D157}" presName="parentTextBox" presStyleLbl="node1" presStyleIdx="0" presStyleCnt="3"/>
      <dgm:spPr/>
      <dgm:t>
        <a:bodyPr/>
        <a:lstStyle/>
        <a:p>
          <a:endParaRPr lang="ru-RU"/>
        </a:p>
      </dgm:t>
    </dgm:pt>
    <dgm:pt modelId="{340110F8-44DB-4F8D-8116-580F1768A8AA}" type="pres">
      <dgm:prSet presAssocID="{BDB66ABF-E72C-4DE6-99CA-BE6AE1638099}" presName="sp" presStyleCnt="0"/>
      <dgm:spPr/>
    </dgm:pt>
    <dgm:pt modelId="{A337576B-7703-4916-A12B-E8C5F514244D}" type="pres">
      <dgm:prSet presAssocID="{1F2271AB-39A4-4906-8603-7DEC854CB2BC}" presName="arrowAndChildren" presStyleCnt="0"/>
      <dgm:spPr/>
    </dgm:pt>
    <dgm:pt modelId="{45D3EA7A-E82E-444E-B84D-FCED520BE466}" type="pres">
      <dgm:prSet presAssocID="{1F2271AB-39A4-4906-8603-7DEC854CB2BC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F0AB3F1-A2D8-44DA-A7A3-89ED3B86A58E}" type="pres">
      <dgm:prSet presAssocID="{80E64D3B-C054-4ECD-AD59-D32FCA53939D}" presName="sp" presStyleCnt="0"/>
      <dgm:spPr/>
    </dgm:pt>
    <dgm:pt modelId="{51C22435-0625-4452-B307-6F6B1792EB6B}" type="pres">
      <dgm:prSet presAssocID="{18F5DE82-6E6F-43A6-BBE6-BA3BBAB4F2BE}" presName="arrowAndChildren" presStyleCnt="0"/>
      <dgm:spPr/>
    </dgm:pt>
    <dgm:pt modelId="{C4D45107-8103-4A4D-ACD8-6E1F94840DC5}" type="pres">
      <dgm:prSet presAssocID="{18F5DE82-6E6F-43A6-BBE6-BA3BBAB4F2BE}" presName="parentTextArrow" presStyleLbl="node1" presStyleIdx="2" presStyleCnt="3" custLinFactNeighborY="-18140"/>
      <dgm:spPr/>
      <dgm:t>
        <a:bodyPr/>
        <a:lstStyle/>
        <a:p>
          <a:endParaRPr lang="ru-RU"/>
        </a:p>
      </dgm:t>
    </dgm:pt>
  </dgm:ptLst>
  <dgm:cxnLst>
    <dgm:cxn modelId="{19F571B9-E3CB-4469-A5C6-03E63594D800}" srcId="{BA390061-A7A9-41B0-9330-EC2303C41AF5}" destId="{49590119-720C-408E-A470-309D6D28D157}" srcOrd="2" destOrd="0" parTransId="{15B320D9-BBEB-4321-A06C-9B7472EE94AA}" sibTransId="{62B5E572-A210-4A3C-AE3A-3A15F68DD572}"/>
    <dgm:cxn modelId="{8956D4A9-9547-4132-9EC4-B9CD52A14E33}" type="presOf" srcId="{BA390061-A7A9-41B0-9330-EC2303C41AF5}" destId="{3902A0A1-8F47-466B-AC53-6F6311EF11EA}" srcOrd="0" destOrd="0" presId="urn:microsoft.com/office/officeart/2005/8/layout/process4"/>
    <dgm:cxn modelId="{46EDAAF1-0782-4952-ABC4-34531D5FF370}" type="presOf" srcId="{49590119-720C-408E-A470-309D6D28D157}" destId="{3EA5CFB2-E06C-4192-B685-71C89C7C2AC8}" srcOrd="0" destOrd="0" presId="urn:microsoft.com/office/officeart/2005/8/layout/process4"/>
    <dgm:cxn modelId="{5673833B-A8C0-421A-A02B-31DE8D1AD09C}" srcId="{BA390061-A7A9-41B0-9330-EC2303C41AF5}" destId="{18F5DE82-6E6F-43A6-BBE6-BA3BBAB4F2BE}" srcOrd="0" destOrd="0" parTransId="{264B714E-5AAA-4C74-BFAC-2EBF2DC1654D}" sibTransId="{80E64D3B-C054-4ECD-AD59-D32FCA53939D}"/>
    <dgm:cxn modelId="{AAD43602-FE84-4E41-8B94-C40E32CF4BC0}" type="presOf" srcId="{18F5DE82-6E6F-43A6-BBE6-BA3BBAB4F2BE}" destId="{C4D45107-8103-4A4D-ACD8-6E1F94840DC5}" srcOrd="0" destOrd="0" presId="urn:microsoft.com/office/officeart/2005/8/layout/process4"/>
    <dgm:cxn modelId="{55AFB9C0-335C-4BF6-9DBF-14ECFCB6DD43}" type="presOf" srcId="{1F2271AB-39A4-4906-8603-7DEC854CB2BC}" destId="{45D3EA7A-E82E-444E-B84D-FCED520BE466}" srcOrd="0" destOrd="0" presId="urn:microsoft.com/office/officeart/2005/8/layout/process4"/>
    <dgm:cxn modelId="{B24ADF87-8A9D-4188-AD34-73346337B8CA}" srcId="{BA390061-A7A9-41B0-9330-EC2303C41AF5}" destId="{1F2271AB-39A4-4906-8603-7DEC854CB2BC}" srcOrd="1" destOrd="0" parTransId="{C90DD47C-4024-419F-8845-0C7CA6B1C7C2}" sibTransId="{BDB66ABF-E72C-4DE6-99CA-BE6AE1638099}"/>
    <dgm:cxn modelId="{36CB7068-2DC3-446D-AA04-82BB21607692}" type="presParOf" srcId="{3902A0A1-8F47-466B-AC53-6F6311EF11EA}" destId="{7100C7CF-D49B-43BB-B8BF-3B37B780EB8E}" srcOrd="0" destOrd="0" presId="urn:microsoft.com/office/officeart/2005/8/layout/process4"/>
    <dgm:cxn modelId="{0A5F0CB2-22C0-403E-B036-0E399D8FA006}" type="presParOf" srcId="{7100C7CF-D49B-43BB-B8BF-3B37B780EB8E}" destId="{3EA5CFB2-E06C-4192-B685-71C89C7C2AC8}" srcOrd="0" destOrd="0" presId="urn:microsoft.com/office/officeart/2005/8/layout/process4"/>
    <dgm:cxn modelId="{E9E819C5-CD5E-48D1-98C5-AB3D07718791}" type="presParOf" srcId="{3902A0A1-8F47-466B-AC53-6F6311EF11EA}" destId="{340110F8-44DB-4F8D-8116-580F1768A8AA}" srcOrd="1" destOrd="0" presId="urn:microsoft.com/office/officeart/2005/8/layout/process4"/>
    <dgm:cxn modelId="{406CF711-5385-4808-B3A5-D7F4A0B61B02}" type="presParOf" srcId="{3902A0A1-8F47-466B-AC53-6F6311EF11EA}" destId="{A337576B-7703-4916-A12B-E8C5F514244D}" srcOrd="2" destOrd="0" presId="urn:microsoft.com/office/officeart/2005/8/layout/process4"/>
    <dgm:cxn modelId="{C7225729-3F61-4EDD-BD9C-06E227BD8D4B}" type="presParOf" srcId="{A337576B-7703-4916-A12B-E8C5F514244D}" destId="{45D3EA7A-E82E-444E-B84D-FCED520BE466}" srcOrd="0" destOrd="0" presId="urn:microsoft.com/office/officeart/2005/8/layout/process4"/>
    <dgm:cxn modelId="{93B575EB-0C07-4888-93A1-9765566F5B8C}" type="presParOf" srcId="{3902A0A1-8F47-466B-AC53-6F6311EF11EA}" destId="{2F0AB3F1-A2D8-44DA-A7A3-89ED3B86A58E}" srcOrd="3" destOrd="0" presId="urn:microsoft.com/office/officeart/2005/8/layout/process4"/>
    <dgm:cxn modelId="{B6E41BE2-3752-4B7D-8E8C-0C0DA7189B34}" type="presParOf" srcId="{3902A0A1-8F47-466B-AC53-6F6311EF11EA}" destId="{51C22435-0625-4452-B307-6F6B1792EB6B}" srcOrd="4" destOrd="0" presId="urn:microsoft.com/office/officeart/2005/8/layout/process4"/>
    <dgm:cxn modelId="{483DC1E0-1F96-4EB9-904E-40409C4C74C8}" type="presParOf" srcId="{51C22435-0625-4452-B307-6F6B1792EB6B}" destId="{C4D45107-8103-4A4D-ACD8-6E1F94840DC5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505A01-DB2E-4A31-9AAB-2A001FDF2669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4EF887-DF03-407D-AB7D-40942D8F2A7B}">
      <dgm:prSet custT="1"/>
      <dgm:spPr/>
      <dgm:t>
        <a:bodyPr/>
        <a:lstStyle/>
        <a:p>
          <a:r>
            <a:rPr lang="ru-RU" sz="2800" dirty="0" smtClean="0"/>
            <a:t>Внедрены</a:t>
          </a:r>
          <a:r>
            <a:rPr lang="ru-RU" sz="2800" baseline="0" dirty="0" smtClean="0"/>
            <a:t> в работу Федеральные стандарты лечения больных ИППП</a:t>
          </a:r>
          <a:endParaRPr lang="ru-RU" sz="2800" dirty="0"/>
        </a:p>
      </dgm:t>
    </dgm:pt>
    <dgm:pt modelId="{487854F8-C003-4594-8F24-13D122D6B949}" type="parTrans" cxnId="{C8FEAB52-0CF4-466C-933A-02DD8D17E4EB}">
      <dgm:prSet/>
      <dgm:spPr/>
      <dgm:t>
        <a:bodyPr/>
        <a:lstStyle/>
        <a:p>
          <a:endParaRPr lang="ru-RU"/>
        </a:p>
      </dgm:t>
    </dgm:pt>
    <dgm:pt modelId="{E6B2217C-164A-45D5-8C5C-39298A63A224}" type="sibTrans" cxnId="{C8FEAB52-0CF4-466C-933A-02DD8D17E4EB}">
      <dgm:prSet/>
      <dgm:spPr/>
      <dgm:t>
        <a:bodyPr/>
        <a:lstStyle/>
        <a:p>
          <a:endParaRPr lang="ru-RU"/>
        </a:p>
      </dgm:t>
    </dgm:pt>
    <dgm:pt modelId="{EC03BC23-66DA-480E-8DD0-4AF6A52CDEED}" type="pres">
      <dgm:prSet presAssocID="{F2505A01-DB2E-4A31-9AAB-2A001FDF26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F45C2D-34AC-446B-8EF6-92C1F25A0951}" type="pres">
      <dgm:prSet presAssocID="{E94EF887-DF03-407D-AB7D-40942D8F2A7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165DB0-55E8-4327-AB01-E4CB7655214C}" type="presOf" srcId="{E94EF887-DF03-407D-AB7D-40942D8F2A7B}" destId="{2FF45C2D-34AC-446B-8EF6-92C1F25A0951}" srcOrd="0" destOrd="0" presId="urn:microsoft.com/office/officeart/2005/8/layout/vList2"/>
    <dgm:cxn modelId="{C8FEAB52-0CF4-466C-933A-02DD8D17E4EB}" srcId="{F2505A01-DB2E-4A31-9AAB-2A001FDF2669}" destId="{E94EF887-DF03-407D-AB7D-40942D8F2A7B}" srcOrd="0" destOrd="0" parTransId="{487854F8-C003-4594-8F24-13D122D6B949}" sibTransId="{E6B2217C-164A-45D5-8C5C-39298A63A224}"/>
    <dgm:cxn modelId="{03523CC1-7464-4D1B-A785-3FF4919F68D5}" type="presOf" srcId="{F2505A01-DB2E-4A31-9AAB-2A001FDF2669}" destId="{EC03BC23-66DA-480E-8DD0-4AF6A52CDEED}" srcOrd="0" destOrd="0" presId="urn:microsoft.com/office/officeart/2005/8/layout/vList2"/>
    <dgm:cxn modelId="{24695720-3AA9-4983-B7EE-DB2E66F8D6E4}" type="presParOf" srcId="{EC03BC23-66DA-480E-8DD0-4AF6A52CDEED}" destId="{2FF45C2D-34AC-446B-8EF6-92C1F25A0951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E990DF-3B48-4B22-A560-9B24F4620C7C}">
      <dsp:nvSpPr>
        <dsp:cNvPr id="0" name=""/>
        <dsp:cNvSpPr/>
      </dsp:nvSpPr>
      <dsp:spPr>
        <a:xfrm>
          <a:off x="0" y="0"/>
          <a:ext cx="9144000" cy="45211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dirty="0" smtClean="0">
              <a:effectLst/>
              <a:latin typeface="Arial" charset="0"/>
            </a:rPr>
            <a:t>Заболеваемость сифилисом по  области в 2016 году снизилась на 22% и составила 49,3 на 100 тыс.нас.</a:t>
          </a:r>
          <a:endParaRPr lang="ru-RU" sz="1800" b="1" kern="1200" dirty="0"/>
        </a:p>
      </dsp:txBody>
      <dsp:txXfrm>
        <a:off x="0" y="0"/>
        <a:ext cx="9144000" cy="452119"/>
      </dsp:txXfrm>
    </dsp:sp>
    <dsp:sp modelId="{8582D030-6EA1-4561-8DF7-7ADF0A69BF9E}">
      <dsp:nvSpPr>
        <dsp:cNvPr id="0" name=""/>
        <dsp:cNvSpPr/>
      </dsp:nvSpPr>
      <dsp:spPr>
        <a:xfrm>
          <a:off x="4464" y="452119"/>
          <a:ext cx="3045023" cy="9494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cap="none" dirty="0" smtClean="0">
              <a:effectLst/>
              <a:latin typeface="Arial" charset="0"/>
            </a:rPr>
            <a:t>2015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cap="none" dirty="0" smtClean="0">
              <a:effectLst/>
              <a:latin typeface="Arial" charset="0"/>
            </a:rPr>
            <a:t>ДФО-38,2 </a:t>
          </a:r>
          <a:endParaRPr lang="ru-RU" sz="1800" kern="1200" dirty="0"/>
        </a:p>
      </dsp:txBody>
      <dsp:txXfrm>
        <a:off x="4464" y="452119"/>
        <a:ext cx="3045023" cy="949451"/>
      </dsp:txXfrm>
    </dsp:sp>
    <dsp:sp modelId="{EEB63801-176D-4C45-978D-637D3CD065EA}">
      <dsp:nvSpPr>
        <dsp:cNvPr id="0" name=""/>
        <dsp:cNvSpPr/>
      </dsp:nvSpPr>
      <dsp:spPr>
        <a:xfrm>
          <a:off x="3049488" y="452119"/>
          <a:ext cx="3045023" cy="9494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cap="none" dirty="0" smtClean="0">
              <a:effectLst/>
              <a:latin typeface="Arial" charset="0"/>
            </a:rPr>
            <a:t>2015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cap="none" dirty="0" smtClean="0">
              <a:effectLst/>
              <a:latin typeface="Arial" charset="0"/>
            </a:rPr>
            <a:t>РФ-25,0</a:t>
          </a:r>
          <a:endParaRPr lang="ru-RU" sz="1800" kern="1200" dirty="0"/>
        </a:p>
      </dsp:txBody>
      <dsp:txXfrm>
        <a:off x="3049488" y="452119"/>
        <a:ext cx="3045023" cy="949451"/>
      </dsp:txXfrm>
    </dsp:sp>
    <dsp:sp modelId="{C95230C2-CD63-44E6-9C8E-91D611AE248E}">
      <dsp:nvSpPr>
        <dsp:cNvPr id="0" name=""/>
        <dsp:cNvSpPr/>
      </dsp:nvSpPr>
      <dsp:spPr>
        <a:xfrm>
          <a:off x="6094511" y="452119"/>
          <a:ext cx="3045023" cy="9494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cap="none" dirty="0" smtClean="0">
              <a:effectLst/>
              <a:latin typeface="Arial" charset="0"/>
            </a:rPr>
            <a:t>Показатель в 1,4 раза выше, чем по ДФО и в 2,5 раза выше, чем по РФ. </a:t>
          </a:r>
          <a:endParaRPr lang="ru-RU" sz="1800" kern="1200" dirty="0"/>
        </a:p>
      </dsp:txBody>
      <dsp:txXfrm>
        <a:off x="6094511" y="452119"/>
        <a:ext cx="3045023" cy="949451"/>
      </dsp:txXfrm>
    </dsp:sp>
    <dsp:sp modelId="{B32791D4-18B4-4715-BA04-E417E6DB8F53}">
      <dsp:nvSpPr>
        <dsp:cNvPr id="0" name=""/>
        <dsp:cNvSpPr/>
      </dsp:nvSpPr>
      <dsp:spPr>
        <a:xfrm>
          <a:off x="0" y="1401571"/>
          <a:ext cx="9144000" cy="10549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FDE1EC-43E2-42C5-B5C7-56783E5E4DF4}">
      <dsp:nvSpPr>
        <dsp:cNvPr id="0" name=""/>
        <dsp:cNvSpPr/>
      </dsp:nvSpPr>
      <dsp:spPr>
        <a:xfrm>
          <a:off x="0" y="29366"/>
          <a:ext cx="9137651" cy="3409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В октябре 2016 г. проведена областная научно-практическая конференция по теме «Актуальные вопросы </a:t>
          </a:r>
          <a:r>
            <a:rPr lang="ru-RU" sz="3100" kern="1200" dirty="0" err="1" smtClean="0"/>
            <a:t>дерматовенерологии</a:t>
          </a:r>
          <a:r>
            <a:rPr lang="ru-RU" sz="3100" kern="1200" dirty="0" smtClean="0"/>
            <a:t> на современном этапе» с участием дерматовенерологов, акушеров-гинекологов и урологов медицинских организаций области, а также специалистов из городов Новосибирска, Иркутска и  Хабаровска.</a:t>
          </a:r>
          <a:endParaRPr lang="ru-RU" sz="3100" kern="1200" dirty="0"/>
        </a:p>
      </dsp:txBody>
      <dsp:txXfrm>
        <a:off x="0" y="29366"/>
        <a:ext cx="9137651" cy="340937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A5CFB2-E06C-4192-B685-71C89C7C2AC8}">
      <dsp:nvSpPr>
        <dsp:cNvPr id="0" name=""/>
        <dsp:cNvSpPr/>
      </dsp:nvSpPr>
      <dsp:spPr>
        <a:xfrm>
          <a:off x="0" y="3790732"/>
          <a:ext cx="8623011" cy="12442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Подготовка кадров дерматовенерологической службы на местных и центральных базах, аттестация специалистов в соответствии с графиком</a:t>
          </a:r>
          <a:endParaRPr lang="ru-RU" sz="2000" b="1" kern="1200" dirty="0"/>
        </a:p>
      </dsp:txBody>
      <dsp:txXfrm>
        <a:off x="0" y="3790732"/>
        <a:ext cx="8623011" cy="1244203"/>
      </dsp:txXfrm>
    </dsp:sp>
    <dsp:sp modelId="{45D3EA7A-E82E-444E-B84D-FCED520BE466}">
      <dsp:nvSpPr>
        <dsp:cNvPr id="0" name=""/>
        <dsp:cNvSpPr/>
      </dsp:nvSpPr>
      <dsp:spPr>
        <a:xfrm rot="10800000">
          <a:off x="0" y="1895811"/>
          <a:ext cx="8623011" cy="191358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37 заседаний штабов (в том числе 4 областных, с заслушиванием районного звена)</a:t>
          </a:r>
          <a:endParaRPr lang="ru-RU" sz="2000" b="1" kern="1200" dirty="0"/>
        </a:p>
      </dsp:txBody>
      <dsp:txXfrm rot="10800000">
        <a:off x="0" y="1895811"/>
        <a:ext cx="8623011" cy="1913584"/>
      </dsp:txXfrm>
    </dsp:sp>
    <dsp:sp modelId="{C4D45107-8103-4A4D-ACD8-6E1F94840DC5}">
      <dsp:nvSpPr>
        <dsp:cNvPr id="0" name=""/>
        <dsp:cNvSpPr/>
      </dsp:nvSpPr>
      <dsp:spPr>
        <a:xfrm rot="10800000">
          <a:off x="0" y="0"/>
          <a:ext cx="8623011" cy="191358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 заседания межведомственных комиссий при администрациях муниципальных образований по решению проблем дерматовенерологической помощи в районах области;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0"/>
        <a:ext cx="8623011" cy="191358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F45C2D-34AC-446B-8EF6-92C1F25A0951}">
      <dsp:nvSpPr>
        <dsp:cNvPr id="0" name=""/>
        <dsp:cNvSpPr/>
      </dsp:nvSpPr>
      <dsp:spPr>
        <a:xfrm>
          <a:off x="0" y="476299"/>
          <a:ext cx="9137651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Внедрены</a:t>
          </a:r>
          <a:r>
            <a:rPr lang="ru-RU" sz="2800" kern="1200" baseline="0" dirty="0" smtClean="0"/>
            <a:t> в работу Федеральные стандарты лечения больных ИППП</a:t>
          </a:r>
          <a:endParaRPr lang="ru-RU" sz="2800" kern="1200" dirty="0"/>
        </a:p>
      </dsp:txBody>
      <dsp:txXfrm>
        <a:off x="0" y="476299"/>
        <a:ext cx="9137651" cy="121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0.11714</cdr:x>
      <cdr:y>0.04844</cdr:y>
    </cdr:from>
    <cdr:to>
      <cdr:x>0.31429</cdr:x>
      <cdr:y>0.2872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3338" y="1855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0.11429</cdr:x>
      <cdr:y>0.07713</cdr:y>
    </cdr:from>
    <cdr:to>
      <cdr:x>0.46857</cdr:x>
      <cdr:y>0.23284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9484" y="384313"/>
          <a:ext cx="1610404" cy="775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2016</a:t>
          </a:r>
          <a:endParaRPr lang="ru-RU" sz="2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0.14154</cdr:x>
      <cdr:y>0</cdr:y>
    </cdr:from>
    <cdr:to>
      <cdr:x>0.57846</cdr:x>
      <cdr:y>0.3355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9601" y="0"/>
          <a:ext cx="1881809" cy="13582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2015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0.89058</cdr:x>
      <cdr:y>0.09853</cdr:y>
    </cdr:from>
    <cdr:to>
      <cdr:x>0.97215</cdr:x>
      <cdr:y>0.70809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4661839" y="451786"/>
          <a:ext cx="426994" cy="2794997"/>
        </a:xfrm>
        <a:prstGeom xmlns:a="http://schemas.openxmlformats.org/drawingml/2006/main" prst="rightBrac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r"/>
          <a:r>
            <a:rPr lang="ru-RU" b="1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Ранний </a:t>
          </a:r>
        </a:p>
        <a:p xmlns:a="http://schemas.openxmlformats.org/drawingml/2006/main">
          <a:pPr algn="r"/>
          <a:endParaRPr lang="ru-RU" b="1" i="1" dirty="0">
            <a:solidFill>
              <a:schemeClr val="tx1">
                <a:lumMod val="95000"/>
                <a:lumOff val="5000"/>
              </a:schemeClr>
            </a:solidFill>
          </a:endParaRPr>
        </a:p>
        <a:p xmlns:a="http://schemas.openxmlformats.org/drawingml/2006/main">
          <a:pPr algn="r"/>
          <a:endParaRPr lang="ru-RU" b="1" i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 xmlns:a="http://schemas.openxmlformats.org/drawingml/2006/main">
          <a:pPr algn="r"/>
          <a:r>
            <a:rPr lang="ru-RU" b="1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сифилис</a:t>
          </a:r>
          <a:endParaRPr lang="ru-RU" b="1" i="1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8359A-DEA0-453B-82BB-C8679AB3F23F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69446-6362-4344-A395-F69B327E4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6497F-750C-42F4-A0CA-C7AE0C9C1EB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3D109-02DA-4106-B78E-1E6C8BBB289D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2C6F-E1A1-43DD-9C9E-E783AF8D1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C4D9E-AA42-4141-8DE4-328CD0CFC173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398D6-8D94-4EC1-ACA4-E6DE2D030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10A98-C0F2-41FF-9D5B-9DF2C7259B2E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9ED41-1893-4159-97CA-59C0BF5CA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A22F-CBD0-42AC-ABCC-8E68CA5A6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DFF1D-A8D6-435F-8DDE-B39E3D8FB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DC063-B034-4B17-8466-CD6E6FDC2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740AB-3088-4D1C-9C57-93A09C6FA86B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99408-691F-4B69-A8CE-177CAE013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74A1E-8570-4A4D-84CA-93E601D648A9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1CA42-A7C1-41B9-820F-8F25AB8A3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045D1-9387-4894-BBA7-28C3B3068F8C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61CA-82CF-4FD1-A70A-18E8099A1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C299D-AEAD-4EA8-990D-D0EDBAFDAA6D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3E835-B572-4935-B2D5-9F7BC0B35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69008-BE34-422E-B714-34A0E286BFE6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5B27D-05B0-4348-B26D-7466B16F2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AAEB0-DD74-445C-ADC2-194813FED6DF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0B083-53B5-4064-907D-26A0BA880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760E9-B7A5-4AD3-B7A8-FC427DA01E19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30B3A-6D23-42BB-9577-D05F65025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4002-32BA-4D42-A158-2436D860D520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4EF3B-E817-4181-9559-0A96AF6A8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66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0AB14D3C-B584-4D33-84D8-233FA3C08C0B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548BC9A-3A88-4A27-B737-509136BB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06" r:id="rId4"/>
    <p:sldLayoutId id="2147484112" r:id="rId5"/>
    <p:sldLayoutId id="2147484107" r:id="rId6"/>
    <p:sldLayoutId id="2147484113" r:id="rId7"/>
    <p:sldLayoutId id="2147484114" r:id="rId8"/>
    <p:sldLayoutId id="2147484115" r:id="rId9"/>
    <p:sldLayoutId id="2147484108" r:id="rId10"/>
    <p:sldLayoutId id="2147484116" r:id="rId11"/>
    <p:sldLayoutId id="2147484117" r:id="rId12"/>
    <p:sldLayoutId id="2147484119" r:id="rId13"/>
    <p:sldLayoutId id="214748412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microsoft.com/office/2007/relationships/diagramDrawing" Target="../diagrams/drawing6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4"/>
          <p:cNvSpPr>
            <a:spLocks noGrp="1"/>
          </p:cNvSpPr>
          <p:nvPr>
            <p:ph type="ctrTitle"/>
          </p:nvPr>
        </p:nvSpPr>
        <p:spPr>
          <a:xfrm>
            <a:off x="473075" y="2168434"/>
            <a:ext cx="8221663" cy="296015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О состоянии заболеваемости инфекциями, передаваемыми половым путем и мерах по её снижению в Амурской области</a:t>
            </a:r>
            <a:endParaRPr lang="ru-RU" dirty="0" smtClean="0"/>
          </a:p>
        </p:txBody>
      </p:sp>
      <p:sp>
        <p:nvSpPr>
          <p:cNvPr id="35843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920240" y="4532244"/>
            <a:ext cx="6653917" cy="1815547"/>
          </a:xfrm>
        </p:spPr>
        <p:txBody>
          <a:bodyPr/>
          <a:lstStyle/>
          <a:p>
            <a:pPr algn="r" eaLnBrk="1" hangingPunct="1"/>
            <a:r>
              <a:rPr lang="ru-RU" b="1" dirty="0" smtClean="0"/>
              <a:t>Г</a:t>
            </a:r>
            <a:r>
              <a:rPr lang="en-GB" b="1" dirty="0" err="1" smtClean="0"/>
              <a:t>лавны</a:t>
            </a:r>
            <a:r>
              <a:rPr lang="ru-RU" b="1" dirty="0" err="1" smtClean="0"/>
              <a:t>й</a:t>
            </a:r>
            <a:r>
              <a:rPr lang="ru-RU" b="1" dirty="0" smtClean="0"/>
              <a:t> внештатный дерматовенеролог  </a:t>
            </a:r>
          </a:p>
          <a:p>
            <a:pPr algn="r" eaLnBrk="1" hangingPunct="1"/>
            <a:r>
              <a:rPr lang="ru-RU" b="1" dirty="0" smtClean="0"/>
              <a:t>министерства здравоохранения Амурской </a:t>
            </a:r>
            <a:r>
              <a:rPr lang="en-GB" b="1" dirty="0" smtClean="0"/>
              <a:t> </a:t>
            </a:r>
            <a:r>
              <a:rPr lang="ru-RU" b="1" dirty="0" smtClean="0"/>
              <a:t>области, главный врач ГБУЗ АО «АОКВД» </a:t>
            </a:r>
          </a:p>
          <a:p>
            <a:pPr algn="r" eaLnBrk="1" hangingPunct="1"/>
            <a:r>
              <a:rPr lang="ru-RU" b="1" dirty="0" smtClean="0"/>
              <a:t>А.</a:t>
            </a:r>
            <a:r>
              <a:rPr lang="en-GB" b="1" dirty="0" smtClean="0"/>
              <a:t>В. </a:t>
            </a:r>
            <a:r>
              <a:rPr lang="en-GB" b="1" dirty="0" err="1" smtClean="0"/>
              <a:t>Платонов</a:t>
            </a:r>
            <a:endParaRPr lang="ru-RU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5844" name="Прямоугольник 5"/>
          <p:cNvSpPr>
            <a:spLocks noChangeArrowheads="1"/>
          </p:cNvSpPr>
          <p:nvPr/>
        </p:nvSpPr>
        <p:spPr bwMode="auto">
          <a:xfrm>
            <a:off x="3207026" y="6375400"/>
            <a:ext cx="267126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b="1" dirty="0">
                <a:latin typeface="Arial" charset="0"/>
              </a:rPr>
              <a:t> </a:t>
            </a:r>
            <a:r>
              <a:rPr lang="ru-RU" altLang="ru-RU" b="1" dirty="0" smtClean="0">
                <a:latin typeface="Arial" charset="0"/>
              </a:rPr>
              <a:t>2017</a:t>
            </a:r>
            <a:endParaRPr lang="ru-RU" altLang="ru-RU" b="1" dirty="0">
              <a:latin typeface="Arial" charset="0"/>
            </a:endParaRPr>
          </a:p>
        </p:txBody>
      </p:sp>
      <p:pic>
        <p:nvPicPr>
          <p:cNvPr id="35845" name="Picture 7" descr="F:\Эмблема маленькая на визит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063" y="293688"/>
            <a:ext cx="25177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525000" cy="119269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dirty="0" smtClean="0"/>
              <a:t>Регистрация беременных  больных сифилисом</a:t>
            </a:r>
            <a:br>
              <a:rPr lang="ru-RU" sz="3200" b="1" dirty="0" smtClean="0"/>
            </a:br>
            <a:r>
              <a:rPr lang="ru-RU" sz="3200" b="1" dirty="0" smtClean="0"/>
              <a:t>Амурская область  (данные 2007-2016гг. </a:t>
            </a:r>
            <a:r>
              <a:rPr lang="ru-RU" sz="3200" b="1" dirty="0" err="1" smtClean="0"/>
              <a:t>абс</a:t>
            </a:r>
            <a:r>
              <a:rPr lang="ru-RU" sz="3200" b="1" dirty="0" smtClean="0"/>
              <a:t>.)</a:t>
            </a:r>
          </a:p>
        </p:txBody>
      </p:sp>
      <p:graphicFrame>
        <p:nvGraphicFramePr>
          <p:cNvPr id="10" name="Диаграмма 9"/>
          <p:cNvGraphicFramePr>
            <a:graphicFrameLocks noGrp="1"/>
          </p:cNvGraphicFramePr>
          <p:nvPr>
            <p:ph type="chart" idx="1"/>
          </p:nvPr>
        </p:nvGraphicFramePr>
        <p:xfrm>
          <a:off x="914400" y="1600200"/>
          <a:ext cx="77724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981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Диагноз «сифилис»  у беременных установлен:</a:t>
            </a:r>
            <a:endParaRPr lang="ru-RU" dirty="0"/>
          </a:p>
        </p:txBody>
      </p:sp>
      <p:graphicFrame>
        <p:nvGraphicFramePr>
          <p:cNvPr id="1026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439738" y="1355725"/>
          <a:ext cx="8704262" cy="4876800"/>
        </p:xfrm>
        <a:graphic>
          <a:graphicData uri="http://schemas.openxmlformats.org/presentationml/2006/ole">
            <p:oleObj spid="_x0000_s1026" name="Worksheet" r:id="rId3" imgW="9724949" imgH="543885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/>
              <a:t>Активное выявление больных сифилисом, 2016 год, в сравнении с РФ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</a:t>
            </a:r>
          </a:p>
        </p:txBody>
      </p:sp>
      <p:grpSp>
        <p:nvGrpSpPr>
          <p:cNvPr id="2" name="Group 234"/>
          <p:cNvGrpSpPr>
            <a:grpSpLocks noChangeAspect="1"/>
          </p:cNvGrpSpPr>
          <p:nvPr/>
        </p:nvGrpSpPr>
        <p:grpSpPr bwMode="auto">
          <a:xfrm>
            <a:off x="274320" y="1219200"/>
            <a:ext cx="8869680" cy="6743700"/>
            <a:chOff x="2276" y="61"/>
            <a:chExt cx="8189" cy="8222"/>
          </a:xfrm>
        </p:grpSpPr>
        <p:sp>
          <p:nvSpPr>
            <p:cNvPr id="26629" name="AutoShape 235"/>
            <p:cNvSpPr>
              <a:spLocks noChangeAspect="1" noChangeArrowheads="1"/>
            </p:cNvSpPr>
            <p:nvPr/>
          </p:nvSpPr>
          <p:spPr bwMode="auto">
            <a:xfrm>
              <a:off x="2276" y="61"/>
              <a:ext cx="8189" cy="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0" name="AutoShape 236"/>
            <p:cNvSpPr>
              <a:spLocks noChangeArrowheads="1"/>
            </p:cNvSpPr>
            <p:nvPr/>
          </p:nvSpPr>
          <p:spPr bwMode="auto">
            <a:xfrm>
              <a:off x="3829" y="340"/>
              <a:ext cx="1976" cy="1393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/>
                <a:t>ВЫЯВЛЕНО «ВСЕГО»</a:t>
              </a:r>
            </a:p>
            <a:p>
              <a:pPr algn="ctr"/>
              <a:r>
                <a:rPr lang="ru-RU" b="1" dirty="0" smtClean="0"/>
                <a:t>87%</a:t>
              </a:r>
              <a:endParaRPr lang="ru-RU" b="1" dirty="0"/>
            </a:p>
            <a:p>
              <a:pPr algn="ctr"/>
              <a:r>
                <a:rPr lang="ru-RU" b="1" dirty="0">
                  <a:solidFill>
                    <a:srgbClr val="800080"/>
                  </a:solidFill>
                </a:rPr>
                <a:t>РФ – </a:t>
              </a:r>
              <a:r>
                <a:rPr lang="ru-RU" b="1" dirty="0" smtClean="0">
                  <a:solidFill>
                    <a:srgbClr val="800080"/>
                  </a:solidFill>
                </a:rPr>
                <a:t>79,4</a:t>
              </a:r>
              <a:endParaRPr lang="ru-RU" dirty="0"/>
            </a:p>
          </p:txBody>
        </p:sp>
        <p:sp>
          <p:nvSpPr>
            <p:cNvPr id="26631" name="AutoShape 237"/>
            <p:cNvSpPr>
              <a:spLocks noChangeArrowheads="1"/>
            </p:cNvSpPr>
            <p:nvPr/>
          </p:nvSpPr>
          <p:spPr bwMode="auto">
            <a:xfrm>
              <a:off x="2276" y="2291"/>
              <a:ext cx="1271" cy="1672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 dirty="0"/>
                <a:t>КВД</a:t>
              </a:r>
            </a:p>
            <a:p>
              <a:pPr algn="ctr"/>
              <a:r>
                <a:rPr lang="ru-RU" sz="1600" b="1" dirty="0" smtClean="0"/>
                <a:t>19,5%</a:t>
              </a:r>
              <a:endParaRPr lang="ru-RU" sz="1600" b="1" dirty="0"/>
            </a:p>
            <a:p>
              <a:pPr algn="ctr"/>
              <a:r>
                <a:rPr lang="ru-RU" sz="1600" b="1" dirty="0">
                  <a:solidFill>
                    <a:srgbClr val="800080"/>
                  </a:solidFill>
                </a:rPr>
                <a:t>РФ </a:t>
              </a:r>
              <a:r>
                <a:rPr lang="ru-RU" sz="1600" b="1" dirty="0" smtClean="0">
                  <a:solidFill>
                    <a:srgbClr val="800080"/>
                  </a:solidFill>
                </a:rPr>
                <a:t>18,1%</a:t>
              </a:r>
              <a:endParaRPr lang="ru-RU" sz="1600" b="1" dirty="0">
                <a:solidFill>
                  <a:srgbClr val="800080"/>
                </a:solidFill>
              </a:endParaRPr>
            </a:p>
            <a:p>
              <a:pPr algn="ctr"/>
              <a:endParaRPr lang="ru-RU" sz="2400" b="1" dirty="0"/>
            </a:p>
          </p:txBody>
        </p:sp>
        <p:sp>
          <p:nvSpPr>
            <p:cNvPr id="26632" name="AutoShape 238"/>
            <p:cNvSpPr>
              <a:spLocks noChangeArrowheads="1"/>
            </p:cNvSpPr>
            <p:nvPr/>
          </p:nvSpPr>
          <p:spPr bwMode="auto">
            <a:xfrm>
              <a:off x="3688" y="2291"/>
              <a:ext cx="1978" cy="1254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 dirty="0"/>
                <a:t>Поликлиники</a:t>
              </a:r>
            </a:p>
            <a:p>
              <a:pPr algn="ctr"/>
              <a:r>
                <a:rPr lang="ru-RU" sz="1600" b="1" dirty="0" smtClean="0"/>
                <a:t>24,9%</a:t>
              </a:r>
              <a:endParaRPr lang="ru-RU" sz="1600" b="1" dirty="0"/>
            </a:p>
            <a:p>
              <a:pPr algn="ctr"/>
              <a:r>
                <a:rPr lang="ru-RU" sz="1600" b="1" dirty="0">
                  <a:solidFill>
                    <a:srgbClr val="800080"/>
                  </a:solidFill>
                </a:rPr>
                <a:t>РФ </a:t>
              </a:r>
              <a:r>
                <a:rPr lang="ru-RU" sz="1600" b="1" dirty="0" smtClean="0">
                  <a:solidFill>
                    <a:srgbClr val="800080"/>
                  </a:solidFill>
                </a:rPr>
                <a:t>17,6%</a:t>
              </a:r>
              <a:endParaRPr lang="ru-RU" sz="2400" b="1" dirty="0"/>
            </a:p>
          </p:txBody>
        </p:sp>
        <p:sp>
          <p:nvSpPr>
            <p:cNvPr id="26633" name="AutoShape 239"/>
            <p:cNvSpPr>
              <a:spLocks noChangeArrowheads="1"/>
            </p:cNvSpPr>
            <p:nvPr/>
          </p:nvSpPr>
          <p:spPr bwMode="auto">
            <a:xfrm>
              <a:off x="5806" y="2291"/>
              <a:ext cx="1976" cy="1115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 dirty="0"/>
                <a:t>Стационары</a:t>
              </a:r>
            </a:p>
            <a:p>
              <a:pPr algn="ctr"/>
              <a:r>
                <a:rPr lang="ru-RU" sz="1600" b="1" dirty="0" smtClean="0"/>
                <a:t>20,0%</a:t>
              </a:r>
              <a:endParaRPr lang="ru-RU" sz="1600" b="1" dirty="0"/>
            </a:p>
            <a:p>
              <a:pPr algn="ctr"/>
              <a:r>
                <a:rPr lang="ru-RU" sz="1600" b="1" dirty="0">
                  <a:solidFill>
                    <a:srgbClr val="800080"/>
                  </a:solidFill>
                </a:rPr>
                <a:t> РФ </a:t>
              </a:r>
              <a:r>
                <a:rPr lang="ru-RU" sz="1600" b="1" dirty="0" smtClean="0">
                  <a:solidFill>
                    <a:srgbClr val="800080"/>
                  </a:solidFill>
                </a:rPr>
                <a:t>17,0%</a:t>
              </a:r>
              <a:endParaRPr lang="ru-RU" sz="2400" b="1" dirty="0"/>
            </a:p>
          </p:txBody>
        </p:sp>
        <p:sp>
          <p:nvSpPr>
            <p:cNvPr id="26634" name="AutoShape 240"/>
            <p:cNvSpPr>
              <a:spLocks noChangeArrowheads="1"/>
            </p:cNvSpPr>
            <p:nvPr/>
          </p:nvSpPr>
          <p:spPr bwMode="auto">
            <a:xfrm>
              <a:off x="7924" y="2151"/>
              <a:ext cx="1833" cy="1394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 dirty="0"/>
                <a:t>Мед осмотры </a:t>
              </a:r>
              <a:r>
                <a:rPr lang="ru-RU" sz="1600" b="1" dirty="0" smtClean="0"/>
                <a:t>22,6%,</a:t>
              </a:r>
              <a:endParaRPr lang="ru-RU" sz="1600" b="1" dirty="0"/>
            </a:p>
            <a:p>
              <a:pPr algn="ctr"/>
              <a:r>
                <a:rPr lang="ru-RU" sz="1600" b="1" dirty="0">
                  <a:solidFill>
                    <a:srgbClr val="800080"/>
                  </a:solidFill>
                </a:rPr>
                <a:t>РФ </a:t>
              </a:r>
              <a:r>
                <a:rPr lang="ru-RU" sz="1600" b="1" dirty="0" smtClean="0">
                  <a:solidFill>
                    <a:srgbClr val="800080"/>
                  </a:solidFill>
                </a:rPr>
                <a:t>26,8%</a:t>
              </a:r>
              <a:endParaRPr lang="ru-RU" sz="2400" b="1" dirty="0"/>
            </a:p>
          </p:txBody>
        </p:sp>
        <p:sp>
          <p:nvSpPr>
            <p:cNvPr id="26635" name="AutoShape 241"/>
            <p:cNvSpPr>
              <a:spLocks noChangeArrowheads="1"/>
            </p:cNvSpPr>
            <p:nvPr/>
          </p:nvSpPr>
          <p:spPr bwMode="auto">
            <a:xfrm>
              <a:off x="4817" y="4799"/>
              <a:ext cx="2122" cy="1394"/>
            </a:xfrm>
            <a:prstGeom prst="hexagon">
              <a:avLst>
                <a:gd name="adj" fmla="val 38056"/>
                <a:gd name="vf" fmla="val 11547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/>
                <a:t>При </a:t>
              </a:r>
              <a:r>
                <a:rPr lang="ru-RU" sz="1400" b="1" dirty="0" err="1"/>
                <a:t>поступ</a:t>
              </a:r>
              <a:r>
                <a:rPr lang="ru-RU" sz="1400" b="1" dirty="0"/>
                <a:t>. на работу</a:t>
              </a:r>
            </a:p>
            <a:p>
              <a:pPr algn="ctr"/>
              <a:r>
                <a:rPr lang="ru-RU" sz="1400" b="1" dirty="0" smtClean="0"/>
                <a:t>9,0%</a:t>
              </a:r>
              <a:endParaRPr lang="ru-RU" sz="1400" b="1" dirty="0"/>
            </a:p>
            <a:p>
              <a:pPr algn="ctr"/>
              <a:r>
                <a:rPr lang="ru-RU" sz="1400" b="1" dirty="0">
                  <a:solidFill>
                    <a:srgbClr val="800080"/>
                  </a:solidFill>
                </a:rPr>
                <a:t>РФ – </a:t>
              </a:r>
              <a:r>
                <a:rPr lang="ru-RU" sz="1400" b="1" dirty="0" smtClean="0">
                  <a:solidFill>
                    <a:srgbClr val="800080"/>
                  </a:solidFill>
                </a:rPr>
                <a:t>7,8%</a:t>
              </a:r>
              <a:endParaRPr lang="ru-RU" sz="1400" dirty="0"/>
            </a:p>
          </p:txBody>
        </p:sp>
        <p:sp>
          <p:nvSpPr>
            <p:cNvPr id="26636" name="AutoShape 242"/>
            <p:cNvSpPr>
              <a:spLocks noChangeArrowheads="1"/>
            </p:cNvSpPr>
            <p:nvPr/>
          </p:nvSpPr>
          <p:spPr bwMode="auto">
            <a:xfrm>
              <a:off x="6794" y="5078"/>
              <a:ext cx="1836" cy="1393"/>
            </a:xfrm>
            <a:prstGeom prst="hexagon">
              <a:avLst>
                <a:gd name="adj" fmla="val 32950"/>
                <a:gd name="vf" fmla="val 11547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/>
                <a:t>Доноры</a:t>
              </a:r>
            </a:p>
            <a:p>
              <a:pPr algn="ctr"/>
              <a:r>
                <a:rPr lang="ru-RU" sz="1400" b="1" dirty="0" smtClean="0"/>
                <a:t>2,3%</a:t>
              </a:r>
              <a:endParaRPr lang="ru-RU" sz="1400" b="1" dirty="0"/>
            </a:p>
            <a:p>
              <a:pPr algn="ctr"/>
              <a:r>
                <a:rPr lang="ru-RU" sz="1400" b="1" dirty="0">
                  <a:solidFill>
                    <a:srgbClr val="800080"/>
                  </a:solidFill>
                </a:rPr>
                <a:t>РФ – </a:t>
              </a:r>
              <a:r>
                <a:rPr lang="ru-RU" sz="1400" b="1" dirty="0" smtClean="0">
                  <a:solidFill>
                    <a:srgbClr val="800080"/>
                  </a:solidFill>
                </a:rPr>
                <a:t>0,84%</a:t>
              </a:r>
              <a:endParaRPr lang="ru-RU" sz="1400" dirty="0"/>
            </a:p>
          </p:txBody>
        </p:sp>
        <p:sp>
          <p:nvSpPr>
            <p:cNvPr id="26637" name="AutoShape 243"/>
            <p:cNvSpPr>
              <a:spLocks noChangeArrowheads="1"/>
            </p:cNvSpPr>
            <p:nvPr/>
          </p:nvSpPr>
          <p:spPr bwMode="auto">
            <a:xfrm>
              <a:off x="3829" y="3684"/>
              <a:ext cx="1836" cy="1394"/>
            </a:xfrm>
            <a:prstGeom prst="hexagon">
              <a:avLst>
                <a:gd name="adj" fmla="val 32927"/>
                <a:gd name="vf" fmla="val 11547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 err="1"/>
                <a:t>Периодич</a:t>
              </a:r>
              <a:endParaRPr lang="ru-RU" sz="1400" b="1" dirty="0"/>
            </a:p>
            <a:p>
              <a:pPr algn="ctr"/>
              <a:r>
                <a:rPr lang="ru-RU" sz="1400" b="1" dirty="0" smtClean="0"/>
                <a:t>7,0%</a:t>
              </a:r>
              <a:endParaRPr lang="ru-RU" sz="1400" b="1" dirty="0"/>
            </a:p>
            <a:p>
              <a:pPr algn="ctr"/>
              <a:r>
                <a:rPr lang="ru-RU" sz="1400" b="1" dirty="0">
                  <a:solidFill>
                    <a:srgbClr val="800080"/>
                  </a:solidFill>
                </a:rPr>
                <a:t>РФ – </a:t>
              </a:r>
              <a:r>
                <a:rPr lang="ru-RU" sz="1400" b="1" dirty="0" smtClean="0">
                  <a:solidFill>
                    <a:srgbClr val="800080"/>
                  </a:solidFill>
                </a:rPr>
                <a:t>3,7</a:t>
              </a:r>
              <a:endParaRPr lang="ru-RU" sz="1400" dirty="0"/>
            </a:p>
          </p:txBody>
        </p:sp>
        <p:sp>
          <p:nvSpPr>
            <p:cNvPr id="26638" name="AutoShape 244"/>
            <p:cNvSpPr>
              <a:spLocks noChangeArrowheads="1"/>
            </p:cNvSpPr>
            <p:nvPr/>
          </p:nvSpPr>
          <p:spPr bwMode="auto">
            <a:xfrm>
              <a:off x="7218" y="61"/>
              <a:ext cx="2117" cy="1255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 dirty="0"/>
                <a:t>САМООБРАЩЕНИЕ</a:t>
              </a:r>
            </a:p>
            <a:p>
              <a:pPr algn="ctr"/>
              <a:r>
                <a:rPr lang="ru-RU" sz="1600" b="1" dirty="0" smtClean="0"/>
                <a:t>13%</a:t>
              </a:r>
              <a:endParaRPr lang="ru-RU" sz="1600" b="1" dirty="0"/>
            </a:p>
            <a:p>
              <a:pPr algn="ctr"/>
              <a:r>
                <a:rPr lang="ru-RU" sz="1600" b="1" dirty="0">
                  <a:solidFill>
                    <a:srgbClr val="800080"/>
                  </a:solidFill>
                </a:rPr>
                <a:t>РФ – </a:t>
              </a:r>
              <a:r>
                <a:rPr lang="ru-RU" sz="1600" b="1" dirty="0" smtClean="0">
                  <a:solidFill>
                    <a:srgbClr val="800080"/>
                  </a:solidFill>
                </a:rPr>
                <a:t>20,6%</a:t>
              </a:r>
              <a:endParaRPr lang="ru-RU" sz="1600" b="1" dirty="0"/>
            </a:p>
          </p:txBody>
        </p:sp>
        <p:sp>
          <p:nvSpPr>
            <p:cNvPr id="26639" name="Line 245"/>
            <p:cNvSpPr>
              <a:spLocks noChangeShapeType="1"/>
            </p:cNvSpPr>
            <p:nvPr/>
          </p:nvSpPr>
          <p:spPr bwMode="auto">
            <a:xfrm>
              <a:off x="4817" y="1733"/>
              <a:ext cx="1553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0" name="Line 246"/>
            <p:cNvSpPr>
              <a:spLocks noChangeShapeType="1"/>
            </p:cNvSpPr>
            <p:nvPr/>
          </p:nvSpPr>
          <p:spPr bwMode="auto">
            <a:xfrm>
              <a:off x="4817" y="1733"/>
              <a:ext cx="3" cy="6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1" name="Line 247"/>
            <p:cNvSpPr>
              <a:spLocks noChangeShapeType="1"/>
            </p:cNvSpPr>
            <p:nvPr/>
          </p:nvSpPr>
          <p:spPr bwMode="auto">
            <a:xfrm flipH="1">
              <a:off x="3264" y="1733"/>
              <a:ext cx="1553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2" name="AutoShape 248"/>
            <p:cNvSpPr>
              <a:spLocks noChangeArrowheads="1"/>
            </p:cNvSpPr>
            <p:nvPr/>
          </p:nvSpPr>
          <p:spPr bwMode="auto">
            <a:xfrm>
              <a:off x="8206" y="4520"/>
              <a:ext cx="1835" cy="1534"/>
            </a:xfrm>
            <a:prstGeom prst="hexagon">
              <a:avLst>
                <a:gd name="adj" fmla="val 29905"/>
                <a:gd name="vf" fmla="val 11547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 err="1"/>
                <a:t>Профилакт</a:t>
              </a:r>
              <a:r>
                <a:rPr lang="ru-RU" sz="1400" b="1" dirty="0"/>
                <a:t>.</a:t>
              </a:r>
            </a:p>
            <a:p>
              <a:pPr algn="ctr"/>
              <a:r>
                <a:rPr lang="ru-RU" sz="1400" b="1" dirty="0"/>
                <a:t>осмотры</a:t>
              </a:r>
            </a:p>
            <a:p>
              <a:pPr algn="ctr"/>
              <a:r>
                <a:rPr lang="ru-RU" sz="1400" b="1" dirty="0" smtClean="0"/>
                <a:t>4,4%</a:t>
              </a:r>
              <a:endParaRPr lang="ru-RU" sz="1400" b="1" dirty="0"/>
            </a:p>
            <a:p>
              <a:pPr algn="ctr"/>
              <a:r>
                <a:rPr lang="ru-RU" sz="1400" b="1" dirty="0">
                  <a:solidFill>
                    <a:srgbClr val="800080"/>
                  </a:solidFill>
                </a:rPr>
                <a:t>РФ – </a:t>
              </a:r>
              <a:r>
                <a:rPr lang="ru-RU" sz="1400" b="1" dirty="0" smtClean="0">
                  <a:solidFill>
                    <a:srgbClr val="800080"/>
                  </a:solidFill>
                </a:rPr>
                <a:t>14,4%</a:t>
              </a:r>
              <a:endParaRPr lang="ru-RU" sz="1400" b="1" dirty="0"/>
            </a:p>
          </p:txBody>
        </p:sp>
        <p:sp>
          <p:nvSpPr>
            <p:cNvPr id="26643" name="Line 249"/>
            <p:cNvSpPr>
              <a:spLocks noChangeShapeType="1"/>
            </p:cNvSpPr>
            <p:nvPr/>
          </p:nvSpPr>
          <p:spPr bwMode="auto">
            <a:xfrm flipH="1">
              <a:off x="5241" y="3406"/>
              <a:ext cx="2683" cy="5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4" name="Line 250"/>
            <p:cNvSpPr>
              <a:spLocks noChangeShapeType="1"/>
            </p:cNvSpPr>
            <p:nvPr/>
          </p:nvSpPr>
          <p:spPr bwMode="auto">
            <a:xfrm flipH="1">
              <a:off x="6229" y="3545"/>
              <a:ext cx="1695" cy="12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5" name="Line 251"/>
            <p:cNvSpPr>
              <a:spLocks noChangeShapeType="1"/>
            </p:cNvSpPr>
            <p:nvPr/>
          </p:nvSpPr>
          <p:spPr bwMode="auto">
            <a:xfrm flipH="1">
              <a:off x="7782" y="3545"/>
              <a:ext cx="706" cy="15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6" name="Line 252"/>
            <p:cNvSpPr>
              <a:spLocks noChangeShapeType="1"/>
            </p:cNvSpPr>
            <p:nvPr/>
          </p:nvSpPr>
          <p:spPr bwMode="auto">
            <a:xfrm>
              <a:off x="5665" y="1733"/>
              <a:ext cx="2259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7" name="Line 253"/>
            <p:cNvSpPr>
              <a:spLocks noChangeShapeType="1"/>
            </p:cNvSpPr>
            <p:nvPr/>
          </p:nvSpPr>
          <p:spPr bwMode="auto">
            <a:xfrm>
              <a:off x="9053" y="3545"/>
              <a:ext cx="0" cy="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"/>
            <a:ext cx="8763000" cy="1232452"/>
          </a:xfrm>
        </p:spPr>
        <p:txBody>
          <a:bodyPr/>
          <a:lstStyle/>
          <a:p>
            <a:pPr algn="ctr" eaLnBrk="1" hangingPunct="1"/>
            <a:r>
              <a:rPr lang="ru-RU" sz="3200" b="1" dirty="0" smtClean="0"/>
              <a:t>Обследование членов семей и контактов больных, 2016 год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139688"/>
          <a:ext cx="9144000" cy="412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ятно 2 5"/>
          <p:cNvSpPr/>
          <p:nvPr/>
        </p:nvSpPr>
        <p:spPr>
          <a:xfrm>
            <a:off x="2968283" y="4302251"/>
            <a:ext cx="3566012" cy="2555749"/>
          </a:xfrm>
          <a:prstGeom prst="irregularSeal2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12,1 доля больных  выявленных среди контактов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8,5 РФ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12,3 ДФО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9144000" cy="14208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dirty="0" smtClean="0"/>
              <a:t>Динамика заболеваемости гонореей в Амурской области сравнении с РФ и ДФО </a:t>
            </a:r>
            <a:br>
              <a:rPr lang="ru-RU" sz="3200" b="1" dirty="0" smtClean="0"/>
            </a:br>
            <a:r>
              <a:rPr lang="ru-RU" sz="3200" b="1" dirty="0" smtClean="0"/>
              <a:t>за 2014-2016г.</a:t>
            </a:r>
            <a:r>
              <a:rPr lang="ru-RU" sz="2800" b="1" dirty="0" smtClean="0"/>
              <a:t> 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39353" y="1561514"/>
          <a:ext cx="8722369" cy="4965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/>
          </p:cNvSpPr>
          <p:nvPr>
            <p:ph type="title"/>
          </p:nvPr>
        </p:nvSpPr>
        <p:spPr bwMode="auto">
          <a:xfrm>
            <a:off x="304800" y="220663"/>
            <a:ext cx="8686800" cy="10747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2000" cap="none" dirty="0" smtClean="0">
                <a:effectLst/>
              </a:rPr>
              <a:t>Заболеваемость гонореей по городам и районам Амурской области</a:t>
            </a:r>
            <a:br>
              <a:rPr lang="ru-RU" altLang="ru-RU" sz="2000" cap="none" dirty="0" smtClean="0">
                <a:effectLst/>
              </a:rPr>
            </a:br>
            <a:endParaRPr lang="ru-RU" altLang="ru-RU" sz="2000" cap="none" dirty="0" smtClean="0">
              <a:effectLst/>
            </a:endParaRPr>
          </a:p>
        </p:txBody>
      </p:sp>
      <p:graphicFrame>
        <p:nvGraphicFramePr>
          <p:cNvPr id="4" name="Диаграмма 4"/>
          <p:cNvGraphicFramePr>
            <a:graphicFrameLocks/>
          </p:cNvGraphicFramePr>
          <p:nvPr/>
        </p:nvGraphicFramePr>
        <p:xfrm>
          <a:off x="119062" y="1020417"/>
          <a:ext cx="9502015" cy="5645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295400"/>
          </a:xfrm>
        </p:spPr>
        <p:txBody>
          <a:bodyPr/>
          <a:lstStyle/>
          <a:p>
            <a:pPr algn="ctr" eaLnBrk="1" hangingPunct="1"/>
            <a:r>
              <a:rPr lang="ru-RU" sz="3200" b="1" dirty="0" smtClean="0"/>
              <a:t>Активное выявление больных гонореей, 2016г.</a:t>
            </a:r>
          </a:p>
        </p:txBody>
      </p:sp>
      <p:grpSp>
        <p:nvGrpSpPr>
          <p:cNvPr id="2" name="Group 129"/>
          <p:cNvGrpSpPr>
            <a:grpSpLocks noChangeAspect="1"/>
          </p:cNvGrpSpPr>
          <p:nvPr/>
        </p:nvGrpSpPr>
        <p:grpSpPr bwMode="auto">
          <a:xfrm>
            <a:off x="0" y="533400"/>
            <a:ext cx="8991600" cy="6896100"/>
            <a:chOff x="2276" y="61"/>
            <a:chExt cx="8189" cy="8222"/>
          </a:xfrm>
        </p:grpSpPr>
        <p:sp>
          <p:nvSpPr>
            <p:cNvPr id="28676" name="AutoShape 130"/>
            <p:cNvSpPr>
              <a:spLocks noChangeAspect="1" noChangeArrowheads="1"/>
            </p:cNvSpPr>
            <p:nvPr/>
          </p:nvSpPr>
          <p:spPr bwMode="auto">
            <a:xfrm>
              <a:off x="2276" y="61"/>
              <a:ext cx="8189" cy="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7" name="AutoShape 131"/>
            <p:cNvSpPr>
              <a:spLocks noChangeArrowheads="1"/>
            </p:cNvSpPr>
            <p:nvPr/>
          </p:nvSpPr>
          <p:spPr bwMode="auto">
            <a:xfrm>
              <a:off x="3829" y="758"/>
              <a:ext cx="1976" cy="837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/>
                <a:t>ВЫЯВЛЕНО «ВСЕГО»</a:t>
              </a:r>
            </a:p>
            <a:p>
              <a:pPr algn="ctr"/>
              <a:r>
                <a:rPr lang="ru-RU" sz="1400" b="1" dirty="0" smtClean="0"/>
                <a:t>31,3%</a:t>
              </a:r>
              <a:endParaRPr lang="ru-RU" sz="1400" b="1" dirty="0"/>
            </a:p>
            <a:p>
              <a:endParaRPr lang="ru-RU" sz="1400" b="1" dirty="0"/>
            </a:p>
          </p:txBody>
        </p:sp>
        <p:sp>
          <p:nvSpPr>
            <p:cNvPr id="28678" name="AutoShape 132"/>
            <p:cNvSpPr>
              <a:spLocks noChangeArrowheads="1"/>
            </p:cNvSpPr>
            <p:nvPr/>
          </p:nvSpPr>
          <p:spPr bwMode="auto">
            <a:xfrm>
              <a:off x="2276" y="2151"/>
              <a:ext cx="1271" cy="1255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 dirty="0"/>
                <a:t>КВД</a:t>
              </a:r>
            </a:p>
            <a:p>
              <a:pPr algn="ctr"/>
              <a:r>
                <a:rPr lang="ru-RU" sz="1600" b="1" dirty="0" smtClean="0"/>
                <a:t>13,3%</a:t>
              </a:r>
              <a:endParaRPr lang="ru-RU" sz="1600" b="1" dirty="0"/>
            </a:p>
            <a:p>
              <a:pPr algn="ctr"/>
              <a:endParaRPr lang="ru-RU" sz="1600" b="1" dirty="0">
                <a:solidFill>
                  <a:srgbClr val="800080"/>
                </a:solidFill>
              </a:endParaRPr>
            </a:p>
            <a:p>
              <a:endParaRPr lang="ru-RU" sz="2400" b="1" dirty="0"/>
            </a:p>
          </p:txBody>
        </p:sp>
        <p:sp>
          <p:nvSpPr>
            <p:cNvPr id="28679" name="AutoShape 133"/>
            <p:cNvSpPr>
              <a:spLocks noChangeArrowheads="1"/>
            </p:cNvSpPr>
            <p:nvPr/>
          </p:nvSpPr>
          <p:spPr bwMode="auto">
            <a:xfrm>
              <a:off x="3688" y="3684"/>
              <a:ext cx="1978" cy="1254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 dirty="0"/>
                <a:t>Из них а/</a:t>
              </a:r>
              <a:r>
                <a:rPr lang="ru-RU" sz="1600" b="1" dirty="0" err="1"/>
                <a:t>гинек</a:t>
              </a:r>
              <a:r>
                <a:rPr lang="ru-RU" sz="1600" b="1" dirty="0"/>
                <a:t>.</a:t>
              </a:r>
            </a:p>
            <a:p>
              <a:pPr algn="ctr"/>
              <a:r>
                <a:rPr lang="ru-RU" sz="1600" b="1" dirty="0" smtClean="0"/>
                <a:t>7,7%</a:t>
              </a:r>
              <a:endParaRPr lang="ru-RU" sz="2400" b="1" dirty="0"/>
            </a:p>
          </p:txBody>
        </p:sp>
        <p:sp>
          <p:nvSpPr>
            <p:cNvPr id="28680" name="AutoShape 134"/>
            <p:cNvSpPr>
              <a:spLocks noChangeArrowheads="1"/>
            </p:cNvSpPr>
            <p:nvPr/>
          </p:nvSpPr>
          <p:spPr bwMode="auto">
            <a:xfrm>
              <a:off x="5806" y="3684"/>
              <a:ext cx="1976" cy="111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 dirty="0"/>
                <a:t>Из них а/</a:t>
              </a:r>
              <a:r>
                <a:rPr lang="ru-RU" sz="1600" b="1" dirty="0" err="1"/>
                <a:t>гинек</a:t>
              </a:r>
              <a:r>
                <a:rPr lang="ru-RU" sz="1600" b="1" dirty="0">
                  <a:solidFill>
                    <a:srgbClr val="800080"/>
                  </a:solidFill>
                </a:rPr>
                <a:t>.</a:t>
              </a:r>
            </a:p>
            <a:p>
              <a:pPr algn="ctr"/>
              <a:r>
                <a:rPr lang="ru-RU" sz="1600" b="1" dirty="0" smtClean="0"/>
                <a:t>2,4%</a:t>
              </a:r>
              <a:endParaRPr lang="ru-RU" sz="1600" b="1" dirty="0"/>
            </a:p>
            <a:p>
              <a:endParaRPr lang="ru-RU" sz="2400" b="1" dirty="0"/>
            </a:p>
          </p:txBody>
        </p:sp>
        <p:sp>
          <p:nvSpPr>
            <p:cNvPr id="28681" name="AutoShape 135"/>
            <p:cNvSpPr>
              <a:spLocks noChangeArrowheads="1"/>
            </p:cNvSpPr>
            <p:nvPr/>
          </p:nvSpPr>
          <p:spPr bwMode="auto">
            <a:xfrm>
              <a:off x="7782" y="2291"/>
              <a:ext cx="1833" cy="1115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 dirty="0"/>
                <a:t>Мед осмотры </a:t>
              </a:r>
              <a:r>
                <a:rPr lang="ru-RU" sz="1600" b="1" dirty="0" smtClean="0"/>
                <a:t>4,0%</a:t>
              </a:r>
              <a:endParaRPr lang="ru-RU" sz="1600" b="1" dirty="0"/>
            </a:p>
            <a:p>
              <a:endParaRPr lang="ru-RU" sz="2400" dirty="0"/>
            </a:p>
          </p:txBody>
        </p:sp>
        <p:sp>
          <p:nvSpPr>
            <p:cNvPr id="28682" name="AutoShape 136"/>
            <p:cNvSpPr>
              <a:spLocks noChangeArrowheads="1"/>
            </p:cNvSpPr>
            <p:nvPr/>
          </p:nvSpPr>
          <p:spPr bwMode="auto">
            <a:xfrm>
              <a:off x="6512" y="618"/>
              <a:ext cx="2117" cy="975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 dirty="0"/>
                <a:t>САМООБРАЩЕНИЕ</a:t>
              </a:r>
            </a:p>
            <a:p>
              <a:pPr algn="ctr"/>
              <a:r>
                <a:rPr lang="ru-RU" sz="1600" b="1" dirty="0" smtClean="0"/>
                <a:t>68,7%</a:t>
              </a:r>
              <a:endParaRPr lang="ru-RU" sz="1600" b="1" dirty="0"/>
            </a:p>
            <a:p>
              <a:endParaRPr lang="ru-RU" sz="1600" b="1" dirty="0"/>
            </a:p>
          </p:txBody>
        </p:sp>
        <p:sp>
          <p:nvSpPr>
            <p:cNvPr id="28683" name="Line 137"/>
            <p:cNvSpPr>
              <a:spLocks noChangeShapeType="1"/>
            </p:cNvSpPr>
            <p:nvPr/>
          </p:nvSpPr>
          <p:spPr bwMode="auto">
            <a:xfrm>
              <a:off x="4817" y="1594"/>
              <a:ext cx="1554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4" name="Line 138"/>
            <p:cNvSpPr>
              <a:spLocks noChangeShapeType="1"/>
            </p:cNvSpPr>
            <p:nvPr/>
          </p:nvSpPr>
          <p:spPr bwMode="auto">
            <a:xfrm>
              <a:off x="4817" y="1594"/>
              <a:ext cx="4" cy="6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5" name="Line 139"/>
            <p:cNvSpPr>
              <a:spLocks noChangeShapeType="1"/>
            </p:cNvSpPr>
            <p:nvPr/>
          </p:nvSpPr>
          <p:spPr bwMode="auto">
            <a:xfrm flipH="1">
              <a:off x="3264" y="1594"/>
              <a:ext cx="1553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6" name="Line 140"/>
            <p:cNvSpPr>
              <a:spLocks noChangeShapeType="1"/>
            </p:cNvSpPr>
            <p:nvPr/>
          </p:nvSpPr>
          <p:spPr bwMode="auto">
            <a:xfrm>
              <a:off x="4959" y="1594"/>
              <a:ext cx="3812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7" name="AutoShape 141"/>
            <p:cNvSpPr>
              <a:spLocks noChangeArrowheads="1"/>
            </p:cNvSpPr>
            <p:nvPr/>
          </p:nvSpPr>
          <p:spPr bwMode="auto">
            <a:xfrm>
              <a:off x="3829" y="2430"/>
              <a:ext cx="1836" cy="1116"/>
            </a:xfrm>
            <a:prstGeom prst="downArrowCallout">
              <a:avLst>
                <a:gd name="adj1" fmla="val 41129"/>
                <a:gd name="adj2" fmla="val 41129"/>
                <a:gd name="adj3" fmla="val 16667"/>
                <a:gd name="adj4" fmla="val 66667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 dirty="0"/>
                <a:t>Поликлиники</a:t>
              </a:r>
            </a:p>
            <a:p>
              <a:pPr algn="ctr"/>
              <a:r>
                <a:rPr lang="ru-RU" sz="1600" b="1" dirty="0" smtClean="0"/>
                <a:t>12,3%</a:t>
              </a:r>
              <a:endParaRPr lang="ru-RU" sz="1600" b="1" dirty="0"/>
            </a:p>
            <a:p>
              <a:endParaRPr lang="ru-RU" sz="2400" dirty="0"/>
            </a:p>
          </p:txBody>
        </p:sp>
        <p:sp>
          <p:nvSpPr>
            <p:cNvPr id="28688" name="AutoShape 142"/>
            <p:cNvSpPr>
              <a:spLocks noChangeArrowheads="1"/>
            </p:cNvSpPr>
            <p:nvPr/>
          </p:nvSpPr>
          <p:spPr bwMode="auto">
            <a:xfrm>
              <a:off x="5806" y="2430"/>
              <a:ext cx="1835" cy="1115"/>
            </a:xfrm>
            <a:prstGeom prst="downArrowCallout">
              <a:avLst>
                <a:gd name="adj1" fmla="val 41143"/>
                <a:gd name="adj2" fmla="val 41143"/>
                <a:gd name="adj3" fmla="val 16667"/>
                <a:gd name="adj4" fmla="val 66667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 dirty="0"/>
                <a:t>Стационары</a:t>
              </a:r>
            </a:p>
            <a:p>
              <a:pPr algn="ctr"/>
              <a:r>
                <a:rPr lang="ru-RU" sz="1600" b="1" dirty="0" smtClean="0"/>
                <a:t>2,8%</a:t>
              </a:r>
              <a:endParaRPr lang="ru-RU" sz="1600" b="1" dirty="0"/>
            </a:p>
            <a:p>
              <a:endParaRPr lang="ru-RU" sz="2400" b="1" dirty="0"/>
            </a:p>
          </p:txBody>
        </p:sp>
        <p:sp>
          <p:nvSpPr>
            <p:cNvPr id="28689" name="Oval 143"/>
            <p:cNvSpPr>
              <a:spLocks noChangeArrowheads="1"/>
            </p:cNvSpPr>
            <p:nvPr/>
          </p:nvSpPr>
          <p:spPr bwMode="auto">
            <a:xfrm>
              <a:off x="7782" y="5078"/>
              <a:ext cx="2117" cy="1115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 dirty="0" err="1"/>
                <a:t>Периодич</a:t>
              </a:r>
              <a:endParaRPr lang="ru-RU" sz="1600" b="1" dirty="0"/>
            </a:p>
            <a:p>
              <a:pPr algn="ctr"/>
              <a:r>
                <a:rPr lang="ru-RU" sz="1600" b="1" dirty="0" smtClean="0"/>
                <a:t>2,2%</a:t>
              </a:r>
              <a:endParaRPr lang="ru-RU" sz="1600" b="1" dirty="0"/>
            </a:p>
            <a:p>
              <a:endParaRPr lang="ru-RU" sz="2400" dirty="0"/>
            </a:p>
          </p:txBody>
        </p:sp>
        <p:sp>
          <p:nvSpPr>
            <p:cNvPr id="28690" name="Oval 144"/>
            <p:cNvSpPr>
              <a:spLocks noChangeArrowheads="1"/>
            </p:cNvSpPr>
            <p:nvPr/>
          </p:nvSpPr>
          <p:spPr bwMode="auto">
            <a:xfrm>
              <a:off x="7924" y="6332"/>
              <a:ext cx="1983" cy="111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/>
                <a:t>Прочие</a:t>
              </a:r>
            </a:p>
            <a:p>
              <a:pPr algn="ctr"/>
              <a:r>
                <a:rPr lang="ru-RU" sz="1400" b="1" dirty="0"/>
                <a:t>осмотры</a:t>
              </a:r>
            </a:p>
            <a:p>
              <a:pPr algn="ctr"/>
              <a:r>
                <a:rPr lang="ru-RU" sz="1400" b="1" dirty="0" smtClean="0"/>
                <a:t>0,43%</a:t>
              </a:r>
              <a:endParaRPr lang="ru-RU" sz="1400" b="1" dirty="0"/>
            </a:p>
            <a:p>
              <a:endParaRPr lang="ru-RU" sz="2400" dirty="0"/>
            </a:p>
          </p:txBody>
        </p:sp>
        <p:sp>
          <p:nvSpPr>
            <p:cNvPr id="28691" name="Oval 145"/>
            <p:cNvSpPr>
              <a:spLocks noChangeArrowheads="1"/>
            </p:cNvSpPr>
            <p:nvPr/>
          </p:nvSpPr>
          <p:spPr bwMode="auto">
            <a:xfrm>
              <a:off x="7924" y="3824"/>
              <a:ext cx="2124" cy="111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/>
                <a:t>При </a:t>
              </a:r>
              <a:r>
                <a:rPr lang="ru-RU" sz="1400" b="1" dirty="0" err="1"/>
                <a:t>поступ</a:t>
              </a:r>
              <a:r>
                <a:rPr lang="ru-RU" sz="1400" b="1" dirty="0"/>
                <a:t>. на работу</a:t>
              </a:r>
            </a:p>
            <a:p>
              <a:pPr algn="ctr"/>
              <a:r>
                <a:rPr lang="ru-RU" sz="1400" b="1" dirty="0" smtClean="0"/>
                <a:t>1,3%</a:t>
              </a:r>
              <a:endParaRPr lang="ru-RU" sz="1400" b="1" dirty="0"/>
            </a:p>
            <a:p>
              <a:pPr algn="ctr"/>
              <a:endParaRPr lang="ru-RU" sz="1200" b="1" dirty="0">
                <a:solidFill>
                  <a:srgbClr val="800080"/>
                </a:solidFill>
              </a:endParaRPr>
            </a:p>
            <a:p>
              <a:endParaRPr lang="ru-RU" sz="2400" dirty="0"/>
            </a:p>
          </p:txBody>
        </p:sp>
        <p:sp>
          <p:nvSpPr>
            <p:cNvPr id="28692" name="Line 146"/>
            <p:cNvSpPr>
              <a:spLocks noChangeShapeType="1"/>
            </p:cNvSpPr>
            <p:nvPr/>
          </p:nvSpPr>
          <p:spPr bwMode="auto">
            <a:xfrm>
              <a:off x="9618" y="2848"/>
              <a:ext cx="5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3" name="Line 147"/>
            <p:cNvSpPr>
              <a:spLocks noChangeShapeType="1"/>
            </p:cNvSpPr>
            <p:nvPr/>
          </p:nvSpPr>
          <p:spPr bwMode="auto">
            <a:xfrm>
              <a:off x="10183" y="2848"/>
              <a:ext cx="1" cy="40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4" name="Line 148"/>
            <p:cNvSpPr>
              <a:spLocks noChangeShapeType="1"/>
            </p:cNvSpPr>
            <p:nvPr/>
          </p:nvSpPr>
          <p:spPr bwMode="auto">
            <a:xfrm>
              <a:off x="10041" y="4381"/>
              <a:ext cx="1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5" name="Line 149"/>
            <p:cNvSpPr>
              <a:spLocks noChangeShapeType="1"/>
            </p:cNvSpPr>
            <p:nvPr/>
          </p:nvSpPr>
          <p:spPr bwMode="auto">
            <a:xfrm>
              <a:off x="9900" y="5635"/>
              <a:ext cx="2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6" name="Line 150"/>
            <p:cNvSpPr>
              <a:spLocks noChangeShapeType="1"/>
            </p:cNvSpPr>
            <p:nvPr/>
          </p:nvSpPr>
          <p:spPr bwMode="auto">
            <a:xfrm flipH="1">
              <a:off x="9900" y="6889"/>
              <a:ext cx="2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420813"/>
          </a:xfrm>
        </p:spPr>
        <p:txBody>
          <a:bodyPr/>
          <a:lstStyle/>
          <a:p>
            <a:pPr algn="ctr" eaLnBrk="1" hangingPunct="1"/>
            <a:r>
              <a:rPr lang="ru-RU" sz="3200" b="1" dirty="0" smtClean="0"/>
              <a:t>Обследование  больных по контакту, 2016год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457200" y="1179442"/>
          <a:ext cx="8229600" cy="5234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533400" y="-304800"/>
            <a:ext cx="10744200" cy="609600"/>
          </a:xfrm>
        </p:spPr>
        <p:txBody>
          <a:bodyPr/>
          <a:lstStyle/>
          <a:p>
            <a:pPr algn="ctr" eaLnBrk="1" hangingPunct="1"/>
            <a:endParaRPr lang="ru-RU" sz="2800" b="1" dirty="0" smtClean="0"/>
          </a:p>
        </p:txBody>
      </p:sp>
      <p:graphicFrame>
        <p:nvGraphicFramePr>
          <p:cNvPr id="182312" name="Group 40"/>
          <p:cNvGraphicFramePr>
            <a:graphicFrameLocks noGrp="1"/>
          </p:cNvGraphicFramePr>
          <p:nvPr>
            <p:ph type="tbl" idx="1"/>
          </p:nvPr>
        </p:nvGraphicFramePr>
        <p:xfrm>
          <a:off x="327546" y="354843"/>
          <a:ext cx="8611738" cy="6250673"/>
        </p:xfrm>
        <a:graphic>
          <a:graphicData uri="http://schemas.openxmlformats.org/drawingml/2006/table">
            <a:tbl>
              <a:tblPr/>
              <a:tblGrid>
                <a:gridCol w="8611738"/>
              </a:tblGrid>
              <a:tr h="1147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ru-RU" sz="32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Низкая активность выявления больных гонореей отмечается: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054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4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40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 Тындинском районе (25 %)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40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г. Белогорске и Белогорском</a:t>
                      </a:r>
                      <a:r>
                        <a:rPr kumimoji="0" lang="ru-RU" sz="4000" b="1" i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районе </a:t>
                      </a:r>
                      <a:r>
                        <a:rPr kumimoji="0" lang="ru-RU" sz="40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(26,0 %)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3200" b="1" i="0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197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Среднеобластной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 уровень – 31,3%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3773"/>
            <a:ext cx="8839200" cy="105087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/>
              <a:t>Заболеваемость </a:t>
            </a:r>
            <a:r>
              <a:rPr lang="ru-RU" sz="2800" b="1" dirty="0" err="1" smtClean="0"/>
              <a:t>урогенитальным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хламидиозом</a:t>
            </a:r>
            <a:r>
              <a:rPr lang="ru-RU" sz="2800" b="1" dirty="0" smtClean="0"/>
              <a:t> в Амурской обл. за 2016, в сравнении с РФ и ДФО</a:t>
            </a: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-609600" y="1371600"/>
          <a:ext cx="10210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Светлана\Рабочий стол\i.jpeg"/>
          <p:cNvPicPr>
            <a:picLocks noChangeAspect="1" noChangeArrowheads="1"/>
          </p:cNvPicPr>
          <p:nvPr/>
        </p:nvPicPr>
        <p:blipFill>
          <a:blip r:embed="rId2" cstate="print">
            <a:lum bright="26000" contrast="-33000"/>
          </a:blip>
          <a:srcRect/>
          <a:stretch>
            <a:fillRect/>
          </a:stretch>
        </p:blipFill>
        <p:spPr bwMode="auto">
          <a:xfrm>
            <a:off x="0" y="182880"/>
            <a:ext cx="9144000" cy="649224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9817"/>
            <a:ext cx="8686800" cy="6492240"/>
          </a:xfrm>
        </p:spPr>
        <p:txBody>
          <a:bodyPr/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Российской Федерации актуальными являются следующие ИППП: сифилис, гонорея, трихомониаз,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хламидиоз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половой герпес 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аногенительные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бородавки. Эти нозологические формы подлежат строгой регистрации в рамках государственной отчетности. Кроме вышеуказанных заболеваний клинический интерес представляют так называемые условно-патогенные микроорганизмы, которые находясь в организме человека бессимптомно, при определенных условиях (снижение иммунитета, сопутствующие заболевания и т.д.) приобретают патогенные свойства и вызывают заболевание мочеполового тракта. К таким заболеваниям относятся: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гарднерелез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урогенитальный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уреаплазмоз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урогенитальный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микоплазмоз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ИППП опасны, прежде всего, своим пагубным воздействием на репродуктивную функцию человека, что в конечном итоге имеет немаловажное значение в воспроизводстве трудовых ресурсов и влияет на демографическую ситуацию в целом. В связи с этим проблему заболеваемости населения ИППП целесообразно рассматривать как одну из составляющих национальной безопасности страны.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447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dirty="0" smtClean="0"/>
              <a:t>Заболеваемость </a:t>
            </a:r>
            <a:r>
              <a:rPr lang="ru-RU" sz="2400" b="1" dirty="0" err="1" smtClean="0"/>
              <a:t>урогенитальным</a:t>
            </a:r>
            <a:r>
              <a:rPr lang="ru-RU" sz="2400" b="1" dirty="0" smtClean="0"/>
              <a:t> герпесом в Амурской области за 2016 год в сравнении с  РФ и ДФО</a:t>
            </a: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61257" y="1544797"/>
          <a:ext cx="8706530" cy="495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610600" cy="117944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/>
              <a:t>Заболеваемость трихомонозом за 2016 год  в сравнении с РФ и ДФО  </a:t>
            </a:r>
            <a:endParaRPr lang="ru-RU" dirty="0" smtClean="0"/>
          </a:p>
        </p:txBody>
      </p:sp>
      <p:graphicFrame>
        <p:nvGraphicFramePr>
          <p:cNvPr id="4" name="Object 7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15030" y="1283678"/>
          <a:ext cx="8603887" cy="507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-172278"/>
            <a:ext cx="9144000" cy="159309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dirty="0" smtClean="0"/>
              <a:t>Заболеваемость </a:t>
            </a:r>
            <a:r>
              <a:rPr lang="ru-RU" sz="2400" b="1" dirty="0" err="1" smtClean="0"/>
              <a:t>аногенитальными</a:t>
            </a:r>
            <a:r>
              <a:rPr lang="ru-RU" sz="2400" b="1" dirty="0" smtClean="0"/>
              <a:t> бородавками в Амурской области за 2016 год в сравнении с РФ и ДФО</a:t>
            </a:r>
          </a:p>
        </p:txBody>
      </p:sp>
      <p:graphicFrame>
        <p:nvGraphicFramePr>
          <p:cNvPr id="4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295421" y="1223020"/>
          <a:ext cx="8556674" cy="5423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95943"/>
            <a:ext cx="8686800" cy="109945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Заболеваемость ИППП детей и подростков, Амурская область</a:t>
            </a:r>
            <a:endParaRPr lang="ru-RU" sz="2800" b="1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06328" y="1392701"/>
          <a:ext cx="4365673" cy="522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7"/>
          <p:cNvGraphicFramePr>
            <a:graphicFrameLocks/>
          </p:cNvGraphicFramePr>
          <p:nvPr/>
        </p:nvGraphicFramePr>
        <p:xfrm>
          <a:off x="4768948" y="1378633"/>
          <a:ext cx="4079631" cy="5176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570038"/>
          </a:xfrm>
        </p:spPr>
        <p:txBody>
          <a:bodyPr/>
          <a:lstStyle/>
          <a:p>
            <a:pPr algn="ctr" eaLnBrk="1" hangingPunct="1"/>
            <a:r>
              <a:rPr lang="ru-RU" sz="2900" b="1" dirty="0" smtClean="0"/>
              <a:t>Заболеваемость сифилисом  детей 0-17 лет, 2016г., в сравнении с РФ, ДФО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0" y="1066800"/>
            <a:ext cx="9448800" cy="7239000"/>
            <a:chOff x="2136" y="1626"/>
            <a:chExt cx="7800" cy="7918"/>
          </a:xfrm>
        </p:grpSpPr>
        <p:sp>
          <p:nvSpPr>
            <p:cNvPr id="25605" name="AutoShape 5"/>
            <p:cNvSpPr>
              <a:spLocks noChangeAspect="1" noChangeArrowheads="1"/>
            </p:cNvSpPr>
            <p:nvPr/>
          </p:nvSpPr>
          <p:spPr bwMode="auto">
            <a:xfrm>
              <a:off x="2136" y="1626"/>
              <a:ext cx="7800" cy="7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6" name="Oval 6"/>
            <p:cNvSpPr>
              <a:spLocks noChangeArrowheads="1"/>
            </p:cNvSpPr>
            <p:nvPr/>
          </p:nvSpPr>
          <p:spPr bwMode="auto">
            <a:xfrm>
              <a:off x="6336" y="3888"/>
              <a:ext cx="3525" cy="185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ja-JP" sz="2000" b="1">
                  <a:latin typeface="Times New Roman" pitchFamily="18" charset="0"/>
                  <a:ea typeface="MS Mincho" pitchFamily="49" charset="-128"/>
                </a:rPr>
                <a:t>ДЕТИ 0-14  ЛЕТ</a:t>
              </a:r>
            </a:p>
            <a:p>
              <a:endParaRPr lang="ru-RU" sz="2000"/>
            </a:p>
          </p:txBody>
        </p:sp>
        <p:sp>
          <p:nvSpPr>
            <p:cNvPr id="25607" name="Oval 7"/>
            <p:cNvSpPr>
              <a:spLocks noChangeArrowheads="1"/>
            </p:cNvSpPr>
            <p:nvPr/>
          </p:nvSpPr>
          <p:spPr bwMode="auto">
            <a:xfrm>
              <a:off x="4089" y="5610"/>
              <a:ext cx="3825" cy="1749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ja-JP" sz="2000" b="1">
                  <a:latin typeface="Times New Roman" pitchFamily="18" charset="0"/>
                  <a:ea typeface="MS Mincho" pitchFamily="49" charset="-128"/>
                </a:rPr>
                <a:t>ВРОЖДЕННЫЙ</a:t>
              </a:r>
            </a:p>
            <a:p>
              <a:endParaRPr lang="ru-RU" sz="2000" b="1"/>
            </a:p>
          </p:txBody>
        </p:sp>
        <p:sp>
          <p:nvSpPr>
            <p:cNvPr id="25608" name="AutoShape 8"/>
            <p:cNvSpPr>
              <a:spLocks noChangeArrowheads="1"/>
            </p:cNvSpPr>
            <p:nvPr/>
          </p:nvSpPr>
          <p:spPr bwMode="auto">
            <a:xfrm>
              <a:off x="2586" y="2346"/>
              <a:ext cx="1650" cy="1439"/>
            </a:xfrm>
            <a:prstGeom prst="curvedRightArrow">
              <a:avLst>
                <a:gd name="adj1" fmla="val 20000"/>
                <a:gd name="adj2" fmla="val 40000"/>
                <a:gd name="adj3" fmla="val 38221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9" name="AutoShape 9"/>
            <p:cNvSpPr>
              <a:spLocks noChangeArrowheads="1"/>
            </p:cNvSpPr>
            <p:nvPr/>
          </p:nvSpPr>
          <p:spPr bwMode="auto">
            <a:xfrm>
              <a:off x="7611" y="2346"/>
              <a:ext cx="2025" cy="1542"/>
            </a:xfrm>
            <a:prstGeom prst="curvedLeftArrow">
              <a:avLst>
                <a:gd name="adj1" fmla="val 20000"/>
                <a:gd name="adj2" fmla="val 40000"/>
                <a:gd name="adj3" fmla="val 43774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0" name="Oval 10"/>
            <p:cNvSpPr>
              <a:spLocks noChangeArrowheads="1"/>
            </p:cNvSpPr>
            <p:nvPr/>
          </p:nvSpPr>
          <p:spPr bwMode="auto">
            <a:xfrm>
              <a:off x="3036" y="4402"/>
              <a:ext cx="1125" cy="61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ja-JP" sz="1400" b="1">
                  <a:latin typeface="Times New Roman" pitchFamily="18" charset="0"/>
                  <a:ea typeface="MS Mincho" pitchFamily="49" charset="-128"/>
                </a:rPr>
                <a:t>АО</a:t>
              </a:r>
            </a:p>
            <a:p>
              <a:pPr algn="ctr"/>
              <a:r>
                <a:rPr lang="ru-RU" altLang="ja-JP" sz="1400" b="1">
                  <a:latin typeface="Times New Roman" pitchFamily="18" charset="0"/>
                  <a:ea typeface="MS Mincho" pitchFamily="49" charset="-128"/>
                </a:rPr>
                <a:t>117,6</a:t>
              </a:r>
              <a:endParaRPr lang="ru-RU" sz="2400"/>
            </a:p>
          </p:txBody>
        </p:sp>
        <p:sp>
          <p:nvSpPr>
            <p:cNvPr id="25611" name="Oval 11"/>
            <p:cNvSpPr>
              <a:spLocks noChangeArrowheads="1"/>
            </p:cNvSpPr>
            <p:nvPr/>
          </p:nvSpPr>
          <p:spPr bwMode="auto">
            <a:xfrm>
              <a:off x="4161" y="1626"/>
              <a:ext cx="3900" cy="1851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ja-JP" sz="2000" b="1">
                  <a:latin typeface="Times New Roman" pitchFamily="18" charset="0"/>
                  <a:ea typeface="MS Mincho" pitchFamily="49" charset="-128"/>
                </a:rPr>
                <a:t>ДЕТИ 0-17  ЛЕТ</a:t>
              </a:r>
              <a:endParaRPr lang="ru-RU" sz="2000" b="1"/>
            </a:p>
          </p:txBody>
        </p:sp>
        <p:sp>
          <p:nvSpPr>
            <p:cNvPr id="25612" name="Oval 12"/>
            <p:cNvSpPr>
              <a:spLocks noChangeArrowheads="1"/>
            </p:cNvSpPr>
            <p:nvPr/>
          </p:nvSpPr>
          <p:spPr bwMode="auto">
            <a:xfrm>
              <a:off x="6654" y="2174"/>
              <a:ext cx="1203" cy="889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ja-JP" b="1" dirty="0">
                  <a:latin typeface="Times New Roman" pitchFamily="18" charset="0"/>
                  <a:ea typeface="MS Mincho" pitchFamily="49" charset="-128"/>
                </a:rPr>
                <a:t>ДФО           </a:t>
              </a:r>
              <a:r>
                <a:rPr lang="ru-RU" altLang="ja-JP" b="1" dirty="0" smtClean="0"/>
                <a:t>4,0</a:t>
              </a:r>
              <a:endParaRPr lang="ru-RU" altLang="ja-JP" b="1" dirty="0"/>
            </a:p>
            <a:p>
              <a:endParaRPr lang="ru-RU" dirty="0"/>
            </a:p>
          </p:txBody>
        </p:sp>
        <p:sp>
          <p:nvSpPr>
            <p:cNvPr id="25613" name="Oval 13"/>
            <p:cNvSpPr>
              <a:spLocks noChangeArrowheads="1"/>
            </p:cNvSpPr>
            <p:nvPr/>
          </p:nvSpPr>
          <p:spPr bwMode="auto">
            <a:xfrm>
              <a:off x="5597" y="2586"/>
              <a:ext cx="1080" cy="72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ja-JP" b="1" dirty="0">
                  <a:latin typeface="Times New Roman" pitchFamily="18" charset="0"/>
                  <a:ea typeface="MS Mincho" pitchFamily="49" charset="-128"/>
                </a:rPr>
                <a:t>РФ</a:t>
              </a:r>
            </a:p>
            <a:p>
              <a:pPr algn="ctr"/>
              <a:r>
                <a:rPr lang="ru-RU" b="1" dirty="0" smtClean="0"/>
                <a:t>2,2</a:t>
              </a:r>
              <a:endParaRPr lang="ru-RU" b="1" dirty="0"/>
            </a:p>
          </p:txBody>
        </p:sp>
        <p:sp>
          <p:nvSpPr>
            <p:cNvPr id="25614" name="Oval 14"/>
            <p:cNvSpPr>
              <a:spLocks noChangeArrowheads="1"/>
            </p:cNvSpPr>
            <p:nvPr/>
          </p:nvSpPr>
          <p:spPr bwMode="auto">
            <a:xfrm>
              <a:off x="4311" y="2243"/>
              <a:ext cx="1286" cy="72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ja-JP" b="1" dirty="0">
                  <a:latin typeface="Times New Roman" pitchFamily="18" charset="0"/>
                  <a:ea typeface="MS Mincho" pitchFamily="49" charset="-128"/>
                </a:rPr>
                <a:t>АО</a:t>
              </a:r>
              <a:endParaRPr lang="ru-RU" altLang="ja-JP" b="1" dirty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</a:endParaRPr>
            </a:p>
            <a:p>
              <a:pPr algn="ctr"/>
              <a:r>
                <a:rPr lang="ru-RU" b="1" dirty="0" smtClean="0"/>
                <a:t>4,4</a:t>
              </a:r>
              <a:endParaRPr lang="ru-RU" b="1" dirty="0"/>
            </a:p>
          </p:txBody>
        </p:sp>
        <p:sp>
          <p:nvSpPr>
            <p:cNvPr id="25615" name="Oval 15"/>
            <p:cNvSpPr>
              <a:spLocks noChangeArrowheads="1"/>
            </p:cNvSpPr>
            <p:nvPr/>
          </p:nvSpPr>
          <p:spPr bwMode="auto">
            <a:xfrm>
              <a:off x="2136" y="3785"/>
              <a:ext cx="3975" cy="1954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ja-JP" sz="2000" b="1">
                  <a:latin typeface="Times New Roman" pitchFamily="18" charset="0"/>
                  <a:ea typeface="MS Mincho" pitchFamily="49" charset="-128"/>
                </a:rPr>
                <a:t>ПОДРОСТКИ 15-17 </a:t>
              </a:r>
              <a:endParaRPr lang="ru-RU" sz="2000" b="1"/>
            </a:p>
          </p:txBody>
        </p:sp>
        <p:sp>
          <p:nvSpPr>
            <p:cNvPr id="25616" name="Oval 16"/>
            <p:cNvSpPr>
              <a:spLocks noChangeArrowheads="1"/>
            </p:cNvSpPr>
            <p:nvPr/>
          </p:nvSpPr>
          <p:spPr bwMode="auto">
            <a:xfrm>
              <a:off x="2361" y="4402"/>
              <a:ext cx="1125" cy="72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ja-JP" b="1" dirty="0">
                  <a:latin typeface="Times New Roman" pitchFamily="18" charset="0"/>
                  <a:ea typeface="MS Mincho" pitchFamily="49" charset="-128"/>
                </a:rPr>
                <a:t>АО</a:t>
              </a:r>
            </a:p>
            <a:p>
              <a:pPr algn="ctr"/>
              <a:r>
                <a:rPr lang="ru-RU" b="1" dirty="0" smtClean="0"/>
                <a:t>15,4</a:t>
              </a:r>
              <a:endParaRPr lang="ru-RU" dirty="0"/>
            </a:p>
          </p:txBody>
        </p:sp>
        <p:sp>
          <p:nvSpPr>
            <p:cNvPr id="25617" name="Oval 17"/>
            <p:cNvSpPr>
              <a:spLocks noChangeArrowheads="1"/>
            </p:cNvSpPr>
            <p:nvPr/>
          </p:nvSpPr>
          <p:spPr bwMode="auto">
            <a:xfrm>
              <a:off x="3539" y="4691"/>
              <a:ext cx="1125" cy="88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ja-JP" b="1" dirty="0">
                  <a:latin typeface="Times New Roman" pitchFamily="18" charset="0"/>
                  <a:ea typeface="MS Mincho" pitchFamily="49" charset="-128"/>
                </a:rPr>
                <a:t>РФ</a:t>
              </a:r>
            </a:p>
            <a:p>
              <a:pPr algn="ctr"/>
              <a:r>
                <a:rPr lang="ru-RU" b="1" dirty="0" smtClean="0"/>
                <a:t>9,9</a:t>
              </a:r>
              <a:endParaRPr lang="ru-RU" dirty="0"/>
            </a:p>
          </p:txBody>
        </p: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4836" y="4505"/>
              <a:ext cx="1155" cy="72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ja-JP" b="1" dirty="0">
                  <a:latin typeface="Times New Roman" pitchFamily="18" charset="0"/>
                  <a:ea typeface="MS Mincho" pitchFamily="49" charset="-128"/>
                </a:rPr>
                <a:t>ДФО</a:t>
              </a:r>
            </a:p>
            <a:p>
              <a:pPr algn="ctr"/>
              <a:r>
                <a:rPr lang="ru-RU" b="1" dirty="0" smtClean="0"/>
                <a:t>19,7</a:t>
              </a:r>
              <a:endParaRPr lang="ru-RU" dirty="0"/>
            </a:p>
          </p:txBody>
        </p:sp>
        <p:sp>
          <p:nvSpPr>
            <p:cNvPr id="25619" name="Oval 19"/>
            <p:cNvSpPr>
              <a:spLocks noChangeArrowheads="1"/>
            </p:cNvSpPr>
            <p:nvPr/>
          </p:nvSpPr>
          <p:spPr bwMode="auto">
            <a:xfrm>
              <a:off x="6486" y="4608"/>
              <a:ext cx="1050" cy="72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ja-JP" b="1" dirty="0">
                  <a:latin typeface="Times New Roman" pitchFamily="18" charset="0"/>
                  <a:ea typeface="MS Mincho" pitchFamily="49" charset="-128"/>
                </a:rPr>
                <a:t>АО</a:t>
              </a:r>
            </a:p>
            <a:p>
              <a:pPr algn="ctr"/>
              <a:r>
                <a:rPr lang="ru-RU" b="1" dirty="0" smtClean="0"/>
                <a:t>2,5</a:t>
              </a:r>
              <a:endParaRPr lang="ru-RU" dirty="0"/>
            </a:p>
          </p:txBody>
        </p:sp>
        <p:sp>
          <p:nvSpPr>
            <p:cNvPr id="25620" name="Oval 20"/>
            <p:cNvSpPr>
              <a:spLocks noChangeArrowheads="1"/>
            </p:cNvSpPr>
            <p:nvPr/>
          </p:nvSpPr>
          <p:spPr bwMode="auto">
            <a:xfrm>
              <a:off x="7536" y="4897"/>
              <a:ext cx="1125" cy="72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ja-JP" b="1" dirty="0">
                  <a:latin typeface="Times New Roman" pitchFamily="18" charset="0"/>
                  <a:ea typeface="MS Mincho" pitchFamily="49" charset="-128"/>
                </a:rPr>
                <a:t>РФ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MS Mincho" pitchFamily="49" charset="-128"/>
                </a:rPr>
                <a:t>0,9</a:t>
              </a:r>
              <a:endParaRPr lang="ru-RU" dirty="0"/>
            </a:p>
          </p:txBody>
        </p:sp>
        <p:sp>
          <p:nvSpPr>
            <p:cNvPr id="25621" name="Oval 21"/>
            <p:cNvSpPr>
              <a:spLocks noChangeArrowheads="1"/>
            </p:cNvSpPr>
            <p:nvPr/>
          </p:nvSpPr>
          <p:spPr bwMode="auto">
            <a:xfrm>
              <a:off x="8661" y="4608"/>
              <a:ext cx="1080" cy="72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ja-JP" b="1" dirty="0">
                  <a:latin typeface="Times New Roman" pitchFamily="18" charset="0"/>
                  <a:ea typeface="MS Mincho" pitchFamily="49" charset="-128"/>
                </a:rPr>
                <a:t>ДФО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MS Mincho" pitchFamily="49" charset="-128"/>
                </a:rPr>
                <a:t>1,7</a:t>
              </a:r>
              <a:endParaRPr lang="ru-RU" dirty="0"/>
            </a:p>
          </p:txBody>
        </p:sp>
        <p:sp>
          <p:nvSpPr>
            <p:cNvPr id="25622" name="Oval 22"/>
            <p:cNvSpPr>
              <a:spLocks noChangeArrowheads="1"/>
            </p:cNvSpPr>
            <p:nvPr/>
          </p:nvSpPr>
          <p:spPr bwMode="auto">
            <a:xfrm>
              <a:off x="5450" y="6647"/>
              <a:ext cx="1230" cy="71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ja-JP" b="1" dirty="0">
                  <a:latin typeface="Times New Roman" pitchFamily="18" charset="0"/>
                  <a:ea typeface="MS Mincho" pitchFamily="49" charset="-128"/>
                </a:rPr>
                <a:t>РФ</a:t>
              </a:r>
            </a:p>
            <a:p>
              <a:pPr algn="ctr"/>
              <a:r>
                <a:rPr lang="ru-RU" altLang="ja-JP" b="1" dirty="0" smtClean="0">
                  <a:latin typeface="Times New Roman" pitchFamily="18" charset="0"/>
                  <a:ea typeface="MS Mincho" pitchFamily="49" charset="-128"/>
                </a:rPr>
                <a:t>0,</a:t>
              </a:r>
              <a:r>
                <a:rPr lang="ru-RU" altLang="ja-JP" b="1" dirty="0"/>
                <a:t>4</a:t>
              </a:r>
              <a:endParaRPr lang="ru-RU" dirty="0"/>
            </a:p>
          </p:txBody>
        </p:sp>
        <p:sp>
          <p:nvSpPr>
            <p:cNvPr id="25623" name="Oval 23"/>
            <p:cNvSpPr>
              <a:spLocks noChangeArrowheads="1"/>
            </p:cNvSpPr>
            <p:nvPr/>
          </p:nvSpPr>
          <p:spPr bwMode="auto">
            <a:xfrm>
              <a:off x="4304" y="6196"/>
              <a:ext cx="1080" cy="7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ja-JP" b="1">
                  <a:latin typeface="Times New Roman" pitchFamily="18" charset="0"/>
                  <a:ea typeface="MS Mincho" pitchFamily="49" charset="-128"/>
                </a:rPr>
                <a:t>АО</a:t>
              </a:r>
            </a:p>
            <a:p>
              <a:pPr algn="ctr"/>
              <a:r>
                <a:rPr lang="ru-RU" altLang="ja-JP" b="1">
                  <a:latin typeface="Times New Roman" pitchFamily="18" charset="0"/>
                  <a:ea typeface="MS Mincho" pitchFamily="49" charset="-128"/>
                </a:rPr>
                <a:t>0</a:t>
              </a:r>
              <a:endParaRPr lang="ru-RU"/>
            </a:p>
          </p:txBody>
        </p:sp>
        <p:sp>
          <p:nvSpPr>
            <p:cNvPr id="25624" name="Oval 24"/>
            <p:cNvSpPr>
              <a:spLocks noChangeArrowheads="1"/>
            </p:cNvSpPr>
            <p:nvPr/>
          </p:nvSpPr>
          <p:spPr bwMode="auto">
            <a:xfrm>
              <a:off x="6683" y="6196"/>
              <a:ext cx="1080" cy="7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ja-JP" b="1" dirty="0">
                  <a:latin typeface="Times New Roman" pitchFamily="18" charset="0"/>
                  <a:ea typeface="MS Mincho" pitchFamily="49" charset="-128"/>
                </a:rPr>
                <a:t>ДФО</a:t>
              </a:r>
            </a:p>
            <a:p>
              <a:pPr algn="ctr"/>
              <a:r>
                <a:rPr lang="ru-RU" altLang="ja-JP" b="1" dirty="0" smtClean="0"/>
                <a:t>0,3</a:t>
              </a:r>
              <a:endParaRPr lang="ru-RU" dirty="0"/>
            </a:p>
          </p:txBody>
        </p:sp>
        <p:sp>
          <p:nvSpPr>
            <p:cNvPr id="25625" name="AutoShape 25"/>
            <p:cNvSpPr>
              <a:spLocks noChangeArrowheads="1"/>
            </p:cNvSpPr>
            <p:nvPr/>
          </p:nvSpPr>
          <p:spPr bwMode="auto">
            <a:xfrm>
              <a:off x="7611" y="5636"/>
              <a:ext cx="2100" cy="1852"/>
            </a:xfrm>
            <a:prstGeom prst="curvedLeftArrow">
              <a:avLst>
                <a:gd name="adj1" fmla="val 20000"/>
                <a:gd name="adj2" fmla="val 40000"/>
                <a:gd name="adj3" fmla="val 37797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Заболеваемость сифилисом у детей до 14 лет по Амурской области</a:t>
            </a:r>
            <a:endParaRPr lang="ru-RU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391478"/>
          <a:ext cx="8991600" cy="5261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Заболеваемость гонореей у детей до 14 лет по Амурской области</a:t>
            </a:r>
            <a:endParaRPr lang="ru-RU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338470"/>
          <a:ext cx="8991600" cy="518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Социально-эпидемиологическая характеристика больных  ИППП</a:t>
            </a:r>
          </a:p>
        </p:txBody>
      </p:sp>
      <p:grpSp>
        <p:nvGrpSpPr>
          <p:cNvPr id="7" name="Diagram 3"/>
          <p:cNvGrpSpPr>
            <a:grpSpLocks/>
          </p:cNvGrpSpPr>
          <p:nvPr/>
        </p:nvGrpSpPr>
        <p:grpSpPr bwMode="auto">
          <a:xfrm>
            <a:off x="501262" y="1454513"/>
            <a:ext cx="8976360" cy="5202423"/>
            <a:chOff x="1512" y="977"/>
            <a:chExt cx="2736" cy="2369"/>
          </a:xfrm>
        </p:grpSpPr>
        <p:sp>
          <p:nvSpPr>
            <p:cNvPr id="8" name="_s30724"/>
            <p:cNvSpPr>
              <a:spLocks noChangeArrowheads="1"/>
            </p:cNvSpPr>
            <p:nvPr/>
          </p:nvSpPr>
          <p:spPr bwMode="auto">
            <a:xfrm flipV="1">
              <a:off x="2606" y="977"/>
              <a:ext cx="548" cy="474"/>
            </a:xfrm>
            <a:custGeom>
              <a:avLst/>
              <a:gdLst>
                <a:gd name="G0" fmla="+- 10800 0 0"/>
                <a:gd name="G1" fmla="+- 21600 0 10800"/>
                <a:gd name="G2" fmla="*/ 10800 1 2"/>
                <a:gd name="G3" fmla="+- 21600 0 G2"/>
                <a:gd name="G4" fmla="+/ 10800 21600 2"/>
                <a:gd name="G5" fmla="+/ G1 0 2"/>
                <a:gd name="G6" fmla="*/ 21600 21600 10800"/>
                <a:gd name="G7" fmla="*/ G6 1 2"/>
                <a:gd name="G8" fmla="+- 21600 0 G7"/>
                <a:gd name="G9" fmla="*/ 21600 1 2"/>
                <a:gd name="G10" fmla="+- 10800 0 G9"/>
                <a:gd name="G11" fmla="?: G10 G8 0"/>
                <a:gd name="G12" fmla="?: G10 G7 21600"/>
                <a:gd name="T0" fmla="*/ 16200 w 21600"/>
                <a:gd name="T1" fmla="*/ 10800 h 21600"/>
                <a:gd name="T2" fmla="*/ 10800 w 21600"/>
                <a:gd name="T3" fmla="*/ 21600 h 21600"/>
                <a:gd name="T4" fmla="*/ 5400 w 21600"/>
                <a:gd name="T5" fmla="*/ 10800 h 21600"/>
                <a:gd name="T6" fmla="*/ 10800 w 21600"/>
                <a:gd name="T7" fmla="*/ 0 h 21600"/>
                <a:gd name="T8" fmla="*/ 7200 w 21600"/>
                <a:gd name="T9" fmla="*/ 7200 h 21600"/>
                <a:gd name="T10" fmla="*/ 14400 w 21600"/>
                <a:gd name="T11" fmla="*/ 14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4699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tabLst/>
              </a:pP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endParaRPr>
            </a:p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tabLst/>
              </a:pP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rPr>
                <a:t>состочние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endParaRPr>
            </a:p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rPr>
                <a:t>опьянения</a:t>
              </a:r>
            </a:p>
          </p:txBody>
        </p:sp>
        <p:sp>
          <p:nvSpPr>
            <p:cNvPr id="9" name="_s30725"/>
            <p:cNvSpPr>
              <a:spLocks noChangeArrowheads="1"/>
            </p:cNvSpPr>
            <p:nvPr/>
          </p:nvSpPr>
          <p:spPr bwMode="auto">
            <a:xfrm flipV="1">
              <a:off x="2333" y="1451"/>
              <a:ext cx="1094" cy="47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FFFF"/>
            </a:solidFill>
            <a:ln w="4669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rPr>
                <a:t>Преобладают</a:t>
              </a:r>
            </a:p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rPr>
                <a:t> городские жители</a:t>
              </a:r>
            </a:p>
          </p:txBody>
        </p:sp>
        <p:sp>
          <p:nvSpPr>
            <p:cNvPr id="10" name="_s30726"/>
            <p:cNvSpPr>
              <a:spLocks noChangeArrowheads="1"/>
            </p:cNvSpPr>
            <p:nvPr/>
          </p:nvSpPr>
          <p:spPr bwMode="auto">
            <a:xfrm flipV="1">
              <a:off x="2059" y="1925"/>
              <a:ext cx="1642" cy="474"/>
            </a:xfrm>
            <a:custGeom>
              <a:avLst/>
              <a:gdLst>
                <a:gd name="G0" fmla="+- 3600 0 0"/>
                <a:gd name="G1" fmla="+- 21600 0 3600"/>
                <a:gd name="G2" fmla="*/ 3600 1 2"/>
                <a:gd name="G3" fmla="+- 21600 0 G2"/>
                <a:gd name="G4" fmla="+/ 3600 21600 2"/>
                <a:gd name="G5" fmla="+/ G1 0 2"/>
                <a:gd name="G6" fmla="*/ 21600 21600 3600"/>
                <a:gd name="G7" fmla="*/ G6 1 2"/>
                <a:gd name="G8" fmla="+- 21600 0 G7"/>
                <a:gd name="G9" fmla="*/ 21600 1 2"/>
                <a:gd name="G10" fmla="+- 3600 0 G9"/>
                <a:gd name="G11" fmla="?: G10 G8 0"/>
                <a:gd name="G12" fmla="?: G10 G7 21600"/>
                <a:gd name="T0" fmla="*/ 19800 w 21600"/>
                <a:gd name="T1" fmla="*/ 10800 h 21600"/>
                <a:gd name="T2" fmla="*/ 10800 w 21600"/>
                <a:gd name="T3" fmla="*/ 21600 h 21600"/>
                <a:gd name="T4" fmla="*/ 1800 w 21600"/>
                <a:gd name="T5" fmla="*/ 10800 h 21600"/>
                <a:gd name="T6" fmla="*/ 10800 w 21600"/>
                <a:gd name="T7" fmla="*/ 0 h 21600"/>
                <a:gd name="T8" fmla="*/ 3600 w 21600"/>
                <a:gd name="T9" fmla="*/ 3600 h 21600"/>
                <a:gd name="T10" fmla="*/ 18000 w 21600"/>
                <a:gd name="T11" fmla="*/ 18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00"/>
            </a:solidFill>
            <a:ln w="4699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endParaRPr>
            </a:p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endParaRPr>
            </a:p>
          </p:txBody>
        </p:sp>
        <p:sp>
          <p:nvSpPr>
            <p:cNvPr id="11" name="_s30727"/>
            <p:cNvSpPr>
              <a:spLocks noChangeArrowheads="1"/>
            </p:cNvSpPr>
            <p:nvPr/>
          </p:nvSpPr>
          <p:spPr bwMode="auto">
            <a:xfrm flipV="1">
              <a:off x="1790" y="2411"/>
              <a:ext cx="2188" cy="474"/>
            </a:xfrm>
            <a:custGeom>
              <a:avLst/>
              <a:gdLst>
                <a:gd name="G0" fmla="+- 2700 0 0"/>
                <a:gd name="G1" fmla="+- 21600 0 2700"/>
                <a:gd name="G2" fmla="*/ 2700 1 2"/>
                <a:gd name="G3" fmla="+- 21600 0 G2"/>
                <a:gd name="G4" fmla="+/ 2700 21600 2"/>
                <a:gd name="G5" fmla="+/ G1 0 2"/>
                <a:gd name="G6" fmla="*/ 21600 21600 2700"/>
                <a:gd name="G7" fmla="*/ G6 1 2"/>
                <a:gd name="G8" fmla="+- 21600 0 G7"/>
                <a:gd name="G9" fmla="*/ 21600 1 2"/>
                <a:gd name="G10" fmla="+- 2700 0 G9"/>
                <a:gd name="G11" fmla="?: G10 G8 0"/>
                <a:gd name="G12" fmla="?: G10 G7 21600"/>
                <a:gd name="T0" fmla="*/ 20250 w 21600"/>
                <a:gd name="T1" fmla="*/ 10800 h 21600"/>
                <a:gd name="T2" fmla="*/ 10800 w 21600"/>
                <a:gd name="T3" fmla="*/ 21600 h 21600"/>
                <a:gd name="T4" fmla="*/ 1350 w 21600"/>
                <a:gd name="T5" fmla="*/ 10800 h 21600"/>
                <a:gd name="T6" fmla="*/ 10800 w 21600"/>
                <a:gd name="T7" fmla="*/ 0 h 21600"/>
                <a:gd name="T8" fmla="*/ 3150 w 21600"/>
                <a:gd name="T9" fmla="*/ 3150 h 21600"/>
                <a:gd name="T10" fmla="*/ 18450 w 21600"/>
                <a:gd name="T11" fmla="*/ 18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700" y="21600"/>
                  </a:lnTo>
                  <a:lnTo>
                    <a:pt x="189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CC"/>
            </a:solidFill>
            <a:ln w="4699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56% - БЕЗРАБОТНЫЕ</a:t>
              </a:r>
            </a:p>
          </p:txBody>
        </p:sp>
        <p:sp>
          <p:nvSpPr>
            <p:cNvPr id="12" name="_s30728"/>
            <p:cNvSpPr>
              <a:spLocks noChangeArrowheads="1"/>
            </p:cNvSpPr>
            <p:nvPr/>
          </p:nvSpPr>
          <p:spPr bwMode="auto">
            <a:xfrm flipV="1">
              <a:off x="1512" y="2873"/>
              <a:ext cx="2736" cy="473"/>
            </a:xfrm>
            <a:custGeom>
              <a:avLst/>
              <a:gdLst>
                <a:gd name="G0" fmla="+- 2160 0 0"/>
                <a:gd name="G1" fmla="+- 21600 0 2160"/>
                <a:gd name="G2" fmla="*/ 2160 1 2"/>
                <a:gd name="G3" fmla="+- 21600 0 G2"/>
                <a:gd name="G4" fmla="+/ 2160 21600 2"/>
                <a:gd name="G5" fmla="+/ G1 0 2"/>
                <a:gd name="G6" fmla="*/ 21600 21600 2160"/>
                <a:gd name="G7" fmla="*/ G6 1 2"/>
                <a:gd name="G8" fmla="+- 21600 0 G7"/>
                <a:gd name="G9" fmla="*/ 21600 1 2"/>
                <a:gd name="G10" fmla="+- 2160 0 G9"/>
                <a:gd name="G11" fmla="?: G10 G8 0"/>
                <a:gd name="G12" fmla="?: G10 G7 21600"/>
                <a:gd name="T0" fmla="*/ 20520 w 21600"/>
                <a:gd name="T1" fmla="*/ 10800 h 21600"/>
                <a:gd name="T2" fmla="*/ 10800 w 21600"/>
                <a:gd name="T3" fmla="*/ 21600 h 21600"/>
                <a:gd name="T4" fmla="*/ 1080 w 21600"/>
                <a:gd name="T5" fmla="*/ 10800 h 21600"/>
                <a:gd name="T6" fmla="*/ 10800 w 21600"/>
                <a:gd name="T7" fmla="*/ 0 h 21600"/>
                <a:gd name="T8" fmla="*/ 2880 w 21600"/>
                <a:gd name="T9" fmla="*/ 2880 h 21600"/>
                <a:gd name="T10" fmla="*/ 18720 w 21600"/>
                <a:gd name="T11" fmla="*/ 1872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60" y="21600"/>
                  </a:lnTo>
                  <a:lnTo>
                    <a:pt x="194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FF00"/>
            </a:solidFill>
            <a:ln w="4699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endParaRPr>
            </a:p>
          </p:txBody>
        </p:sp>
      </p:grpSp>
      <p:sp>
        <p:nvSpPr>
          <p:cNvPr id="185355" name="Rectangle 11"/>
          <p:cNvSpPr>
            <a:spLocks noChangeArrowheads="1"/>
          </p:cNvSpPr>
          <p:nvPr/>
        </p:nvSpPr>
        <p:spPr bwMode="auto">
          <a:xfrm>
            <a:off x="1881809" y="3458818"/>
            <a:ext cx="61737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Соотношение мужчин к женщинам 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как 1:1,6</a:t>
            </a:r>
          </a:p>
        </p:txBody>
      </p:sp>
      <p:sp>
        <p:nvSpPr>
          <p:cNvPr id="185356" name="Rectangle 12"/>
          <p:cNvSpPr>
            <a:spLocks noChangeArrowheads="1"/>
          </p:cNvSpPr>
          <p:nvPr/>
        </p:nvSpPr>
        <p:spPr bwMode="auto">
          <a:xfrm>
            <a:off x="1524000" y="5638800"/>
            <a:ext cx="6704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ВОЗРАСТ  18-29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6" y="457200"/>
            <a:ext cx="8765177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Заболевшие ИППП по половому признаку, 2016 год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77813"/>
            <a:ext cx="8945218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Проводится  работа: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198784" y="1444488"/>
          <a:ext cx="8786190" cy="5221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dirty="0" smtClean="0"/>
              <a:t>Заболеваемость ИППП в Амурской области (2007-2016гг.) в сравнении с РФ и ДФО</a:t>
            </a: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" y="871538"/>
          <a:ext cx="9144000" cy="5595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9" y="277813"/>
            <a:ext cx="8448261" cy="1143000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ПРИКАЗЫ МЗ РФ:</a:t>
            </a:r>
            <a:endParaRPr lang="ru-RU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39634" y="1968685"/>
            <a:ext cx="853004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от 26.03.2001г. № 87 «О совершенствовании серологической диагностики сифилиса»; </a:t>
            </a:r>
          </a:p>
          <a:p>
            <a:pPr algn="just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от 30.07.2000г. № 291 «О мерах по предупреждению распространения ИППП»;</a:t>
            </a:r>
          </a:p>
          <a:p>
            <a:pPr algn="just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от 15.11.12г. № 924н «О порядке оказания медицинской помощи больным дерматовенерологического профиля и больным лепрой»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783" y="277813"/>
            <a:ext cx="8945217" cy="9678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Приказы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минздрава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амурской области:</a:t>
            </a:r>
            <a:endParaRPr lang="ru-RU" dirty="0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1347668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01.08.2016 №814 «О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скрининговом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серологическом обследовании населения Амурской области на сифилис, с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от 13.09.2016 №956;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от 17.10.2016  №1071 «О совершенствовании организационно-методической работы по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дерматовенерологии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системе министерства здравоохранения Амурской области».      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от 18.06.2012 № 471 «Об утверждении Порядка взаимодействия врачей дерматовенерологов и акушеров-гинекологов по профилактике сифилиса у беременных и новорожденных»; 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от 16.07.2013 № 746 «О мерах по выполнению приказа МЗ РФ от 15.11.2012 №924н «Об утверждении Порядка оказания медицинской помощи населению по профилю «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дерматовенерология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на территории Амурской области»; 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от 23.06.2014 № 838 «О взаимодействии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врачей-дерматовенерологов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врачами смежных специальностей (неврологами, психиатрами, наркологами, офтальмологами,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оториноларингологами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при выявлении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нейросифилиса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тактике ведения больных»;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от 18 марта  2016 года №296 «О состоянии заболеваемости ИППП и ЗКЗ в Амурской области в 2015 году и задачах по ее снижению на 2016 год»;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82880" y="1058092"/>
            <a:ext cx="8752114" cy="576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от 09 марта 2007 года «О порядке информирования ОГУЗ АОКВД о случаях регистрации сифилиса и гонореи в  детских дошкольных учреждениях Амурской области»;</a:t>
            </a:r>
          </a:p>
          <a:p>
            <a:pPr algn="just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от 07 декабря 2010 «О первичной профилактике ИППП и заразных кожных болезней»;</a:t>
            </a:r>
          </a:p>
          <a:p>
            <a:pPr algn="just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от 26 мая 2011 года «О взаимодействии с ОГУЗ АОКВД»;</a:t>
            </a:r>
          </a:p>
          <a:p>
            <a:pPr algn="just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от 11.10.2012: разъяснение статьи 6.1. главы 6 кодекса об административных  правонарушениях РФ, что является сокрытием информации о венерическом заболевании.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8539" y="156755"/>
            <a:ext cx="8448261" cy="638376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Информационно-методические письма:</a:t>
            </a:r>
            <a:endParaRPr lang="ru-RU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Documents and Settings\Светлана\Рабочий стол\Doctors-consulting-1024x682.jp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>
            <a:lum bright="7000" contrast="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3326" y="509451"/>
            <a:ext cx="78377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Совершенствуют свою работу организованные в структуре ГБУЗ АО «АОКВД» подростковый Центр по профилактике и лечению ИППП и кабинет медико-социальной адаптации женщин репродуктивного возраста больных сифилисом</a:t>
            </a:r>
            <a:r>
              <a:rPr lang="ru-RU" sz="3600" dirty="0" smtClean="0"/>
              <a:t>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051" y="1"/>
            <a:ext cx="8600661" cy="123245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Санитарно-просветительная </a:t>
            </a:r>
            <a:br>
              <a:rPr lang="ru-RU" b="1" dirty="0" smtClean="0"/>
            </a:br>
            <a:r>
              <a:rPr lang="ru-RU" b="1" dirty="0" smtClean="0"/>
              <a:t>работа по области:</a:t>
            </a:r>
            <a:endParaRPr lang="ru-RU" b="1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65044" y="251792"/>
            <a:ext cx="8547652" cy="6917634"/>
          </a:xfrm>
          <a:prstGeom prst="horizontalScroll">
            <a:avLst/>
          </a:prstGeom>
          <a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1.  Всего проведено лекций 1074 для  33659 человек.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2. Всего  семинаров 166 для 5263 человек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- из них для м/ работников 116 для 3651человека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- для педагогов  50 для 1612 человек.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3.Число лиц прошедших обучение в школах </a:t>
            </a:r>
            <a:r>
              <a:rPr lang="ru-RU" b="1" dirty="0" err="1" smtClean="0">
                <a:solidFill>
                  <a:schemeClr val="tx1"/>
                </a:solidFill>
              </a:rPr>
              <a:t>атопического</a:t>
            </a:r>
            <a:r>
              <a:rPr lang="ru-RU" b="1" dirty="0" smtClean="0">
                <a:solidFill>
                  <a:schemeClr val="tx1"/>
                </a:solidFill>
              </a:rPr>
              <a:t> дерматита и псориаза 857 (в школе </a:t>
            </a:r>
            <a:r>
              <a:rPr lang="ru-RU" b="1" dirty="0" err="1" smtClean="0">
                <a:solidFill>
                  <a:schemeClr val="tx1"/>
                </a:solidFill>
              </a:rPr>
              <a:t>атопического</a:t>
            </a:r>
            <a:r>
              <a:rPr lang="ru-RU" b="1" dirty="0" smtClean="0">
                <a:solidFill>
                  <a:schemeClr val="tx1"/>
                </a:solidFill>
              </a:rPr>
              <a:t> дерматита -112 человек;  в школе псориаза – 745человек).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4. СМИ: телевидение  6, пресса 33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5.Тиражировано печатной продукции 5500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6.Число проведенных «круглых столов» 2/ 124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7. Массовые мероприятия всего: 13 для 27032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- Акция «Первокурсник» 1814 человек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- «Месячник по профилактике заразных кожных заболеваний для населения Амурской области»  14249человек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- «Декадник по профилактике ИППП среди населения Амурской области» 4169 человек; «День здоровья» 674 человек; Акция «Профилактика педикулеза» 1838 человек; Всемирный день борьбы со </a:t>
            </a:r>
            <a:r>
              <a:rPr lang="ru-RU" b="1" dirty="0" err="1" smtClean="0">
                <a:solidFill>
                  <a:schemeClr val="tx1"/>
                </a:solidFill>
              </a:rPr>
              <a:t>СПИДом</a:t>
            </a:r>
            <a:r>
              <a:rPr lang="ru-RU" b="1" dirty="0" smtClean="0">
                <a:solidFill>
                  <a:schemeClr val="tx1"/>
                </a:solidFill>
              </a:rPr>
              <a:t>  1902 человека.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790" y="264561"/>
            <a:ext cx="8892209" cy="9148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Организационно-методическая работа:</a:t>
            </a:r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10819" y="1338470"/>
            <a:ext cx="8534400" cy="79513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Врачами  ГБУЗ АО «АОКВД»  в 2016 году  выполнено 22  командировки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2372140"/>
            <a:ext cx="9144000" cy="1417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Стажировку на рабочем месте прошли 42 специалиста, из них:  акушеры-гинекологи – 11, урологи – 3 врачей лаборантов – 12, фельдшеров лаборантов – 8. 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6349" y="3710609"/>
          <a:ext cx="9137651" cy="3468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48710" y="238539"/>
          <a:ext cx="8623011" cy="5035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6349" y="5009322"/>
          <a:ext cx="9137651" cy="216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30722" name="Picture 2" descr="C:\Documents and Settings\Светлана\Рабочий стол\oboik.ru_22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19238" y="-895350"/>
            <a:ext cx="12182476" cy="86487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523992"/>
            <a:ext cx="864399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NewRomanPSMT"/>
              </a:rPr>
              <a:t>Благодарю за внимание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"/>
            <a:ext cx="7772400" cy="125559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800" b="1" dirty="0" smtClean="0"/>
              <a:t>Структура заболеваемости ИППП по Амурской области в 2016 году</a:t>
            </a: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86603" y="996287"/>
          <a:ext cx="11441047" cy="6052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9144000" cy="14208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dirty="0" smtClean="0"/>
              <a:t>Динамика заболеваемости сифилисом в Амурской области сравнении с РФ и ДФО </a:t>
            </a:r>
            <a:br>
              <a:rPr lang="ru-RU" sz="3200" b="1" dirty="0" smtClean="0"/>
            </a:br>
            <a:r>
              <a:rPr lang="ru-RU" sz="3200" b="1" dirty="0" smtClean="0"/>
              <a:t>за 2014-2016г.</a:t>
            </a:r>
            <a:r>
              <a:rPr lang="ru-RU" sz="2800" b="1" dirty="0" smtClean="0"/>
              <a:t> 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23034" y="1463040"/>
          <a:ext cx="8210365" cy="501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296863" y="1763713"/>
          <a:ext cx="86868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0" y="220133"/>
          <a:ext cx="9144000" cy="1507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958975" y="1976438"/>
            <a:ext cx="5058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altLang="ru-RU" dirty="0"/>
              <a:t>Высокий показатель </a:t>
            </a:r>
            <a:r>
              <a:rPr lang="ru-RU" altLang="ru-RU" dirty="0" smtClean="0"/>
              <a:t>заболеваемости сифилисом 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287" y="0"/>
            <a:ext cx="8918713" cy="1258957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Динамика показателя доли раннего скрытого сифилиса в общей структуре сифилиса</a:t>
            </a:r>
            <a:endParaRPr lang="ru-RU" sz="2800" b="1" dirty="0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317983" y="1219201"/>
          <a:ext cx="8441704" cy="3684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4929810"/>
          <a:ext cx="9144000" cy="1928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92819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территории Амурской  области, как и в Российской Федерации  продолжается  увеличение удельного веса ранней скрытой формы  сифилиса в структуре данной инфекции. Так в 2016 году доля этой  клинической формы составила 48,0%, в то время как в 2011 году показатель составлял 27 %.  Аналогичный  Федеральный показатель составляет 61%.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72600" cy="14208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/>
              <a:t>Структура различных клинико-серологических  периодов  сифилиса в Амурской области в 2015-2016 г </a:t>
            </a:r>
            <a:br>
              <a:rPr lang="ru-RU" sz="2800" b="1" dirty="0" smtClean="0"/>
            </a:br>
            <a:endParaRPr lang="ru-RU" sz="2800" b="1" dirty="0" smtClean="0"/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ph type="chart" idx="1"/>
          </p:nvPr>
        </p:nvGraphicFramePr>
        <p:xfrm>
          <a:off x="4812622" y="992777"/>
          <a:ext cx="454549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5473147"/>
          <a:ext cx="9144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384851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Структура различных </a:t>
                      </a:r>
                      <a:r>
                        <a:rPr kumimoji="0" lang="ru-RU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клинико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серологических периодов  сифилиса в  Амурской области продолжает сохранятся идентичной на протяжении последних нескольких лет. Преобладающей формой заболевания является «ранняя скрытая форма сифилиса», которая в свою очередь является важнейшим эпидемиологическим  резервуаром данной инфекции.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1" y="927652"/>
          <a:ext cx="5234608" cy="4452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285720" y="857232"/>
          <a:ext cx="8712000" cy="37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85852" y="357166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Динамика заболеваемости ранними и поздними формами </a:t>
            </a:r>
            <a:r>
              <a:rPr lang="ru-RU" b="1" dirty="0" err="1" smtClean="0"/>
              <a:t>нейросифилиса</a:t>
            </a:r>
            <a:r>
              <a:rPr lang="ru-RU" b="1" dirty="0" smtClean="0"/>
              <a:t> в Амурской области и по РФ  в 2013-2016г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4625009"/>
          <a:ext cx="9144000" cy="2316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231648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Необходимо отметить, что за последние </a:t>
                      </a: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года в Амурской области уменьшилась доля раннего </a:t>
                      </a:r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нейросифилиса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6 раз, а позднего </a:t>
                      </a:r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нейросифилиса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3,0 раза, показатели приблизились в </a:t>
                      </a:r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среднероссийскому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уровню что связано, прежде всего, с выполнением приказа министерства здравоохранения Амурской области от 23.06.2014 № 838 «О взаимодействии </a:t>
                      </a:r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врачей-дерматовенерологов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 врачами смежных специальностей (неврологами, психиатрами, наркологами, офтальмологами, </a:t>
                      </a:r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оториноларингологами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при выявлении </a:t>
                      </a:r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нейросифилиса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тактике ведения больных».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10958</TotalTime>
  <Words>1677</Words>
  <Application>Microsoft Office PowerPoint</Application>
  <PresentationFormat>Экран (4:3)</PresentationFormat>
  <Paragraphs>319</Paragraphs>
  <Slides>37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Трек</vt:lpstr>
      <vt:lpstr>Worksheet</vt:lpstr>
      <vt:lpstr>О состоянии заболеваемости инфекциями, передаваемыми половым путем и мерах по её снижению в Амурской области</vt:lpstr>
      <vt:lpstr>Слайд 2</vt:lpstr>
      <vt:lpstr>Заболеваемость ИППП в Амурской области (2007-2016гг.) в сравнении с РФ и ДФО</vt:lpstr>
      <vt:lpstr>Структура заболеваемости ИППП по Амурской области в 2016 году</vt:lpstr>
      <vt:lpstr>Динамика заболеваемости сифилисом в Амурской области сравнении с РФ и ДФО  за 2014-2016г. </vt:lpstr>
      <vt:lpstr>Слайд 6</vt:lpstr>
      <vt:lpstr>Динамика показателя доли раннего скрытого сифилиса в общей структуре сифилиса</vt:lpstr>
      <vt:lpstr>Структура различных клинико-серологических  периодов  сифилиса в Амурской области в 2015-2016 г  </vt:lpstr>
      <vt:lpstr>Слайд 9</vt:lpstr>
      <vt:lpstr>Регистрация беременных  больных сифилисом Амурская область  (данные 2007-2016гг. абс.)</vt:lpstr>
      <vt:lpstr>Диагноз «сифилис»  у беременных установлен:</vt:lpstr>
      <vt:lpstr>Активное выявление больных сифилисом, 2016 год, в сравнении с РФ</vt:lpstr>
      <vt:lpstr>Обследование членов семей и контактов больных, 2016 год</vt:lpstr>
      <vt:lpstr>Динамика заболеваемости гонореей в Амурской области сравнении с РФ и ДФО  за 2014-2016г. </vt:lpstr>
      <vt:lpstr>Заболеваемость гонореей по городам и районам Амурской области </vt:lpstr>
      <vt:lpstr>Активное выявление больных гонореей, 2016г.</vt:lpstr>
      <vt:lpstr>Обследование  больных по контакту, 2016год</vt:lpstr>
      <vt:lpstr>Слайд 18</vt:lpstr>
      <vt:lpstr>Заболеваемость урогенитальным хламидиозом в Амурской обл. за 2016, в сравнении с РФ и ДФО</vt:lpstr>
      <vt:lpstr>Заболеваемость урогенитальным герпесом в Амурской области за 2016 год в сравнении с  РФ и ДФО</vt:lpstr>
      <vt:lpstr>Заболеваемость трихомонозом за 2016 год  в сравнении с РФ и ДФО  </vt:lpstr>
      <vt:lpstr>Заболеваемость аногенитальными бородавками в Амурской области за 2016 год в сравнении с РФ и ДФО</vt:lpstr>
      <vt:lpstr>Заболеваемость ИППП детей и подростков, Амурская область</vt:lpstr>
      <vt:lpstr>Заболеваемость сифилисом  детей 0-17 лет, 2016г., в сравнении с РФ, ДФО</vt:lpstr>
      <vt:lpstr>Заболеваемость сифилисом у детей до 14 лет по Амурской области</vt:lpstr>
      <vt:lpstr>Заболеваемость гонореей у детей до 14 лет по Амурской области</vt:lpstr>
      <vt:lpstr>Социально-эпидемиологическая характеристика больных  ИППП</vt:lpstr>
      <vt:lpstr>Заболевшие ИППП по половому признаку, 2016 год</vt:lpstr>
      <vt:lpstr>Проводится  работа:</vt:lpstr>
      <vt:lpstr>ПРИКАЗЫ МЗ РФ:</vt:lpstr>
      <vt:lpstr>Приказы минздрава амурской области:</vt:lpstr>
      <vt:lpstr>Информационно-методические письма:</vt:lpstr>
      <vt:lpstr>Слайд 33</vt:lpstr>
      <vt:lpstr>Санитарно-просветительная  работа по области:</vt:lpstr>
      <vt:lpstr>Организационно-методическая работа: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User</cp:lastModifiedBy>
  <cp:revision>855</cp:revision>
  <dcterms:created xsi:type="dcterms:W3CDTF">2015-02-16T07:43:27Z</dcterms:created>
  <dcterms:modified xsi:type="dcterms:W3CDTF">2017-04-04T05:43:55Z</dcterms:modified>
</cp:coreProperties>
</file>