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32" r:id="rId1"/>
  </p:sldMasterIdLst>
  <p:notesMasterIdLst>
    <p:notesMasterId r:id="rId14"/>
  </p:notesMasterIdLst>
  <p:sldIdLst>
    <p:sldId id="256" r:id="rId2"/>
    <p:sldId id="258" r:id="rId3"/>
    <p:sldId id="257" r:id="rId4"/>
    <p:sldId id="259" r:id="rId5"/>
    <p:sldId id="260" r:id="rId6"/>
    <p:sldId id="264" r:id="rId7"/>
    <p:sldId id="267" r:id="rId8"/>
    <p:sldId id="269" r:id="rId9"/>
    <p:sldId id="271" r:id="rId10"/>
    <p:sldId id="273" r:id="rId11"/>
    <p:sldId id="275" r:id="rId12"/>
    <p:sldId id="274" r:id="rId13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103" d="100"/>
          <a:sy n="103" d="100"/>
        </p:scale>
        <p:origin x="234" y="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8C4418B-6971-4A75-845E-9CF4980580F6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F627D6F-C49B-41D3-A5E6-F1470BE7B54B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89816552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Заголовок 7"/>
          <p:cNvSpPr>
            <a:spLocks noGrp="1"/>
          </p:cNvSpPr>
          <p:nvPr>
            <p:ph type="ctrTitle"/>
          </p:nvPr>
        </p:nvSpPr>
        <p:spPr>
          <a:xfrm>
            <a:off x="422030" y="1371600"/>
            <a:ext cx="8229600" cy="1828800"/>
          </a:xfrm>
        </p:spPr>
        <p:txBody>
          <a:bodyPr vert="horz" lIns="45720" tIns="0" rIns="45720" bIns="0" anchor="b">
            <a:norm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</a:sp3d>
          </a:bodyPr>
          <a:lstStyle>
            <a:lvl1pPr>
              <a:defRPr sz="4800" b="1" cap="all" baseline="0">
                <a:ln w="6350">
                  <a:noFill/>
                </a:ln>
                <a:gradFill>
                  <a:gsLst>
                    <a:gs pos="0">
                      <a:schemeClr val="accent1">
                        <a:tint val="73000"/>
                        <a:satMod val="145000"/>
                      </a:schemeClr>
                    </a:gs>
                    <a:gs pos="73000">
                      <a:schemeClr val="accent1">
                        <a:tint val="73000"/>
                        <a:satMod val="145000"/>
                      </a:schemeClr>
                    </a:gs>
                    <a:gs pos="100000">
                      <a:schemeClr val="accent1">
                        <a:tint val="83000"/>
                        <a:satMod val="143000"/>
                      </a:schemeClr>
                    </a:gs>
                  </a:gsLst>
                  <a:lin ang="4800000" scaled="1"/>
                </a:gradFill>
                <a:effectLst>
                  <a:outerShdw blurRad="127000" dist="200000" dir="2700000" algn="tl" rotWithShape="0">
                    <a:srgbClr val="000000">
                      <a:alpha val="30000"/>
                    </a:srgbClr>
                  </a:outerShdw>
                </a:effectLst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8" name="Дата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17" name="Нижний колонтитул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29" name="Номер слайда 2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9" name="Подзаголовок 8"/>
          <p:cNvSpPr>
            <a:spLocks noGrp="1"/>
          </p:cNvSpPr>
          <p:nvPr>
            <p:ph type="subTitle" idx="1"/>
          </p:nvPr>
        </p:nvSpPr>
        <p:spPr>
          <a:xfrm>
            <a:off x="1371600" y="3331698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600200" y="609600"/>
            <a:ext cx="7086600" cy="1828800"/>
          </a:xfrm>
        </p:spPr>
        <p:txBody>
          <a:bodyPr vert="horz" bIns="0" anchor="b">
            <a:no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  <a:contourClr>
                <a:schemeClr val="tx2">
                  <a:shade val="50000"/>
                </a:schemeClr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4800" b="1" cap="none" baseline="0">
                <a:ln w="6350">
                  <a:noFill/>
                </a:ln>
                <a:solidFill>
                  <a:schemeClr val="accent1">
                    <a:tint val="90000"/>
                    <a:satMod val="120000"/>
                  </a:schemeClr>
                </a:solidFill>
                <a:effectLst>
                  <a:outerShdw blurRad="114300" dist="101600" dir="2700000" algn="tl" rotWithShape="0">
                    <a:srgbClr val="000000">
                      <a:alpha val="40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1600200" y="2507786"/>
            <a:ext cx="7086600" cy="1509712"/>
          </a:xfrm>
        </p:spPr>
        <p:txBody>
          <a:bodyPr anchor="t"/>
          <a:lstStyle>
            <a:lvl1pPr marL="73152" indent="0" algn="l">
              <a:buNone/>
              <a:defRPr sz="20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>
          <a:xfrm>
            <a:off x="7924800" y="6416675"/>
            <a:ext cx="762000" cy="365125"/>
          </a:xfrm>
        </p:spPr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2"/>
            <a:ext cx="4040188" cy="750887"/>
          </a:xfrm>
        </p:spPr>
        <p:txBody>
          <a:bodyPr anchor="ctr"/>
          <a:lstStyle>
            <a:lvl1pPr marL="0" indent="0">
              <a:buNone/>
              <a:defRPr sz="2400" b="0" cap="all" baseline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645025" y="1535112"/>
            <a:ext cx="4041775" cy="750887"/>
          </a:xfrm>
        </p:spPr>
        <p:txBody>
          <a:bodyPr anchor="ctr"/>
          <a:lstStyle>
            <a:lvl1pPr marL="0" indent="0">
              <a:buNone/>
              <a:defRPr sz="2400" b="0" cap="all" baseline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Содержимое 4"/>
          <p:cNvSpPr>
            <a:spLocks noGrp="1"/>
          </p:cNvSpPr>
          <p:nvPr>
            <p:ph sz="quarter" idx="2"/>
          </p:nvPr>
        </p:nvSpPr>
        <p:spPr>
          <a:xfrm>
            <a:off x="457200" y="2362200"/>
            <a:ext cx="4040188" cy="37639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362200"/>
            <a:ext cx="4041775" cy="37639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vert="horz" anchor="b">
            <a:normAutofit/>
            <a:sp3d prstMaterial="softEdge"/>
          </a:bodyPr>
          <a:lstStyle>
            <a:lvl1pPr algn="l">
              <a:buNone/>
              <a:defRPr sz="2200" b="0">
                <a:ln w="6350">
                  <a:noFill/>
                </a:ln>
                <a:solidFill>
                  <a:schemeClr val="accent1">
                    <a:tint val="73000"/>
                    <a:satMod val="180000"/>
                  </a:schemeClr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457200" y="1524000"/>
            <a:ext cx="3008313" cy="4602163"/>
          </a:xfrm>
        </p:spPr>
        <p:txBody>
          <a:bodyPr/>
          <a:lstStyle>
            <a:lvl1pPr marL="0" indent="0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2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828800" y="609600"/>
            <a:ext cx="5486400" cy="522288"/>
          </a:xfrm>
        </p:spPr>
        <p:txBody>
          <a:bodyPr lIns="45720" rIns="45720" bIns="0" anchor="b">
            <a:sp3d prstMaterial="softEdge"/>
          </a:bodyPr>
          <a:lstStyle>
            <a:lvl1pPr algn="ctr">
              <a:buNone/>
              <a:defRPr sz="2000" b="1"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828800" y="1831975"/>
            <a:ext cx="5486400" cy="3962400"/>
          </a:xfrm>
          <a:solidFill>
            <a:schemeClr val="bg2"/>
          </a:solidFill>
          <a:ln w="44450" cap="sq" cmpd="sng" algn="ctr">
            <a:solidFill>
              <a:srgbClr val="FFFFFF"/>
            </a:solidFill>
            <a:prstDash val="solid"/>
            <a:miter lim="800000"/>
          </a:ln>
          <a:effectLst>
            <a:outerShdw blurRad="190500" dist="228600" dir="2700000" sy="90000">
              <a:srgbClr val="000000">
                <a:alpha val="25000"/>
              </a:srgbClr>
            </a:outerShdw>
          </a:effectLst>
          <a:scene3d>
            <a:camera prst="orthographicFront">
              <a:rot lat="0" lon="0" rev="0"/>
            </a:camera>
            <a:lightRig rig="balanced" dir="tr">
              <a:rot lat="0" lon="0" rev="2700000"/>
            </a:lightRig>
          </a:scene3d>
          <a:sp3d prstMaterial="matte">
            <a:contourClr>
              <a:schemeClr val="tx2">
                <a:shade val="50000"/>
              </a:schemeClr>
            </a:contourClr>
          </a:sp3d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t"/>
          <a:lstStyle>
            <a:lvl1pPr indent="0">
              <a:buNone/>
              <a:defRPr sz="3200"/>
            </a:lvl1pPr>
          </a:lstStyle>
          <a:p>
            <a:pPr marL="0" algn="l" rtl="0" eaLnBrk="1" latinLnBrk="0" hangingPunct="1"/>
            <a:r>
              <a:rPr kumimoji="0" lang="ru-RU" smtClean="0">
                <a:solidFill>
                  <a:schemeClr val="lt1"/>
                </a:solidFill>
                <a:latin typeface="+mn-lt"/>
                <a:ea typeface="+mn-ea"/>
                <a:cs typeface="+mn-cs"/>
              </a:rPr>
              <a:t>Вставка рисунка</a:t>
            </a:r>
            <a:endParaRPr kumimoji="0" lang="en-US" dirty="0">
              <a:solidFill>
                <a:schemeClr val="lt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828800" y="1166787"/>
            <a:ext cx="5486400" cy="530352"/>
          </a:xfrm>
        </p:spPr>
        <p:txBody>
          <a:bodyPr lIns="45720" tIns="45720" rIns="45720" anchor="t"/>
          <a:lstStyle>
            <a:lvl1pPr marL="0" indent="0" algn="ct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456804-118A-4D6D-B2F8-67722BA8DF40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6838AA-372A-47D5-9E1B-42FF530C799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Заголовок 2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>
                <a:rot lat="0" lon="0" rev="16800000"/>
              </a:lightRig>
            </a:scene3d>
            <a:sp3d prstMaterial="softEdge">
              <a:bevelT w="38100" h="38100"/>
            </a:sp3d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3" name="Текст 1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70916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14" name="Дата 13"/>
          <p:cNvSpPr>
            <a:spLocks noGrp="1"/>
          </p:cNvSpPr>
          <p:nvPr>
            <p:ph type="dt" sz="half" idx="2"/>
          </p:nvPr>
        </p:nvSpPr>
        <p:spPr>
          <a:xfrm>
            <a:off x="457200" y="6416675"/>
            <a:ext cx="2133600" cy="365125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fld id="{72E61340-51D2-4799-8CC1-D72878B3201E}" type="datetimeFigureOut">
              <a:rPr lang="ru-RU" smtClean="0"/>
              <a:pPr/>
              <a:t>10.04.2017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3"/>
          </p:nvPr>
        </p:nvSpPr>
        <p:spPr>
          <a:xfrm>
            <a:off x="3124200" y="6416675"/>
            <a:ext cx="2895600" cy="365125"/>
          </a:xfrm>
          <a:prstGeom prst="rect">
            <a:avLst/>
          </a:prstGeom>
        </p:spPr>
        <p:txBody>
          <a:bodyPr vert="horz" anchor="b"/>
          <a:lstStyle>
            <a:lvl1pPr algn="ctr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23" name="Номер слайда 22"/>
          <p:cNvSpPr>
            <a:spLocks noGrp="1"/>
          </p:cNvSpPr>
          <p:nvPr>
            <p:ph type="sldNum" sz="quarter" idx="4"/>
          </p:nvPr>
        </p:nvSpPr>
        <p:spPr>
          <a:xfrm>
            <a:off x="7924800" y="6416675"/>
            <a:ext cx="762000" cy="365125"/>
          </a:xfrm>
          <a:prstGeom prst="rect">
            <a:avLst/>
          </a:prstGeom>
        </p:spPr>
        <p:txBody>
          <a:bodyPr vert="horz" lIns="0" rIns="0" anchor="b"/>
          <a:lstStyle>
            <a:lvl1pPr algn="r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fld id="{35C16E95-9AA8-45BD-836E-B488A9740F4A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3" r:id="rId1"/>
    <p:sldLayoutId id="2147483734" r:id="rId2"/>
    <p:sldLayoutId id="2147483735" r:id="rId3"/>
    <p:sldLayoutId id="2147483736" r:id="rId4"/>
    <p:sldLayoutId id="2147483737" r:id="rId5"/>
    <p:sldLayoutId id="2147483738" r:id="rId6"/>
    <p:sldLayoutId id="2147483739" r:id="rId7"/>
    <p:sldLayoutId id="2147483740" r:id="rId8"/>
    <p:sldLayoutId id="2147483741" r:id="rId9"/>
    <p:sldLayoutId id="2147483742" r:id="rId10"/>
    <p:sldLayoutId id="2147483743" r:id="rId11"/>
  </p:sldLayoutIdLst>
  <p:transition spd="med">
    <p:fade/>
  </p:transition>
  <p:timing>
    <p:tnLst>
      <p:par>
        <p:cTn id="1" dur="indefinite" restart="never" nodeType="tmRoot"/>
      </p:par>
    </p:tnLst>
  </p:timing>
  <p:txStyles>
    <p:titleStyle>
      <a:lvl1pPr algn="ctr" rtl="0" eaLnBrk="1" latinLnBrk="0" hangingPunct="1">
        <a:spcBef>
          <a:spcPct val="0"/>
        </a:spcBef>
        <a:buNone/>
        <a:defRPr kumimoji="0" sz="4100" b="1" kern="1200" cap="none" baseline="0">
          <a:ln w="6350">
            <a:noFill/>
          </a:ln>
          <a:gradFill>
            <a:gsLst>
              <a:gs pos="0">
                <a:schemeClr val="accent1">
                  <a:tint val="73000"/>
                  <a:satMod val="145000"/>
                </a:schemeClr>
              </a:gs>
              <a:gs pos="73000">
                <a:schemeClr val="accent1">
                  <a:tint val="73000"/>
                  <a:satMod val="145000"/>
                </a:schemeClr>
              </a:gs>
              <a:gs pos="100000">
                <a:schemeClr val="accent1">
                  <a:tint val="83000"/>
                  <a:satMod val="143000"/>
                </a:schemeClr>
              </a:gs>
            </a:gsLst>
            <a:lin ang="4800000" scaled="1"/>
          </a:gradFill>
          <a:effectLst>
            <a:outerShdw blurRad="114300" dist="101600" dir="2700000" algn="tl" rotWithShape="0">
              <a:srgbClr val="000000">
                <a:alpha val="40000"/>
              </a:srgbClr>
            </a:outerShdw>
          </a:effectLst>
          <a:latin typeface="+mj-lt"/>
          <a:ea typeface="+mj-ea"/>
          <a:cs typeface="+mj-cs"/>
        </a:defRPr>
      </a:lvl1pPr>
    </p:titleStyle>
    <p:bodyStyle>
      <a:lvl1pPr marL="548640" indent="-411480" algn="l" rtl="0" eaLnBrk="1" latinLnBrk="0" hangingPunct="1">
        <a:spcBef>
          <a:spcPct val="20000"/>
        </a:spcBef>
        <a:buClr>
          <a:schemeClr val="tx1">
            <a:shade val="95000"/>
          </a:schemeClr>
        </a:buClr>
        <a:buSzPct val="65000"/>
        <a:buFont typeface="Wingdings 2"/>
        <a:buChar char=""/>
        <a:defRPr kumimoji="0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868680" indent="-283464" algn="l" rtl="0" eaLnBrk="1" latinLnBrk="0" hangingPunct="1">
        <a:spcBef>
          <a:spcPct val="20000"/>
        </a:spcBef>
        <a:buClr>
          <a:schemeClr val="tx1"/>
        </a:buClr>
        <a:buSzPct val="80000"/>
        <a:buFont typeface="Wingdings 2"/>
        <a:buChar char="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33856" indent="-228600" algn="l" rtl="0" eaLnBrk="1" latinLnBrk="0" hangingPunct="1">
        <a:spcBef>
          <a:spcPct val="20000"/>
        </a:spcBef>
        <a:buClr>
          <a:schemeClr val="tx1"/>
        </a:buClr>
        <a:buSzPct val="95000"/>
        <a:buFont typeface="Wingdings"/>
        <a:buChar char=""/>
        <a:defRPr kumimoji="0" sz="2200" kern="1200">
          <a:solidFill>
            <a:schemeClr val="tx1"/>
          </a:solidFill>
          <a:latin typeface="+mn-lt"/>
          <a:ea typeface="+mn-ea"/>
          <a:cs typeface="+mn-cs"/>
        </a:defRPr>
      </a:lvl3pPr>
      <a:lvl4pPr marL="1353312" indent="-182880" algn="l" rtl="0" eaLnBrk="1" latinLnBrk="0" hangingPunct="1">
        <a:spcBef>
          <a:spcPct val="20000"/>
        </a:spcBef>
        <a:buClr>
          <a:schemeClr val="tx1"/>
        </a:buClr>
        <a:buSzPct val="100000"/>
        <a:buFont typeface="Wingdings 3"/>
        <a:buChar char="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545336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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64792" indent="-182880" algn="l" rtl="0" eaLnBrk="1" latinLnBrk="0" hangingPunct="1">
        <a:spcBef>
          <a:spcPct val="20000"/>
        </a:spcBef>
        <a:buClr>
          <a:schemeClr val="tx1"/>
        </a:buClr>
        <a:buFont typeface="Wingdings 3"/>
        <a:buChar char="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65960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167128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368296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.jpeg"/><Relationship Id="rId4" Type="http://schemas.openxmlformats.org/officeDocument/2006/relationships/image" Target="../media/image5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7" Type="http://schemas.openxmlformats.org/officeDocument/2006/relationships/image" Target="../media/image11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.jpeg"/><Relationship Id="rId5" Type="http://schemas.openxmlformats.org/officeDocument/2006/relationships/image" Target="../media/image9.jpeg"/><Relationship Id="rId4" Type="http://schemas.openxmlformats.org/officeDocument/2006/relationships/image" Target="../media/image8.jpe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7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1.jpeg"/><Relationship Id="rId4" Type="http://schemas.openxmlformats.org/officeDocument/2006/relationships/image" Target="../media/image20.jpe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11560" y="332656"/>
            <a:ext cx="7992887" cy="1728192"/>
          </a:xfrm>
        </p:spPr>
        <p:txBody>
          <a:bodyPr>
            <a:noAutofit/>
          </a:bodyPr>
          <a:lstStyle/>
          <a:p>
            <a:pPr algn="ctr"/>
            <a:r>
              <a:rPr lang="ru-RU" sz="4000" dirty="0" smtClean="0">
                <a:solidFill>
                  <a:srgbClr val="002060"/>
                </a:solidFill>
              </a:rPr>
              <a:t>Взаимодействие бизнеса и власти</a:t>
            </a:r>
            <a:endParaRPr lang="ru-RU" sz="4000" dirty="0">
              <a:solidFill>
                <a:srgbClr val="002060"/>
              </a:solidFill>
            </a:endParaRPr>
          </a:p>
        </p:txBody>
      </p:sp>
      <p:pic>
        <p:nvPicPr>
          <p:cNvPr id="8" name="Рисунок 7" descr="бизнес и власть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827584" y="2564904"/>
            <a:ext cx="7620000" cy="3716635"/>
          </a:xfrm>
          <a:prstGeom prst="rect">
            <a:avLst/>
          </a:prstGeom>
        </p:spPr>
      </p:pic>
    </p:spTree>
  </p:cSld>
  <p:clrMapOvr>
    <a:masterClrMapping/>
  </p:clrMapOvr>
  <p:transition spd="med" advTm="6328">
    <p:fade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755576" y="332656"/>
            <a:ext cx="7848871" cy="864096"/>
          </a:xfrm>
        </p:spPr>
        <p:txBody>
          <a:bodyPr>
            <a:noAutofit/>
          </a:bodyPr>
          <a:lstStyle/>
          <a:p>
            <a:pPr algn="ctr"/>
            <a:r>
              <a:rPr lang="ru-RU" sz="4000" dirty="0" smtClean="0">
                <a:solidFill>
                  <a:srgbClr val="C00000"/>
                </a:solidFill>
              </a:rPr>
              <a:t>Константиновский район</a:t>
            </a:r>
            <a:endParaRPr lang="ru-RU" sz="4000" dirty="0">
              <a:solidFill>
                <a:srgbClr val="C00000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23922" y="1167135"/>
            <a:ext cx="878497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400" b="1" dirty="0" err="1"/>
              <a:t>М</a:t>
            </a:r>
            <a:r>
              <a:rPr lang="ru-RU" sz="2400" b="1" dirty="0" err="1" smtClean="0"/>
              <a:t>инимаркет</a:t>
            </a:r>
            <a:r>
              <a:rPr lang="ru-RU" sz="2400" b="1" dirty="0" smtClean="0"/>
              <a:t> «Эдельвейс» </a:t>
            </a:r>
            <a:endParaRPr lang="ru-RU" sz="2400" b="1" dirty="0"/>
          </a:p>
        </p:txBody>
      </p:sp>
      <p:sp>
        <p:nvSpPr>
          <p:cNvPr id="8" name="TextBox 7"/>
          <p:cNvSpPr txBox="1"/>
          <p:nvPr/>
        </p:nvSpPr>
        <p:spPr>
          <a:xfrm>
            <a:off x="4932040" y="6381328"/>
            <a:ext cx="315541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dirty="0" smtClean="0"/>
              <a:t>ИП Котова Елена Витальевна </a:t>
            </a:r>
            <a:endParaRPr lang="ru-RU" dirty="0"/>
          </a:p>
        </p:txBody>
      </p:sp>
      <p:pic>
        <p:nvPicPr>
          <p:cNvPr id="7" name="Picture 3" descr="C:\Users\Иваньшин Евгений\Desktop\Эльдорадо и т.д\IMG_0010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67544" y="1700808"/>
            <a:ext cx="8352928" cy="4608512"/>
          </a:xfrm>
          <a:prstGeom prst="rect">
            <a:avLst/>
          </a:prstGeom>
          <a:noFill/>
        </p:spPr>
      </p:pic>
    </p:spTree>
  </p:cSld>
  <p:clrMapOvr>
    <a:masterClrMapping/>
  </p:clrMapOvr>
  <p:transition spd="med" advTm="6343">
    <p:fade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alphaModFix amt="52000"/>
            <a:duotone>
              <a:schemeClr val="bg2">
                <a:shade val="3000"/>
                <a:satMod val="110000"/>
              </a:schemeClr>
              <a:schemeClr val="bg2">
                <a:tint val="60000"/>
                <a:satMod val="425000"/>
              </a:schemeClr>
            </a:duotone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/>
          <p:cNvSpPr txBox="1"/>
          <p:nvPr/>
        </p:nvSpPr>
        <p:spPr>
          <a:xfrm>
            <a:off x="5364088" y="332656"/>
            <a:ext cx="216214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4000" b="1" dirty="0" smtClean="0">
                <a:solidFill>
                  <a:srgbClr val="002060"/>
                </a:solidFill>
              </a:rPr>
              <a:t>2016 год</a:t>
            </a:r>
            <a:endParaRPr lang="ru-RU" sz="4000" b="1" dirty="0">
              <a:solidFill>
                <a:srgbClr val="002060"/>
              </a:solidFill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5508104" y="1484784"/>
            <a:ext cx="3312368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Arial" pitchFamily="34" charset="0"/>
              <a:buChar char="•"/>
            </a:pPr>
            <a:r>
              <a:rPr lang="ru-RU" sz="2800" dirty="0" smtClean="0">
                <a:solidFill>
                  <a:srgbClr val="002060"/>
                </a:solidFill>
              </a:rPr>
              <a:t> построен магазин детских товаров «Эльф» </a:t>
            </a:r>
            <a:endParaRPr lang="ru-RU" sz="2800" dirty="0">
              <a:solidFill>
                <a:srgbClr val="002060"/>
              </a:solidFill>
            </a:endParaRPr>
          </a:p>
        </p:txBody>
      </p:sp>
      <p:pic>
        <p:nvPicPr>
          <p:cNvPr id="8" name="Picture 5" descr="C:\Users\Иваньшин Евгений\Desktop\Эльдорадо и т.д\IMG_0018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79512" y="3861048"/>
            <a:ext cx="4392488" cy="2592288"/>
          </a:xfrm>
          <a:prstGeom prst="rect">
            <a:avLst/>
          </a:prstGeom>
          <a:noFill/>
        </p:spPr>
      </p:pic>
      <p:pic>
        <p:nvPicPr>
          <p:cNvPr id="9" name="Picture 2" descr="C:\Users\Иваньшин Евгений\Desktop\Эльдорадо и т.д\IMG_0008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79512" y="620688"/>
            <a:ext cx="4896544" cy="3024336"/>
          </a:xfrm>
          <a:prstGeom prst="rect">
            <a:avLst/>
          </a:prstGeom>
          <a:noFill/>
        </p:spPr>
      </p:pic>
      <p:pic>
        <p:nvPicPr>
          <p:cNvPr id="12" name="Picture 4" descr="C:\Users\Иваньшин Евгений\Desktop\Эльдорадо и т.д\IMG_0022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788024" y="3861048"/>
            <a:ext cx="3960440" cy="2592288"/>
          </a:xfrm>
          <a:prstGeom prst="rect">
            <a:avLst/>
          </a:prstGeom>
          <a:noFill/>
        </p:spPr>
      </p:pic>
    </p:spTree>
  </p:cSld>
  <p:clrMapOvr>
    <a:masterClrMapping/>
  </p:clrMapOvr>
  <p:transition spd="med" advTm="6562">
    <p:fade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alphaModFix amt="52000"/>
            <a:duotone>
              <a:schemeClr val="bg2">
                <a:shade val="3000"/>
                <a:satMod val="110000"/>
              </a:schemeClr>
              <a:schemeClr val="bg2">
                <a:tint val="60000"/>
                <a:satMod val="425000"/>
              </a:schemeClr>
            </a:duotone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5903640" y="404664"/>
            <a:ext cx="3000698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Arial" pitchFamily="34" charset="0"/>
              <a:buChar char="•"/>
            </a:pPr>
            <a:r>
              <a:rPr lang="ru-RU" b="1" dirty="0" smtClean="0">
                <a:solidFill>
                  <a:srgbClr val="002060"/>
                </a:solidFill>
                <a:effectLst/>
                <a:latin typeface="+mn-lt"/>
              </a:rPr>
              <a:t> в магазине работает 14 человек</a:t>
            </a:r>
          </a:p>
          <a:p>
            <a:pPr>
              <a:buFont typeface="Arial" pitchFamily="34" charset="0"/>
              <a:buChar char="•"/>
            </a:pPr>
            <a:r>
              <a:rPr lang="ru-RU" b="1" dirty="0">
                <a:solidFill>
                  <a:srgbClr val="002060"/>
                </a:solidFill>
              </a:rPr>
              <a:t> </a:t>
            </a:r>
            <a:r>
              <a:rPr lang="ru-RU" b="1" dirty="0" smtClean="0">
                <a:solidFill>
                  <a:srgbClr val="002060"/>
                </a:solidFill>
              </a:rPr>
              <a:t>современное предприятие  с большим ассортиментом продукции</a:t>
            </a:r>
            <a:endParaRPr lang="ru-RU" b="1" dirty="0">
              <a:solidFill>
                <a:srgbClr val="002060"/>
              </a:solidFill>
            </a:endParaRPr>
          </a:p>
        </p:txBody>
      </p:sp>
      <p:pic>
        <p:nvPicPr>
          <p:cNvPr id="8" name="Рисунок 7" descr="C:\Users\admin\Desktop\Степановой\Эльдорадо и т.д\IMG_0008.JPG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7544" y="476672"/>
            <a:ext cx="5112568" cy="3024336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Рисунок 8" descr="C:\Users\admin\Desktop\Степановой\Эльдорадо и т.д\IMG_0023.JPG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3846801"/>
            <a:ext cx="3096344" cy="2376264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Рисунок 9" descr="C:\Users\admin\Desktop\Степановой\Эльдорадо и т.д\IMG_0021.JPG"/>
          <p:cNvPicPr/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12160" y="3873729"/>
            <a:ext cx="2935272" cy="2376264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Рисунок 13" descr="C:\Users\admin\Desktop\Степановой\Эльдорадо и т.д\IMG_0015.JPG"/>
          <p:cNvPicPr/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93134" y="1978549"/>
            <a:ext cx="2520280" cy="1522459"/>
          </a:xfrm>
          <a:prstGeom prst="rect">
            <a:avLst/>
          </a:prstGeom>
          <a:noFill/>
          <a:ln>
            <a:noFill/>
          </a:ln>
        </p:spPr>
      </p:pic>
      <p:pic>
        <p:nvPicPr>
          <p:cNvPr id="15" name="Рисунок 14" descr="C:\Users\admin\Desktop\Степановой\Эльдорадо и т.д\IMG_0022.JPG"/>
          <p:cNvPicPr/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9872" y="3873729"/>
            <a:ext cx="2483768" cy="2376264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transition spd="med" advTm="6938">
    <p:fade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 descr="вышки.jpg"/>
          <p:cNvPicPr>
            <a:picLocks noChangeAspect="1"/>
          </p:cNvPicPr>
          <p:nvPr/>
        </p:nvPicPr>
        <p:blipFill>
          <a:blip r:embed="rId2" cstate="print">
            <a:lum bright="23000" contrast="-76000"/>
          </a:blip>
          <a:stretch>
            <a:fillRect/>
          </a:stretch>
        </p:blipFill>
        <p:spPr>
          <a:xfrm>
            <a:off x="59499" y="116632"/>
            <a:ext cx="8976997" cy="659735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6" name="TextBox 5"/>
          <p:cNvSpPr txBox="1"/>
          <p:nvPr/>
        </p:nvSpPr>
        <p:spPr>
          <a:xfrm>
            <a:off x="827584" y="404664"/>
            <a:ext cx="741682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ru-RU" dirty="0" smtClean="0"/>
              <a:t> </a:t>
            </a:r>
            <a:endParaRPr lang="ru-RU" dirty="0"/>
          </a:p>
        </p:txBody>
      </p:sp>
      <p:sp>
        <p:nvSpPr>
          <p:cNvPr id="1025" name="Rectangle 1"/>
          <p:cNvSpPr>
            <a:spLocks noChangeArrowheads="1"/>
          </p:cNvSpPr>
          <p:nvPr/>
        </p:nvSpPr>
        <p:spPr bwMode="auto">
          <a:xfrm>
            <a:off x="509256" y="722263"/>
            <a:ext cx="7704856" cy="538609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449263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ru-RU" sz="2400" b="1" i="0" u="none" strike="noStrike" cap="none" normalizeH="0" baseline="0" dirty="0" smtClean="0">
                <a:ln>
                  <a:noFill/>
                </a:ln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Times New Roman" pitchFamily="18" charset="0"/>
              </a:rPr>
              <a:t>Оформление земельного участка </a:t>
            </a:r>
          </a:p>
          <a:p>
            <a:pPr marL="0" marR="0" lvl="0" indent="449263" algn="just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</a:pPr>
            <a:endParaRPr kumimoji="0" lang="ru-RU" sz="2000" b="1" i="0" u="none" strike="noStrike" cap="none" normalizeH="0" baseline="0" dirty="0" smtClean="0">
              <a:ln>
                <a:noFill/>
              </a:ln>
              <a:solidFill>
                <a:schemeClr val="tx2">
                  <a:lumMod val="50000"/>
                </a:schemeClr>
              </a:solidFill>
              <a:ea typeface="Times New Roman" pitchFamily="18" charset="0"/>
            </a:endParaRPr>
          </a:p>
          <a:p>
            <a:pPr lvl="0" indent="449263" algn="just" fontAlgn="base">
              <a:spcBef>
                <a:spcPct val="0"/>
              </a:spcBef>
              <a:spcAft>
                <a:spcPct val="0"/>
              </a:spcAft>
              <a:buFont typeface="Arial" pitchFamily="34" charset="0"/>
              <a:buChar char="•"/>
            </a:pPr>
            <a:r>
              <a:rPr lang="ru-RU" sz="2000" b="1" dirty="0">
                <a:solidFill>
                  <a:schemeClr val="tx2">
                    <a:lumMod val="50000"/>
                  </a:schemeClr>
                </a:solidFill>
              </a:rPr>
              <a:t>22.05.2016 во время рабочей поездки в Константиновский </a:t>
            </a:r>
            <a:r>
              <a:rPr lang="ru-RU" sz="2000" b="1" dirty="0" smtClean="0">
                <a:solidFill>
                  <a:schemeClr val="tx2">
                    <a:lumMod val="50000"/>
                  </a:schemeClr>
                </a:solidFill>
              </a:rPr>
              <a:t>район </a:t>
            </a:r>
            <a:r>
              <a:rPr lang="ru-RU" sz="2000" b="1" dirty="0">
                <a:solidFill>
                  <a:schemeClr val="tx2">
                    <a:lumMod val="50000"/>
                  </a:schemeClr>
                </a:solidFill>
              </a:rPr>
              <a:t>губернатора Амурской области </a:t>
            </a:r>
            <a:r>
              <a:rPr lang="ru-RU" sz="2000" b="1" dirty="0" err="1">
                <a:solidFill>
                  <a:schemeClr val="tx2">
                    <a:lumMod val="50000"/>
                  </a:schemeClr>
                </a:solidFill>
              </a:rPr>
              <a:t>А.А.Козлова</a:t>
            </a:r>
            <a:r>
              <a:rPr lang="ru-RU" sz="2000" b="1" dirty="0">
                <a:solidFill>
                  <a:schemeClr val="tx2">
                    <a:lumMod val="50000"/>
                  </a:schemeClr>
                </a:solidFill>
              </a:rPr>
              <a:t>, индивидуальным предпринимателем </a:t>
            </a:r>
            <a:r>
              <a:rPr lang="ru-RU" sz="2000" b="1" dirty="0" smtClean="0">
                <a:solidFill>
                  <a:schemeClr val="tx2">
                    <a:lumMod val="50000"/>
                  </a:schemeClr>
                </a:solidFill>
              </a:rPr>
              <a:t>Котовой </a:t>
            </a:r>
            <a:r>
              <a:rPr lang="ru-RU" sz="2000" b="1" dirty="0">
                <a:solidFill>
                  <a:schemeClr val="tx2">
                    <a:lumMod val="50000"/>
                  </a:schemeClr>
                </a:solidFill>
              </a:rPr>
              <a:t>Е.В. было </a:t>
            </a:r>
            <a:r>
              <a:rPr lang="ru-RU" sz="2000" b="1" dirty="0" smtClean="0">
                <a:solidFill>
                  <a:schemeClr val="tx2">
                    <a:lumMod val="50000"/>
                  </a:schemeClr>
                </a:solidFill>
              </a:rPr>
              <a:t>озвучено обращение </a:t>
            </a:r>
            <a:r>
              <a:rPr lang="ru-RU" sz="2000" b="1" dirty="0">
                <a:solidFill>
                  <a:schemeClr val="tx2">
                    <a:lumMod val="50000"/>
                  </a:schemeClr>
                </a:solidFill>
              </a:rPr>
              <a:t>для урегулирования вопроса о выставлении на аукцион земельного участка под </a:t>
            </a:r>
            <a:r>
              <a:rPr lang="ru-RU" sz="2000" b="1" dirty="0" smtClean="0">
                <a:solidFill>
                  <a:schemeClr val="tx2">
                    <a:lumMod val="50000"/>
                  </a:schemeClr>
                </a:solidFill>
              </a:rPr>
              <a:t>«магазин».</a:t>
            </a:r>
            <a:endParaRPr kumimoji="0" lang="ru-RU" sz="2000" b="1" i="0" u="none" strike="noStrike" cap="none" normalizeH="0" baseline="0" dirty="0" smtClean="0">
              <a:ln>
                <a:noFill/>
              </a:ln>
              <a:solidFill>
                <a:schemeClr val="tx2">
                  <a:lumMod val="50000"/>
                </a:schemeClr>
              </a:solidFill>
              <a:ea typeface="Times New Roman" pitchFamily="18" charset="0"/>
            </a:endParaRPr>
          </a:p>
          <a:p>
            <a:pPr marL="0" marR="0" lvl="0" indent="449263" algn="just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</a:pPr>
            <a:r>
              <a:rPr kumimoji="0" lang="ru-RU" sz="2000" b="1" i="0" u="none" strike="noStrike" cap="none" normalizeH="0" baseline="0" dirty="0" smtClean="0">
                <a:ln>
                  <a:noFill/>
                </a:ln>
                <a:solidFill>
                  <a:schemeClr val="tx2">
                    <a:lumMod val="50000"/>
                  </a:schemeClr>
                </a:solidFill>
                <a:ea typeface="Times New Roman" pitchFamily="18" charset="0"/>
              </a:rPr>
              <a:t>Постановлением администрации Константиновского сельсовета от 14.07.2016 № 251 было</a:t>
            </a:r>
            <a:r>
              <a:rPr kumimoji="0" lang="ru-RU" sz="2000" b="1" i="0" u="none" strike="noStrike" cap="none" normalizeH="0" dirty="0" smtClean="0">
                <a:ln>
                  <a:noFill/>
                </a:ln>
                <a:solidFill>
                  <a:schemeClr val="tx2">
                    <a:lumMod val="50000"/>
                  </a:schemeClr>
                </a:solidFill>
                <a:ea typeface="Times New Roman" pitchFamily="18" charset="0"/>
              </a:rPr>
              <a:t> принято решение о проведении аукциона на право заключения аренды земельного участка с кадастровым номером 28:15:011316:334, площадью 520 </a:t>
            </a:r>
            <a:r>
              <a:rPr kumimoji="0" lang="ru-RU" sz="2000" b="1" i="0" u="none" strike="noStrike" cap="none" normalizeH="0" dirty="0" err="1" smtClean="0">
                <a:ln>
                  <a:noFill/>
                </a:ln>
                <a:solidFill>
                  <a:schemeClr val="tx2">
                    <a:lumMod val="50000"/>
                  </a:schemeClr>
                </a:solidFill>
                <a:ea typeface="Times New Roman" pitchFamily="18" charset="0"/>
              </a:rPr>
              <a:t>кв.м</a:t>
            </a:r>
            <a:r>
              <a:rPr kumimoji="0" lang="ru-RU" sz="2000" b="1" i="0" u="none" strike="noStrike" cap="none" normalizeH="0" dirty="0" smtClean="0">
                <a:ln>
                  <a:noFill/>
                </a:ln>
                <a:solidFill>
                  <a:schemeClr val="tx2">
                    <a:lumMod val="50000"/>
                  </a:schemeClr>
                </a:solidFill>
                <a:ea typeface="Times New Roman" pitchFamily="18" charset="0"/>
              </a:rPr>
              <a:t>, разрешенное использование «магазин». </a:t>
            </a:r>
          </a:p>
          <a:p>
            <a:pPr marL="0" marR="0" lvl="0" indent="449263" algn="just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</a:pPr>
            <a:r>
              <a:rPr lang="ru-RU" sz="2000" b="1" baseline="0" dirty="0" smtClean="0">
                <a:solidFill>
                  <a:schemeClr val="tx2">
                    <a:lumMod val="50000"/>
                  </a:schemeClr>
                </a:solidFill>
              </a:rPr>
              <a:t>В соответствии с Протоколом №</a:t>
            </a:r>
            <a:r>
              <a:rPr lang="ru-RU" sz="2000" b="1" dirty="0" smtClean="0">
                <a:solidFill>
                  <a:schemeClr val="tx2">
                    <a:lumMod val="50000"/>
                  </a:schemeClr>
                </a:solidFill>
              </a:rPr>
              <a:t> 1 от 18.08.2016 рассмотрения заявок на участие в аукционе на право заключения договора аренды земельного участка аукционной комиссией было принято решение на основании п. 6 ст. 39.6 ЗК РФ о заключении договора аренды с Котовой Е.В. </a:t>
            </a:r>
            <a:endParaRPr kumimoji="0" lang="ru-RU" sz="2000" b="1" i="0" u="none" strike="noStrike" cap="none" normalizeH="0" baseline="0" dirty="0" smtClean="0">
              <a:ln>
                <a:noFill/>
              </a:ln>
              <a:solidFill>
                <a:schemeClr val="tx2">
                  <a:lumMod val="50000"/>
                </a:schemeClr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323528" y="4005064"/>
            <a:ext cx="784887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000" b="1" dirty="0" smtClean="0"/>
              <a:t>   </a:t>
            </a:r>
          </a:p>
        </p:txBody>
      </p:sp>
    </p:spTree>
  </p:cSld>
  <p:clrMapOvr>
    <a:masterClrMapping/>
  </p:clrMapOvr>
  <p:transition spd="med" advTm="6484">
    <p:fade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alphaModFix amt="81000"/>
            <a:duotone>
              <a:schemeClr val="bg2">
                <a:shade val="3000"/>
                <a:satMod val="110000"/>
              </a:schemeClr>
              <a:schemeClr val="bg2">
                <a:tint val="60000"/>
                <a:satMod val="425000"/>
              </a:schemeClr>
            </a:duotone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нологи.jpg"/>
          <p:cNvPicPr>
            <a:picLocks noChangeAspect="1"/>
          </p:cNvPicPr>
          <p:nvPr/>
        </p:nvPicPr>
        <p:blipFill>
          <a:blip r:embed="rId3" cstate="print">
            <a:lum bright="30000" contrast="-68000"/>
          </a:blip>
          <a:stretch>
            <a:fillRect/>
          </a:stretch>
        </p:blipFill>
        <p:spPr>
          <a:xfrm>
            <a:off x="395536" y="1905000"/>
            <a:ext cx="8352928" cy="4620344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67544" y="571481"/>
            <a:ext cx="8208912" cy="569386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800" dirty="0" smtClean="0"/>
              <a:t>	</a:t>
            </a:r>
            <a:r>
              <a:rPr lang="ru-RU" sz="2800" b="1" dirty="0" smtClean="0"/>
              <a:t>Экономическая составляющая объекта: </a:t>
            </a:r>
            <a:r>
              <a:rPr lang="ru-RU" sz="2800" dirty="0" smtClean="0">
                <a:solidFill>
                  <a:schemeClr val="tx2">
                    <a:lumMod val="50000"/>
                  </a:schemeClr>
                </a:solidFill>
              </a:rPr>
              <a:t>Поступление налогов в районный бюджет за 2016 год: </a:t>
            </a:r>
            <a:r>
              <a:rPr lang="ru-RU" sz="2800" b="1" dirty="0" smtClean="0">
                <a:solidFill>
                  <a:schemeClr val="tx2">
                    <a:lumMod val="50000"/>
                  </a:schemeClr>
                </a:solidFill>
              </a:rPr>
              <a:t>НДФЛ – 163, 8 </a:t>
            </a:r>
            <a:r>
              <a:rPr lang="ru-RU" sz="2800" b="1" dirty="0" err="1" smtClean="0">
                <a:solidFill>
                  <a:schemeClr val="tx2">
                    <a:lumMod val="50000"/>
                  </a:schemeClr>
                </a:solidFill>
              </a:rPr>
              <a:t>тыс.руб</a:t>
            </a:r>
            <a:r>
              <a:rPr lang="ru-RU" sz="2800" b="1" dirty="0" smtClean="0">
                <a:solidFill>
                  <a:schemeClr val="tx2">
                    <a:lumMod val="50000"/>
                  </a:schemeClr>
                </a:solidFill>
              </a:rPr>
              <a:t>, ЕНВД – 552 </a:t>
            </a:r>
            <a:r>
              <a:rPr lang="ru-RU" sz="2800" b="1" dirty="0" err="1" smtClean="0">
                <a:solidFill>
                  <a:schemeClr val="tx2">
                    <a:lumMod val="50000"/>
                  </a:schemeClr>
                </a:solidFill>
              </a:rPr>
              <a:t>тыс.руб</a:t>
            </a:r>
            <a:r>
              <a:rPr lang="ru-RU" sz="2800" b="1" dirty="0" smtClean="0">
                <a:solidFill>
                  <a:schemeClr val="tx2">
                    <a:lumMod val="50000"/>
                  </a:schemeClr>
                </a:solidFill>
              </a:rPr>
              <a:t>.</a:t>
            </a:r>
            <a:r>
              <a:rPr lang="ru-RU" sz="2800" b="1" dirty="0">
                <a:solidFill>
                  <a:schemeClr val="tx2">
                    <a:lumMod val="50000"/>
                  </a:schemeClr>
                </a:solidFill>
              </a:rPr>
              <a:t> </a:t>
            </a:r>
            <a:endParaRPr lang="ru-RU" sz="2800" b="1" dirty="0" smtClean="0">
              <a:solidFill>
                <a:schemeClr val="tx2">
                  <a:lumMod val="50000"/>
                </a:schemeClr>
              </a:solidFill>
            </a:endParaRPr>
          </a:p>
          <a:p>
            <a:r>
              <a:rPr lang="ru-RU" sz="2800" dirty="0" smtClean="0">
                <a:solidFill>
                  <a:schemeClr val="tx2">
                    <a:lumMod val="50000"/>
                  </a:schemeClr>
                </a:solidFill>
              </a:rPr>
              <a:t>Трудоустроено</a:t>
            </a:r>
            <a:r>
              <a:rPr lang="ru-RU" sz="2800" b="1" dirty="0" smtClean="0">
                <a:solidFill>
                  <a:schemeClr val="tx2">
                    <a:lumMod val="50000"/>
                  </a:schemeClr>
                </a:solidFill>
              </a:rPr>
              <a:t> 14 человек </a:t>
            </a:r>
          </a:p>
          <a:p>
            <a:pPr algn="just">
              <a:buFont typeface="Arial" pitchFamily="34" charset="0"/>
              <a:buChar char="•"/>
            </a:pPr>
            <a:r>
              <a:rPr lang="ru-RU" sz="2800" b="1" dirty="0" smtClean="0"/>
              <a:t>         В результате оказанного содействия губернатора области А.А.Козлова,   30.08.2016  между Котовой Е.В. и администрацией Константиновского сельсовета был заключен договор аренды № 34-1-16 земельного участка из земель населенных пунктов, находящихся в муниципальной собственности (зарегистрирован в Управлении </a:t>
            </a:r>
            <a:r>
              <a:rPr lang="ru-RU" sz="2800" b="1" dirty="0" err="1" smtClean="0"/>
              <a:t>Росреестра</a:t>
            </a:r>
            <a:r>
              <a:rPr lang="ru-RU" sz="2800" b="1" dirty="0" smtClean="0"/>
              <a:t> по Амурской области 15.09.2016) </a:t>
            </a:r>
            <a:endParaRPr lang="ru-RU" dirty="0"/>
          </a:p>
        </p:txBody>
      </p:sp>
    </p:spTree>
  </p:cSld>
  <p:clrMapOvr>
    <a:masterClrMapping/>
  </p:clrMapOvr>
  <p:transition spd="med" advTm="7437">
    <p:fade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755576" y="332656"/>
            <a:ext cx="7848871" cy="864096"/>
          </a:xfrm>
        </p:spPr>
        <p:txBody>
          <a:bodyPr>
            <a:noAutofit/>
          </a:bodyPr>
          <a:lstStyle/>
          <a:p>
            <a:pPr algn="ctr"/>
            <a:r>
              <a:rPr lang="ru-RU" sz="2800" dirty="0" smtClean="0">
                <a:solidFill>
                  <a:srgbClr val="C00000"/>
                </a:solidFill>
                <a:effectLst/>
                <a:latin typeface="+mn-lt"/>
              </a:rPr>
              <a:t>Пекарня в селе Ключи</a:t>
            </a:r>
            <a:endParaRPr lang="ru-RU" sz="2800" dirty="0">
              <a:solidFill>
                <a:srgbClr val="C00000"/>
              </a:solidFill>
              <a:effectLst/>
              <a:latin typeface="+mn-lt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4932040" y="6381328"/>
            <a:ext cx="373288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dirty="0" smtClean="0"/>
              <a:t>ИП </a:t>
            </a:r>
            <a:r>
              <a:rPr lang="ru-RU" dirty="0" err="1" smtClean="0"/>
              <a:t>Степовская</a:t>
            </a:r>
            <a:r>
              <a:rPr lang="ru-RU" dirty="0" smtClean="0"/>
              <a:t> Елена Викторовна </a:t>
            </a:r>
            <a:endParaRPr lang="ru-RU" dirty="0"/>
          </a:p>
        </p:txBody>
      </p:sp>
      <p:pic>
        <p:nvPicPr>
          <p:cNvPr id="6" name="Рисунок 5" descr="C:\Users\admin\Desktop\Степановой\Презентация\IMG-20170406-WA0037.jpg"/>
          <p:cNvPicPr/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8" t="-9508" r="-448" b="28197"/>
          <a:stretch/>
        </p:blipFill>
        <p:spPr bwMode="auto">
          <a:xfrm>
            <a:off x="501968" y="980728"/>
            <a:ext cx="8125369" cy="5328592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1272114716"/>
      </p:ext>
    </p:extLst>
  </p:cSld>
  <p:clrMapOvr>
    <a:masterClrMapping/>
  </p:clrMapOvr>
  <p:transition spd="med" advTm="6343">
    <p:fade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/>
          <p:cNvSpPr txBox="1"/>
          <p:nvPr/>
        </p:nvSpPr>
        <p:spPr>
          <a:xfrm>
            <a:off x="5364088" y="332656"/>
            <a:ext cx="216214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4000" b="1" dirty="0" smtClean="0">
                <a:solidFill>
                  <a:srgbClr val="002060"/>
                </a:solidFill>
              </a:rPr>
              <a:t>2016 год</a:t>
            </a:r>
            <a:endParaRPr lang="ru-RU" sz="4000" b="1" dirty="0">
              <a:solidFill>
                <a:srgbClr val="002060"/>
              </a:solidFill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5508104" y="1484784"/>
            <a:ext cx="3312368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800" dirty="0" smtClean="0">
                <a:solidFill>
                  <a:srgbClr val="002060"/>
                </a:solidFill>
              </a:rPr>
              <a:t>открыта пекарня в селе Ключи </a:t>
            </a:r>
            <a:endParaRPr lang="ru-RU" sz="2800" dirty="0">
              <a:solidFill>
                <a:srgbClr val="002060"/>
              </a:solidFill>
            </a:endParaRPr>
          </a:p>
        </p:txBody>
      </p:sp>
      <p:pic>
        <p:nvPicPr>
          <p:cNvPr id="10" name="Рисунок 9" descr="C:\Users\admin\Desktop\IMG_8220.JPG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21782" y="332656"/>
            <a:ext cx="4082266" cy="2664296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Picture 8" descr="C:\Users\Иваньшин Евгений\Desktop\IMG_8264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55576" y="3284984"/>
            <a:ext cx="4010258" cy="2838029"/>
          </a:xfrm>
          <a:prstGeom prst="rect">
            <a:avLst/>
          </a:prstGeom>
          <a:noFill/>
        </p:spPr>
      </p:pic>
      <p:pic>
        <p:nvPicPr>
          <p:cNvPr id="14" name="Picture 11" descr="http://thesvadba.ru:8082/image/6b7507bbb626953ade14edd1c840fda0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005040" y="3228504"/>
            <a:ext cx="3600401" cy="2894509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1903018250"/>
      </p:ext>
    </p:extLst>
  </p:cSld>
  <p:clrMapOvr>
    <a:masterClrMapping/>
  </p:clrMapOvr>
  <p:transition spd="med" advTm="6562">
    <p:fade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4139952" y="836712"/>
            <a:ext cx="4663464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Arial" pitchFamily="34" charset="0"/>
              <a:buChar char="•"/>
            </a:pPr>
            <a:r>
              <a:rPr lang="ru-RU" b="1" dirty="0" smtClean="0">
                <a:solidFill>
                  <a:srgbClr val="002060"/>
                </a:solidFill>
                <a:effectLst/>
                <a:latin typeface="+mn-lt"/>
              </a:rPr>
              <a:t> ежедневно производится 260 кг хлеба</a:t>
            </a:r>
          </a:p>
          <a:p>
            <a:endParaRPr lang="ru-RU" b="1" dirty="0" smtClean="0">
              <a:solidFill>
                <a:srgbClr val="002060"/>
              </a:solidFill>
              <a:effectLst/>
              <a:latin typeface="+mn-lt"/>
            </a:endParaRPr>
          </a:p>
          <a:p>
            <a:pPr>
              <a:buFont typeface="Arial" pitchFamily="34" charset="0"/>
              <a:buChar char="•"/>
            </a:pPr>
            <a:r>
              <a:rPr lang="ru-RU" b="1" dirty="0">
                <a:solidFill>
                  <a:srgbClr val="002060"/>
                </a:solidFill>
              </a:rPr>
              <a:t> </a:t>
            </a:r>
            <a:r>
              <a:rPr lang="ru-RU" b="1" dirty="0" smtClean="0">
                <a:solidFill>
                  <a:srgbClr val="002060"/>
                </a:solidFill>
              </a:rPr>
              <a:t>в ассортименте 8 видов хлебобулочных изделий </a:t>
            </a:r>
            <a:endParaRPr lang="ru-RU" b="1" dirty="0">
              <a:solidFill>
                <a:srgbClr val="002060"/>
              </a:solidFill>
            </a:endParaRPr>
          </a:p>
        </p:txBody>
      </p:sp>
      <p:pic>
        <p:nvPicPr>
          <p:cNvPr id="12" name="Рисунок 11" descr="C:\Users\admin\Desktop\Степановой\Презентация\IMG-20170406-WA0040.jpg"/>
          <p:cNvPicPr/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105" r="12299" b="33974"/>
          <a:stretch/>
        </p:blipFill>
        <p:spPr bwMode="auto">
          <a:xfrm>
            <a:off x="899593" y="3212976"/>
            <a:ext cx="2520280" cy="2880320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1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8224" y="3110529"/>
            <a:ext cx="2215192" cy="302433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9" name="Рисунок 18" descr="C:\Users\admin\AppData\Local\Microsoft\Windows\Temporary Internet Files\Content.Word\IMG-20170406-WA0047.jpg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188640"/>
            <a:ext cx="2808312" cy="2520280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Рисунок 19" descr="C:\Users\admin\Desktop\Степановой\Презентация\IMG-20170406-WA0041.jpg"/>
          <p:cNvPicPr/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79912" y="3142929"/>
            <a:ext cx="2376264" cy="302041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124512746"/>
      </p:ext>
    </p:extLst>
  </p:cSld>
  <p:clrMapOvr>
    <a:masterClrMapping/>
  </p:clrMapOvr>
  <p:transition spd="med" advTm="6938">
    <p:fade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 descr="вышки.jpg"/>
          <p:cNvPicPr>
            <a:picLocks noChangeAspect="1"/>
          </p:cNvPicPr>
          <p:nvPr/>
        </p:nvPicPr>
        <p:blipFill>
          <a:blip r:embed="rId2" cstate="print">
            <a:lum bright="23000" contrast="-76000"/>
          </a:blip>
          <a:stretch>
            <a:fillRect/>
          </a:stretch>
        </p:blipFill>
        <p:spPr>
          <a:xfrm>
            <a:off x="59499" y="116632"/>
            <a:ext cx="8976997" cy="659735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6" name="TextBox 5"/>
          <p:cNvSpPr txBox="1"/>
          <p:nvPr/>
        </p:nvSpPr>
        <p:spPr>
          <a:xfrm>
            <a:off x="827584" y="404664"/>
            <a:ext cx="741682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ru-RU" dirty="0" smtClean="0"/>
              <a:t> </a:t>
            </a:r>
            <a:endParaRPr lang="ru-RU" dirty="0"/>
          </a:p>
        </p:txBody>
      </p:sp>
      <p:sp>
        <p:nvSpPr>
          <p:cNvPr id="1025" name="Rectangle 1"/>
          <p:cNvSpPr>
            <a:spLocks noChangeArrowheads="1"/>
          </p:cNvSpPr>
          <p:nvPr/>
        </p:nvSpPr>
        <p:spPr bwMode="auto">
          <a:xfrm>
            <a:off x="539552" y="712520"/>
            <a:ext cx="7632848" cy="56938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449263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ru-RU" sz="2400" b="1" i="0" u="none" strike="noStrike" cap="none" normalizeH="0" baseline="0" dirty="0" smtClean="0">
                <a:ln>
                  <a:noFill/>
                </a:ln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Times New Roman" pitchFamily="18" charset="0"/>
              </a:rPr>
              <a:t>Правила землепользования и застройки </a:t>
            </a:r>
          </a:p>
          <a:p>
            <a:pPr marL="0" marR="0" lvl="0" indent="449263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ru-RU" sz="2000" b="1" i="0" u="none" strike="noStrike" cap="none" normalizeH="0" baseline="0" dirty="0" smtClean="0">
              <a:ln>
                <a:noFill/>
              </a:ln>
              <a:solidFill>
                <a:schemeClr val="tx2">
                  <a:lumMod val="50000"/>
                </a:schemeClr>
              </a:solidFill>
              <a:ea typeface="Times New Roman" pitchFamily="18" charset="0"/>
            </a:endParaRPr>
          </a:p>
          <a:p>
            <a:pPr lvl="0" indent="449263" algn="just" fontAlgn="base">
              <a:spcBef>
                <a:spcPct val="0"/>
              </a:spcBef>
              <a:spcAft>
                <a:spcPct val="0"/>
              </a:spcAft>
              <a:buFont typeface="Arial" pitchFamily="34" charset="0"/>
              <a:buChar char="•"/>
            </a:pPr>
            <a:r>
              <a:rPr kumimoji="0" lang="ru-RU" sz="2000" b="1" i="0" u="none" strike="noStrike" cap="none" normalizeH="0" baseline="0" dirty="0" smtClean="0">
                <a:ln>
                  <a:noFill/>
                </a:ln>
                <a:solidFill>
                  <a:schemeClr val="tx2">
                    <a:lumMod val="50000"/>
                  </a:schemeClr>
                </a:solidFill>
                <a:ea typeface="Times New Roman" pitchFamily="18" charset="0"/>
              </a:rPr>
              <a:t>Администрацией района 07 сентября 2015 года был заключен договор аренды земельного участка в</a:t>
            </a:r>
            <a:r>
              <a:rPr kumimoji="0" lang="ru-RU" sz="2000" b="1" i="0" u="none" strike="noStrike" cap="none" normalizeH="0" dirty="0" smtClean="0">
                <a:ln>
                  <a:noFill/>
                </a:ln>
                <a:solidFill>
                  <a:schemeClr val="tx2">
                    <a:lumMod val="50000"/>
                  </a:schemeClr>
                </a:solidFill>
                <a:ea typeface="Times New Roman" pitchFamily="18" charset="0"/>
              </a:rPr>
              <a:t> соответствии с </a:t>
            </a:r>
            <a:r>
              <a:rPr lang="ru-RU" sz="2000" b="1" dirty="0" smtClean="0">
                <a:solidFill>
                  <a:schemeClr val="tx2">
                    <a:lumMod val="50000"/>
                  </a:schemeClr>
                </a:solidFill>
              </a:rPr>
              <a:t>п</a:t>
            </a:r>
            <a:r>
              <a:rPr lang="ru-RU" sz="2000" b="1" dirty="0">
                <a:solidFill>
                  <a:schemeClr val="tx2">
                    <a:lumMod val="50000"/>
                  </a:schemeClr>
                </a:solidFill>
              </a:rPr>
              <a:t>. 6 ст. 39.6 </a:t>
            </a:r>
            <a:r>
              <a:rPr lang="ru-RU" sz="2000" b="1" dirty="0" smtClean="0">
                <a:solidFill>
                  <a:schemeClr val="tx2">
                    <a:lumMod val="50000"/>
                  </a:schemeClr>
                </a:solidFill>
              </a:rPr>
              <a:t>ЗК РФ со </a:t>
            </a:r>
            <a:r>
              <a:rPr lang="ru-RU" sz="2000" b="1" dirty="0" err="1" smtClean="0">
                <a:solidFill>
                  <a:schemeClr val="tx2">
                    <a:lumMod val="50000"/>
                  </a:schemeClr>
                </a:solidFill>
              </a:rPr>
              <a:t>Степовской</a:t>
            </a:r>
            <a:r>
              <a:rPr lang="ru-RU" sz="2000" b="1" dirty="0" smtClean="0">
                <a:solidFill>
                  <a:schemeClr val="tx2">
                    <a:lumMod val="50000"/>
                  </a:schemeClr>
                </a:solidFill>
              </a:rPr>
              <a:t> Е.В. </a:t>
            </a:r>
          </a:p>
          <a:p>
            <a:pPr lvl="0" indent="449263" algn="just" fontAlgn="base">
              <a:spcBef>
                <a:spcPct val="0"/>
              </a:spcBef>
              <a:spcAft>
                <a:spcPct val="0"/>
              </a:spcAft>
              <a:buFont typeface="Arial" pitchFamily="34" charset="0"/>
              <a:buChar char="•"/>
            </a:pPr>
            <a:r>
              <a:rPr kumimoji="0" lang="ru-RU" sz="2000" b="1" i="0" u="none" strike="noStrike" cap="none" normalizeH="0" dirty="0" smtClean="0">
                <a:ln>
                  <a:noFill/>
                </a:ln>
                <a:solidFill>
                  <a:schemeClr val="tx2">
                    <a:lumMod val="50000"/>
                  </a:schemeClr>
                </a:solidFill>
                <a:ea typeface="Times New Roman" pitchFamily="18" charset="0"/>
              </a:rPr>
              <a:t>В правоохранительные органы, Управление </a:t>
            </a:r>
            <a:r>
              <a:rPr kumimoji="0" lang="ru-RU" sz="2000" b="1" i="0" u="none" strike="noStrike" cap="none" normalizeH="0" dirty="0" err="1" smtClean="0">
                <a:ln>
                  <a:noFill/>
                </a:ln>
                <a:solidFill>
                  <a:schemeClr val="tx2">
                    <a:lumMod val="50000"/>
                  </a:schemeClr>
                </a:solidFill>
                <a:ea typeface="Times New Roman" pitchFamily="18" charset="0"/>
              </a:rPr>
              <a:t>Росприроднадзора</a:t>
            </a:r>
            <a:r>
              <a:rPr kumimoji="0" lang="ru-RU" sz="2000" b="1" i="0" u="none" strike="noStrike" cap="none" normalizeH="0" dirty="0" smtClean="0">
                <a:ln>
                  <a:noFill/>
                </a:ln>
                <a:solidFill>
                  <a:schemeClr val="tx2">
                    <a:lumMod val="50000"/>
                  </a:schemeClr>
                </a:solidFill>
                <a:ea typeface="Times New Roman" pitchFamily="18" charset="0"/>
              </a:rPr>
              <a:t> по Амурской области поступила коллективная жалоба о незаконности вырубки зеленных насаждений и строительства пекарни в парковой зоне.  </a:t>
            </a:r>
          </a:p>
          <a:p>
            <a:pPr marL="0" marR="0" lvl="0" indent="449263" algn="just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</a:pPr>
            <a:r>
              <a:rPr lang="ru-RU" sz="2000" b="1" baseline="0" dirty="0" smtClean="0">
                <a:solidFill>
                  <a:schemeClr val="tx2">
                    <a:lumMod val="50000"/>
                  </a:schemeClr>
                </a:solidFill>
              </a:rPr>
              <a:t>В ходе проверок</a:t>
            </a:r>
            <a:r>
              <a:rPr lang="ru-RU" sz="2000" b="1" dirty="0" smtClean="0">
                <a:solidFill>
                  <a:schemeClr val="tx2">
                    <a:lumMod val="50000"/>
                  </a:schemeClr>
                </a:solidFill>
              </a:rPr>
              <a:t> установлен факт законности предоставленного земельного участка в соответствии со Схемой зонирования территории с. Ключи ПЗЗ территории Ключевского сельсовета Константиновского района Амурской области. </a:t>
            </a:r>
          </a:p>
          <a:p>
            <a:pPr marL="0" marR="0" lvl="0" indent="449263" algn="just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</a:pPr>
            <a:r>
              <a:rPr lang="ru-RU" sz="2000" b="1" dirty="0" smtClean="0">
                <a:solidFill>
                  <a:schemeClr val="tx2">
                    <a:lumMod val="50000"/>
                  </a:schemeClr>
                </a:solidFill>
              </a:rPr>
              <a:t>Возникший спор был урегулирован, на выделенном участке была построена пекарня, которая была введена в эксплуатацию </a:t>
            </a:r>
          </a:p>
          <a:p>
            <a:pPr marR="0" lvl="0" algn="just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tabLst/>
            </a:pPr>
            <a:r>
              <a:rPr lang="ru-RU" sz="2000" b="1" dirty="0" smtClean="0">
                <a:solidFill>
                  <a:schemeClr val="tx2">
                    <a:lumMod val="50000"/>
                  </a:schemeClr>
                </a:solidFill>
              </a:rPr>
              <a:t>в октябре 2016 года </a:t>
            </a:r>
          </a:p>
          <a:p>
            <a:pPr marL="0" marR="0" lvl="0" indent="449263" algn="just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itchFamily="34" charset="0"/>
              <a:buChar char="•"/>
              <a:tabLst/>
            </a:pPr>
            <a:endParaRPr kumimoji="0" lang="ru-RU" sz="2000" b="1" i="0" u="none" strike="noStrike" cap="none" normalizeH="0" baseline="0" dirty="0" smtClean="0">
              <a:ln>
                <a:noFill/>
              </a:ln>
              <a:solidFill>
                <a:schemeClr val="tx2">
                  <a:lumMod val="50000"/>
                </a:schemeClr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323528" y="4005064"/>
            <a:ext cx="784887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000" b="1" dirty="0" smtClean="0"/>
              <a:t>   </a:t>
            </a:r>
          </a:p>
        </p:txBody>
      </p:sp>
    </p:spTree>
    <p:extLst>
      <p:ext uri="{BB962C8B-B14F-4D97-AF65-F5344CB8AC3E}">
        <p14:creationId xmlns:p14="http://schemas.microsoft.com/office/powerpoint/2010/main" val="1910627540"/>
      </p:ext>
    </p:extLst>
  </p:cSld>
  <p:clrMapOvr>
    <a:masterClrMapping/>
  </p:clrMapOvr>
  <p:transition spd="med" advTm="6484">
    <p:fade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нологи.jpg"/>
          <p:cNvPicPr>
            <a:picLocks noChangeAspect="1"/>
          </p:cNvPicPr>
          <p:nvPr/>
        </p:nvPicPr>
        <p:blipFill>
          <a:blip r:embed="rId2" cstate="print">
            <a:lum bright="30000" contrast="-68000"/>
          </a:blip>
          <a:stretch>
            <a:fillRect/>
          </a:stretch>
        </p:blipFill>
        <p:spPr>
          <a:xfrm>
            <a:off x="395536" y="1905000"/>
            <a:ext cx="8352928" cy="4620344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67544" y="571481"/>
            <a:ext cx="8208912" cy="569386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800" dirty="0" smtClean="0"/>
              <a:t>	</a:t>
            </a:r>
            <a:r>
              <a:rPr lang="ru-RU" sz="2800" b="1" dirty="0" smtClean="0"/>
              <a:t>Экономическая составляющая объекта: </a:t>
            </a:r>
            <a:r>
              <a:rPr lang="ru-RU" sz="2800" dirty="0" smtClean="0"/>
              <a:t>Планируемые п</a:t>
            </a:r>
            <a:r>
              <a:rPr lang="ru-RU" sz="2800" dirty="0" smtClean="0">
                <a:solidFill>
                  <a:schemeClr val="tx2">
                    <a:lumMod val="50000"/>
                  </a:schemeClr>
                </a:solidFill>
              </a:rPr>
              <a:t>оступления налогов в районный бюджет в 2017 году: </a:t>
            </a:r>
            <a:r>
              <a:rPr lang="ru-RU" sz="2800" b="1" dirty="0" smtClean="0">
                <a:solidFill>
                  <a:schemeClr val="tx2">
                    <a:lumMod val="50000"/>
                  </a:schemeClr>
                </a:solidFill>
              </a:rPr>
              <a:t>НДФЛ – 35,1 </a:t>
            </a:r>
            <a:r>
              <a:rPr lang="ru-RU" sz="2800" b="1" dirty="0" err="1" smtClean="0">
                <a:solidFill>
                  <a:schemeClr val="tx2">
                    <a:lumMod val="50000"/>
                  </a:schemeClr>
                </a:solidFill>
              </a:rPr>
              <a:t>тыс.руб</a:t>
            </a:r>
            <a:r>
              <a:rPr lang="ru-RU" sz="2800" b="1" dirty="0" smtClean="0">
                <a:solidFill>
                  <a:schemeClr val="tx2">
                    <a:lumMod val="50000"/>
                  </a:schemeClr>
                </a:solidFill>
              </a:rPr>
              <a:t>, ЕНВД – 115,2 </a:t>
            </a:r>
            <a:r>
              <a:rPr lang="ru-RU" sz="2800" b="1" dirty="0" err="1" smtClean="0">
                <a:solidFill>
                  <a:schemeClr val="tx2">
                    <a:lumMod val="50000"/>
                  </a:schemeClr>
                </a:solidFill>
              </a:rPr>
              <a:t>тыс.руб</a:t>
            </a:r>
            <a:r>
              <a:rPr lang="ru-RU" sz="2800" b="1" dirty="0" smtClean="0">
                <a:solidFill>
                  <a:schemeClr val="tx2">
                    <a:lumMod val="50000"/>
                  </a:schemeClr>
                </a:solidFill>
              </a:rPr>
              <a:t>.</a:t>
            </a:r>
            <a:r>
              <a:rPr lang="ru-RU" sz="2800" b="1" dirty="0">
                <a:solidFill>
                  <a:schemeClr val="tx2">
                    <a:lumMod val="50000"/>
                  </a:schemeClr>
                </a:solidFill>
              </a:rPr>
              <a:t> </a:t>
            </a:r>
            <a:endParaRPr lang="ru-RU" sz="2800" b="1" dirty="0" smtClean="0">
              <a:solidFill>
                <a:schemeClr val="tx2">
                  <a:lumMod val="50000"/>
                </a:schemeClr>
              </a:solidFill>
            </a:endParaRPr>
          </a:p>
          <a:p>
            <a:r>
              <a:rPr lang="ru-RU" sz="2800" dirty="0" smtClean="0">
                <a:solidFill>
                  <a:schemeClr val="tx2">
                    <a:lumMod val="50000"/>
                  </a:schemeClr>
                </a:solidFill>
              </a:rPr>
              <a:t>Трудоустроено</a:t>
            </a:r>
            <a:r>
              <a:rPr lang="ru-RU" sz="2800" b="1" dirty="0" smtClean="0">
                <a:solidFill>
                  <a:schemeClr val="tx2">
                    <a:lumMod val="50000"/>
                  </a:schemeClr>
                </a:solidFill>
              </a:rPr>
              <a:t> 3 человека</a:t>
            </a:r>
          </a:p>
          <a:p>
            <a:r>
              <a:rPr lang="ru-RU" sz="2800" dirty="0" smtClean="0">
                <a:solidFill>
                  <a:schemeClr val="tx2">
                    <a:lumMod val="50000"/>
                  </a:schemeClr>
                </a:solidFill>
              </a:rPr>
              <a:t>Улучшено снабжение жителей района «свежей выпечной» </a:t>
            </a:r>
          </a:p>
          <a:p>
            <a:pPr algn="just"/>
            <a:r>
              <a:rPr lang="ru-RU" sz="2800" dirty="0" smtClean="0"/>
              <a:t>Между </a:t>
            </a:r>
            <a:r>
              <a:rPr lang="ru-RU" sz="2800" dirty="0" err="1" smtClean="0"/>
              <a:t>Степовской</a:t>
            </a:r>
            <a:r>
              <a:rPr lang="ru-RU" sz="2800" dirty="0" smtClean="0"/>
              <a:t> Е.В. и администрацией Ключевского сельсовета был заключен договор аренды земельного участка сроком на 10 лет, проведены публичные слушания по проекту Правил землепользования и застройки Ключевского сельсовета 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394548706"/>
      </p:ext>
    </p:extLst>
  </p:cSld>
  <p:clrMapOvr>
    <a:masterClrMapping/>
  </p:clrMapOvr>
  <p:transition spd="med" advTm="7437">
    <p:fade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 descr="вышки.jpg"/>
          <p:cNvPicPr>
            <a:picLocks noChangeAspect="1"/>
          </p:cNvPicPr>
          <p:nvPr/>
        </p:nvPicPr>
        <p:blipFill>
          <a:blip r:embed="rId2" cstate="print">
            <a:lum bright="23000" contrast="-76000"/>
          </a:blip>
          <a:stretch>
            <a:fillRect/>
          </a:stretch>
        </p:blipFill>
        <p:spPr>
          <a:xfrm>
            <a:off x="59499" y="116632"/>
            <a:ext cx="8976997" cy="659735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6" name="TextBox 5"/>
          <p:cNvSpPr txBox="1"/>
          <p:nvPr/>
        </p:nvSpPr>
        <p:spPr>
          <a:xfrm>
            <a:off x="827584" y="404664"/>
            <a:ext cx="741682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ru-RU" dirty="0" smtClean="0"/>
              <a:t> </a:t>
            </a:r>
            <a:endParaRPr lang="ru-RU" dirty="0"/>
          </a:p>
        </p:txBody>
      </p:sp>
      <p:sp>
        <p:nvSpPr>
          <p:cNvPr id="8" name="TextBox 7"/>
          <p:cNvSpPr txBox="1"/>
          <p:nvPr/>
        </p:nvSpPr>
        <p:spPr>
          <a:xfrm>
            <a:off x="323528" y="2071678"/>
            <a:ext cx="7848872" cy="8925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000" b="1" dirty="0" smtClean="0"/>
              <a:t>                                     </a:t>
            </a:r>
          </a:p>
          <a:p>
            <a:r>
              <a:rPr lang="ru-RU" sz="3200" b="1" dirty="0" smtClean="0"/>
              <a:t>                     Спасибо за  внимание !</a:t>
            </a:r>
            <a:endParaRPr lang="ru-RU" sz="3200" b="1" dirty="0">
              <a:solidFill>
                <a:schemeClr val="tx2">
                  <a:lumMod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03658403"/>
      </p:ext>
    </p:extLst>
  </p:cSld>
  <p:clrMapOvr>
    <a:masterClrMapping/>
  </p:clrMapOvr>
  <p:transition spd="med" advTm="6484">
    <p:fade/>
  </p:transition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Апекс">
  <a:themeElements>
    <a:clrScheme name="Городская">
      <a:dk1>
        <a:sysClr val="windowText" lastClr="000000"/>
      </a:dk1>
      <a:lt1>
        <a:sysClr val="window" lastClr="FFFFFF"/>
      </a:lt1>
      <a:dk2>
        <a:srgbClr val="424456"/>
      </a:dk2>
      <a:lt2>
        <a:srgbClr val="DEDEDE"/>
      </a:lt2>
      <a:accent1>
        <a:srgbClr val="53548A"/>
      </a:accent1>
      <a:accent2>
        <a:srgbClr val="438086"/>
      </a:accent2>
      <a:accent3>
        <a:srgbClr val="A04DA3"/>
      </a:accent3>
      <a:accent4>
        <a:srgbClr val="C4652D"/>
      </a:accent4>
      <a:accent5>
        <a:srgbClr val="8B5D3D"/>
      </a:accent5>
      <a:accent6>
        <a:srgbClr val="5C92B5"/>
      </a:accent6>
      <a:hlink>
        <a:srgbClr val="67AFBD"/>
      </a:hlink>
      <a:folHlink>
        <a:srgbClr val="C2A874"/>
      </a:folHlink>
    </a:clrScheme>
    <a:fontScheme name="Апекс">
      <a:majorFont>
        <a:latin typeface="Lucida Sans"/>
        <a:ea typeface=""/>
        <a:cs typeface=""/>
        <a:font script="Grek" typeface="Arial"/>
        <a:font script="Cyrl" typeface="Arial"/>
        <a:font script="Jpan" typeface="HG丸ｺﾞｼｯｸM-PRO"/>
        <a:font script="Hang" typeface="휴먼옛체"/>
        <a:font script="Hans" typeface="黑体"/>
        <a:font script="Hant" typeface="微軟正黑體"/>
        <a:font script="Arab" typeface="Tahoma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Book Antiqua"/>
        <a:ea typeface=""/>
        <a:cs typeface=""/>
        <a:font script="Grek" typeface="Times New Roman"/>
        <a:font script="Cyrl" typeface="Times New Roman"/>
        <a:font script="Jpan" typeface="HG明朝B"/>
        <a:font script="Hang" typeface="돋움"/>
        <a:font script="Hans" typeface="宋体"/>
        <a:font script="Hant" typeface="新細明體"/>
        <a:font script="Arab" typeface="Times New Roman"/>
        <a:font script="Hebr" typeface="David"/>
        <a:font script="Thai" typeface="Eucrosia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Апекс">
      <a:fillStyleLst>
        <a:solidFill>
          <a:schemeClr val="phClr"/>
        </a:solidFill>
        <a:gradFill rotWithShape="1">
          <a:gsLst>
            <a:gs pos="20000">
              <a:schemeClr val="phClr">
                <a:tint val="9000"/>
              </a:schemeClr>
            </a:gs>
            <a:gs pos="100000">
              <a:schemeClr val="phClr">
                <a:tint val="70000"/>
                <a:satMod val="100000"/>
              </a:schemeClr>
            </a:gs>
          </a:gsLst>
          <a:path path="circle">
            <a:fillToRect l="-15000" t="-15000" r="115000" b="115000"/>
          </a:path>
        </a:gradFill>
        <a:gradFill rotWithShape="1">
          <a:gsLst>
            <a:gs pos="0">
              <a:schemeClr val="phClr">
                <a:shade val="60000"/>
              </a:schemeClr>
            </a:gs>
            <a:gs pos="33000">
              <a:schemeClr val="phClr">
                <a:tint val="86500"/>
              </a:schemeClr>
            </a:gs>
            <a:gs pos="46750">
              <a:schemeClr val="phClr">
                <a:tint val="71000"/>
                <a:satMod val="112000"/>
              </a:schemeClr>
            </a:gs>
            <a:gs pos="53000">
              <a:schemeClr val="phClr">
                <a:tint val="71000"/>
                <a:satMod val="112000"/>
              </a:schemeClr>
            </a:gs>
            <a:gs pos="68000">
              <a:schemeClr val="phClr">
                <a:tint val="86000"/>
              </a:schemeClr>
            </a:gs>
            <a:gs pos="100000">
              <a:schemeClr val="phClr">
                <a:shade val="60000"/>
              </a:schemeClr>
            </a:gs>
          </a:gsLst>
          <a:lin ang="8350000" scaled="1"/>
        </a:gradFill>
      </a:fillStyleLst>
      <a:lnStyleLst>
        <a:ln w="9525" cap="flat" cmpd="sng" algn="ctr">
          <a:solidFill>
            <a:schemeClr val="phClr">
              <a:shade val="48000"/>
              <a:satMod val="11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130000" dist="101600" dir="2700000" algn="tl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190500" dist="228600" dir="2700000" sy="90000" rotWithShape="0">
              <a:srgbClr val="000000">
                <a:alpha val="25500"/>
              </a:srgbClr>
            </a:outerShdw>
          </a:effectLst>
        </a:effectStyle>
        <a:effectStyle>
          <a:effectLst>
            <a:outerShdw blurRad="190500" dist="228600" dir="2700000" sy="90000" rotWithShape="0">
              <a:srgbClr val="000000">
                <a:alpha val="25500"/>
              </a:srgbClr>
            </a:outerShdw>
          </a:effectLst>
          <a:scene3d>
            <a:camera prst="orthographicFront" fov="0">
              <a:rot lat="0" lon="0" rev="0"/>
            </a:camera>
            <a:lightRig rig="soft" dir="tl">
              <a:rot lat="0" lon="0" rev="20100000"/>
            </a:lightRig>
          </a:scene3d>
          <a:sp3d>
            <a:bevelT w="50800"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180000"/>
              </a:schemeClr>
            </a:gs>
            <a:gs pos="100000">
              <a:schemeClr val="phClr">
                <a:shade val="45000"/>
                <a:satMod val="120000"/>
              </a:schemeClr>
            </a:gs>
          </a:gsLst>
          <a:path path="circle">
            <a:fillToRect r="10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3000"/>
                <a:satMod val="110000"/>
              </a:schemeClr>
              <a:schemeClr val="phClr">
                <a:tint val="60000"/>
                <a:satMod val="425000"/>
              </a:schemeClr>
            </a:duotone>
          </a:blip>
          <a:stretch>
            <a:fillRect/>
          </a:stretch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Apex</Template>
  <TotalTime>454</TotalTime>
  <Words>294</Words>
  <Application>Microsoft Office PowerPoint</Application>
  <PresentationFormat>Экран (4:3)</PresentationFormat>
  <Paragraphs>41</Paragraphs>
  <Slides>12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8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12</vt:i4>
      </vt:variant>
    </vt:vector>
  </HeadingPairs>
  <TitlesOfParts>
    <vt:vector size="21" baseType="lpstr">
      <vt:lpstr>Arial</vt:lpstr>
      <vt:lpstr>Book Antiqua</vt:lpstr>
      <vt:lpstr>Calibri</vt:lpstr>
      <vt:lpstr>Lucida Sans</vt:lpstr>
      <vt:lpstr>Times New Roman</vt:lpstr>
      <vt:lpstr>Wingdings</vt:lpstr>
      <vt:lpstr>Wingdings 2</vt:lpstr>
      <vt:lpstr>Wingdings 3</vt:lpstr>
      <vt:lpstr>Апекс</vt:lpstr>
      <vt:lpstr>Взаимодействие бизнеса и власти</vt:lpstr>
      <vt:lpstr>Константиновский район</vt:lpstr>
      <vt:lpstr>Презентация PowerPoint</vt:lpstr>
      <vt:lpstr>Презентация PowerPoint</vt:lpstr>
      <vt:lpstr>Презентация PowerPoint</vt:lpstr>
      <vt:lpstr>Презентация PowerPoint</vt:lpstr>
      <vt:lpstr>Пекарня в селе Ключи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Company>Reanimator Extreme Edition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Комплекс «777»</dc:title>
  <dc:creator>User</dc:creator>
  <cp:lastModifiedBy>Op08</cp:lastModifiedBy>
  <cp:revision>47</cp:revision>
  <dcterms:created xsi:type="dcterms:W3CDTF">2017-04-05T05:56:24Z</dcterms:created>
  <dcterms:modified xsi:type="dcterms:W3CDTF">2017-04-10T08:11:38Z</dcterms:modified>
</cp:coreProperties>
</file>