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2" r:id="rId1"/>
  </p:sldMasterIdLst>
  <p:notesMasterIdLst>
    <p:notesMasterId r:id="rId7"/>
  </p:notesMasterIdLst>
  <p:sldIdLst>
    <p:sldId id="256" r:id="rId2"/>
    <p:sldId id="263" r:id="rId3"/>
    <p:sldId id="257" r:id="rId4"/>
    <p:sldId id="258" r:id="rId5"/>
    <p:sldId id="259" r:id="rId6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051" y="1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1B3C7-9ABC-4329-8EEC-539A7C329EF1}" type="datetimeFigureOut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5350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276" y="4722814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051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65A99-12FE-4059-8F4F-50C6B8D2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69BB359-1328-4115-BE48-C39D488FF3E0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2A0F2-7CB5-4F3A-B407-8683FB9ECB5D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0E338-2814-417E-921F-D2B692C331ED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84B62-F029-4722-8A80-C0D13CC7D42C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407A1-D048-4A72-BF6B-FFECC759DBFD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D6B8A-4B40-4901-A76E-01E4B810F8E4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FE811BA-2F08-4517-B00E-6E1C7DA56B68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B85E5D-A972-4334-A285-0ED47880F23E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5A5DD-62E7-41B0-8700-02EA2346D0FC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74711-7CA3-40DD-9B1B-7ADC5DCA4BFA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B8EF4-845E-4123-BA51-C57C3085B587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98E3FACA-1FCB-4415-82C9-8E4DB4E82C4B}" type="datetime1">
              <a:rPr lang="ru-RU" smtClean="0"/>
              <a:pPr/>
              <a:t>20.12.2016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3C12171-44FA-4939-B60D-9F3D6551CDA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загол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988840"/>
            <a:ext cx="9144000" cy="17079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59632" y="404664"/>
            <a:ext cx="25218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ProWaste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 descr="recycl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88640"/>
            <a:ext cx="1053817" cy="105381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31640" y="980728"/>
            <a:ext cx="61926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Информационный ресурс по реализация </a:t>
            </a:r>
            <a:r>
              <a:rPr lang="ru-RU" dirty="0">
                <a:solidFill>
                  <a:schemeClr val="bg1"/>
                </a:solidFill>
              </a:rPr>
              <a:t>в Российской Федерации новых принципов организации </a:t>
            </a:r>
            <a:r>
              <a:rPr lang="ru-RU" dirty="0" smtClean="0">
                <a:solidFill>
                  <a:schemeClr val="bg1"/>
                </a:solidFill>
              </a:rPr>
              <a:t>обращения </a:t>
            </a:r>
            <a:r>
              <a:rPr lang="ru-RU" dirty="0">
                <a:solidFill>
                  <a:schemeClr val="bg1"/>
                </a:solidFill>
              </a:rPr>
              <a:t>с коммунальными отходами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4149080"/>
            <a:ext cx="853244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СТРАТЕГИЯ РАЗВИТИЯ ИНФОРМАЦИОННОГО РЕСУРСА НА 2017 ГОД</a:t>
            </a:r>
            <a:endParaRPr lang="ru-RU" sz="2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4" name="Рисунок 13" descr="666343.png"/>
          <p:cNvPicPr>
            <a:picLocks noChangeAspect="1"/>
          </p:cNvPicPr>
          <p:nvPr/>
        </p:nvPicPr>
        <p:blipFill>
          <a:blip r:embed="rId4" cstate="print">
            <a:lum bright="10000"/>
          </a:blip>
          <a:stretch>
            <a:fillRect/>
          </a:stretch>
        </p:blipFill>
        <p:spPr>
          <a:xfrm>
            <a:off x="4139952" y="6021288"/>
            <a:ext cx="4860032" cy="673980"/>
          </a:xfrm>
          <a:prstGeom prst="rect">
            <a:avLst/>
          </a:prstGeom>
        </p:spPr>
      </p:pic>
      <p:pic>
        <p:nvPicPr>
          <p:cNvPr id="15" name="Рисунок 14" descr="logo_kontrol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5661248"/>
            <a:ext cx="2375248" cy="10100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Группа 92"/>
          <p:cNvGrpSpPr/>
          <p:nvPr/>
        </p:nvGrpSpPr>
        <p:grpSpPr>
          <a:xfrm>
            <a:off x="179512" y="692696"/>
            <a:ext cx="8681477" cy="5913580"/>
            <a:chOff x="285521" y="768129"/>
            <a:chExt cx="8465453" cy="5913580"/>
          </a:xfrm>
        </p:grpSpPr>
        <p:sp>
          <p:nvSpPr>
            <p:cNvPr id="94" name="Полилиния 93"/>
            <p:cNvSpPr/>
            <p:nvPr/>
          </p:nvSpPr>
          <p:spPr>
            <a:xfrm>
              <a:off x="285521" y="768129"/>
              <a:ext cx="1474540" cy="697151"/>
            </a:xfrm>
            <a:custGeom>
              <a:avLst/>
              <a:gdLst>
                <a:gd name="connsiteX0" fmla="*/ 0 w 1394303"/>
                <a:gd name="connsiteY0" fmla="*/ 69715 h 697151"/>
                <a:gd name="connsiteX1" fmla="*/ 20419 w 1394303"/>
                <a:gd name="connsiteY1" fmla="*/ 20419 h 697151"/>
                <a:gd name="connsiteX2" fmla="*/ 69715 w 1394303"/>
                <a:gd name="connsiteY2" fmla="*/ 0 h 697151"/>
                <a:gd name="connsiteX3" fmla="*/ 1324588 w 1394303"/>
                <a:gd name="connsiteY3" fmla="*/ 0 h 697151"/>
                <a:gd name="connsiteX4" fmla="*/ 1373884 w 1394303"/>
                <a:gd name="connsiteY4" fmla="*/ 20419 h 697151"/>
                <a:gd name="connsiteX5" fmla="*/ 1394303 w 1394303"/>
                <a:gd name="connsiteY5" fmla="*/ 69715 h 697151"/>
                <a:gd name="connsiteX6" fmla="*/ 1394303 w 1394303"/>
                <a:gd name="connsiteY6" fmla="*/ 627436 h 697151"/>
                <a:gd name="connsiteX7" fmla="*/ 1373884 w 1394303"/>
                <a:gd name="connsiteY7" fmla="*/ 676732 h 697151"/>
                <a:gd name="connsiteX8" fmla="*/ 1324588 w 1394303"/>
                <a:gd name="connsiteY8" fmla="*/ 697151 h 697151"/>
                <a:gd name="connsiteX9" fmla="*/ 69715 w 1394303"/>
                <a:gd name="connsiteY9" fmla="*/ 697151 h 697151"/>
                <a:gd name="connsiteX10" fmla="*/ 20419 w 1394303"/>
                <a:gd name="connsiteY10" fmla="*/ 676732 h 697151"/>
                <a:gd name="connsiteX11" fmla="*/ 0 w 1394303"/>
                <a:gd name="connsiteY11" fmla="*/ 627436 h 697151"/>
                <a:gd name="connsiteX12" fmla="*/ 0 w 1394303"/>
                <a:gd name="connsiteY12" fmla="*/ 69715 h 6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4303" h="697151">
                  <a:moveTo>
                    <a:pt x="0" y="69715"/>
                  </a:moveTo>
                  <a:cubicBezTo>
                    <a:pt x="0" y="51225"/>
                    <a:pt x="7345" y="33493"/>
                    <a:pt x="20419" y="20419"/>
                  </a:cubicBezTo>
                  <a:cubicBezTo>
                    <a:pt x="33493" y="7345"/>
                    <a:pt x="51225" y="0"/>
                    <a:pt x="69715" y="0"/>
                  </a:cubicBezTo>
                  <a:lnTo>
                    <a:pt x="1324588" y="0"/>
                  </a:lnTo>
                  <a:cubicBezTo>
                    <a:pt x="1343078" y="0"/>
                    <a:pt x="1360810" y="7345"/>
                    <a:pt x="1373884" y="20419"/>
                  </a:cubicBezTo>
                  <a:cubicBezTo>
                    <a:pt x="1386958" y="33493"/>
                    <a:pt x="1394303" y="51225"/>
                    <a:pt x="1394303" y="69715"/>
                  </a:cubicBezTo>
                  <a:lnTo>
                    <a:pt x="1394303" y="627436"/>
                  </a:lnTo>
                  <a:cubicBezTo>
                    <a:pt x="1394303" y="645926"/>
                    <a:pt x="1386958" y="663658"/>
                    <a:pt x="1373884" y="676732"/>
                  </a:cubicBezTo>
                  <a:cubicBezTo>
                    <a:pt x="1360810" y="689806"/>
                    <a:pt x="1343078" y="697151"/>
                    <a:pt x="1324588" y="697151"/>
                  </a:cubicBezTo>
                  <a:lnTo>
                    <a:pt x="69715" y="697151"/>
                  </a:lnTo>
                  <a:cubicBezTo>
                    <a:pt x="51225" y="697151"/>
                    <a:pt x="33493" y="689806"/>
                    <a:pt x="20419" y="676732"/>
                  </a:cubicBezTo>
                  <a:cubicBezTo>
                    <a:pt x="7345" y="663658"/>
                    <a:pt x="0" y="645926"/>
                    <a:pt x="0" y="627436"/>
                  </a:cubicBezTo>
                  <a:lnTo>
                    <a:pt x="0" y="697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89" tIns="38199" rIns="47089" bIns="3819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Реализовано в 2015-2016 гг.</a:t>
              </a:r>
              <a:endParaRPr lang="ru-RU" sz="1400" b="1" kern="1200" dirty="0"/>
            </a:p>
          </p:txBody>
        </p:sp>
        <p:sp>
          <p:nvSpPr>
            <p:cNvPr id="95" name="Полилиния 94"/>
            <p:cNvSpPr/>
            <p:nvPr/>
          </p:nvSpPr>
          <p:spPr>
            <a:xfrm>
              <a:off x="424951" y="1465281"/>
              <a:ext cx="139430" cy="60084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600847"/>
                  </a:lnTo>
                  <a:lnTo>
                    <a:pt x="139430" y="600847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6" name="Полилиния 95"/>
            <p:cNvSpPr/>
            <p:nvPr/>
          </p:nvSpPr>
          <p:spPr>
            <a:xfrm>
              <a:off x="564382" y="1639568"/>
              <a:ext cx="1278152" cy="853118"/>
            </a:xfrm>
            <a:custGeom>
              <a:avLst/>
              <a:gdLst>
                <a:gd name="connsiteX0" fmla="*/ 0 w 1278152"/>
                <a:gd name="connsiteY0" fmla="*/ 85312 h 853118"/>
                <a:gd name="connsiteX1" fmla="*/ 24987 w 1278152"/>
                <a:gd name="connsiteY1" fmla="*/ 24987 h 853118"/>
                <a:gd name="connsiteX2" fmla="*/ 85312 w 1278152"/>
                <a:gd name="connsiteY2" fmla="*/ 0 h 853118"/>
                <a:gd name="connsiteX3" fmla="*/ 1192840 w 1278152"/>
                <a:gd name="connsiteY3" fmla="*/ 0 h 853118"/>
                <a:gd name="connsiteX4" fmla="*/ 1253165 w 1278152"/>
                <a:gd name="connsiteY4" fmla="*/ 24987 h 853118"/>
                <a:gd name="connsiteX5" fmla="*/ 1278152 w 1278152"/>
                <a:gd name="connsiteY5" fmla="*/ 85312 h 853118"/>
                <a:gd name="connsiteX6" fmla="*/ 1278152 w 1278152"/>
                <a:gd name="connsiteY6" fmla="*/ 767806 h 853118"/>
                <a:gd name="connsiteX7" fmla="*/ 1253165 w 1278152"/>
                <a:gd name="connsiteY7" fmla="*/ 828131 h 853118"/>
                <a:gd name="connsiteX8" fmla="*/ 1192840 w 1278152"/>
                <a:gd name="connsiteY8" fmla="*/ 853118 h 853118"/>
                <a:gd name="connsiteX9" fmla="*/ 85312 w 1278152"/>
                <a:gd name="connsiteY9" fmla="*/ 853118 h 853118"/>
                <a:gd name="connsiteX10" fmla="*/ 24987 w 1278152"/>
                <a:gd name="connsiteY10" fmla="*/ 828131 h 853118"/>
                <a:gd name="connsiteX11" fmla="*/ 0 w 1278152"/>
                <a:gd name="connsiteY11" fmla="*/ 767806 h 853118"/>
                <a:gd name="connsiteX12" fmla="*/ 0 w 1278152"/>
                <a:gd name="connsiteY12" fmla="*/ 85312 h 853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152" h="853118">
                  <a:moveTo>
                    <a:pt x="0" y="85312"/>
                  </a:moveTo>
                  <a:cubicBezTo>
                    <a:pt x="0" y="62686"/>
                    <a:pt x="8988" y="40986"/>
                    <a:pt x="24987" y="24987"/>
                  </a:cubicBezTo>
                  <a:cubicBezTo>
                    <a:pt x="40986" y="8988"/>
                    <a:pt x="62686" y="0"/>
                    <a:pt x="85312" y="0"/>
                  </a:cubicBezTo>
                  <a:lnTo>
                    <a:pt x="1192840" y="0"/>
                  </a:lnTo>
                  <a:cubicBezTo>
                    <a:pt x="1215466" y="0"/>
                    <a:pt x="1237166" y="8988"/>
                    <a:pt x="1253165" y="24987"/>
                  </a:cubicBezTo>
                  <a:cubicBezTo>
                    <a:pt x="1269164" y="40986"/>
                    <a:pt x="1278152" y="62686"/>
                    <a:pt x="1278152" y="85312"/>
                  </a:cubicBezTo>
                  <a:lnTo>
                    <a:pt x="1278152" y="767806"/>
                  </a:lnTo>
                  <a:cubicBezTo>
                    <a:pt x="1278152" y="790432"/>
                    <a:pt x="1269164" y="812132"/>
                    <a:pt x="1253165" y="828131"/>
                  </a:cubicBezTo>
                  <a:cubicBezTo>
                    <a:pt x="1237166" y="844130"/>
                    <a:pt x="1215466" y="853118"/>
                    <a:pt x="1192840" y="853118"/>
                  </a:cubicBezTo>
                  <a:lnTo>
                    <a:pt x="85312" y="853118"/>
                  </a:lnTo>
                  <a:cubicBezTo>
                    <a:pt x="62686" y="853118"/>
                    <a:pt x="40986" y="844130"/>
                    <a:pt x="24987" y="828131"/>
                  </a:cubicBezTo>
                  <a:cubicBezTo>
                    <a:pt x="8988" y="812132"/>
                    <a:pt x="0" y="790432"/>
                    <a:pt x="0" y="767806"/>
                  </a:cubicBezTo>
                  <a:lnTo>
                    <a:pt x="0" y="85312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4037" tIns="37687" rIns="44037" bIns="37687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Создан сайт </a:t>
              </a:r>
              <a:r>
                <a:rPr lang="en-US" sz="1000" kern="1200" dirty="0" err="1" smtClean="0"/>
                <a:t>ProWaste</a:t>
              </a:r>
              <a:endParaRPr lang="ru-RU" sz="1000" kern="1200" dirty="0"/>
            </a:p>
          </p:txBody>
        </p:sp>
        <p:sp>
          <p:nvSpPr>
            <p:cNvPr id="97" name="Полилиния 96"/>
            <p:cNvSpPr/>
            <p:nvPr/>
          </p:nvSpPr>
          <p:spPr>
            <a:xfrm>
              <a:off x="424951" y="1465281"/>
              <a:ext cx="139430" cy="155026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550269"/>
                  </a:lnTo>
                  <a:lnTo>
                    <a:pt x="139430" y="1550269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8" name="Полилиния 97"/>
            <p:cNvSpPr/>
            <p:nvPr/>
          </p:nvSpPr>
          <p:spPr>
            <a:xfrm>
              <a:off x="566386" y="4368529"/>
              <a:ext cx="1278152" cy="697151"/>
            </a:xfrm>
            <a:custGeom>
              <a:avLst/>
              <a:gdLst>
                <a:gd name="connsiteX0" fmla="*/ 0 w 1278152"/>
                <a:gd name="connsiteY0" fmla="*/ 69715 h 697151"/>
                <a:gd name="connsiteX1" fmla="*/ 20419 w 1278152"/>
                <a:gd name="connsiteY1" fmla="*/ 20419 h 697151"/>
                <a:gd name="connsiteX2" fmla="*/ 69715 w 1278152"/>
                <a:gd name="connsiteY2" fmla="*/ 0 h 697151"/>
                <a:gd name="connsiteX3" fmla="*/ 1208437 w 1278152"/>
                <a:gd name="connsiteY3" fmla="*/ 0 h 697151"/>
                <a:gd name="connsiteX4" fmla="*/ 1257733 w 1278152"/>
                <a:gd name="connsiteY4" fmla="*/ 20419 h 697151"/>
                <a:gd name="connsiteX5" fmla="*/ 1278152 w 1278152"/>
                <a:gd name="connsiteY5" fmla="*/ 69715 h 697151"/>
                <a:gd name="connsiteX6" fmla="*/ 1278152 w 1278152"/>
                <a:gd name="connsiteY6" fmla="*/ 627436 h 697151"/>
                <a:gd name="connsiteX7" fmla="*/ 1257733 w 1278152"/>
                <a:gd name="connsiteY7" fmla="*/ 676732 h 697151"/>
                <a:gd name="connsiteX8" fmla="*/ 1208437 w 1278152"/>
                <a:gd name="connsiteY8" fmla="*/ 697151 h 697151"/>
                <a:gd name="connsiteX9" fmla="*/ 69715 w 1278152"/>
                <a:gd name="connsiteY9" fmla="*/ 697151 h 697151"/>
                <a:gd name="connsiteX10" fmla="*/ 20419 w 1278152"/>
                <a:gd name="connsiteY10" fmla="*/ 676732 h 697151"/>
                <a:gd name="connsiteX11" fmla="*/ 0 w 1278152"/>
                <a:gd name="connsiteY11" fmla="*/ 627436 h 697151"/>
                <a:gd name="connsiteX12" fmla="*/ 0 w 1278152"/>
                <a:gd name="connsiteY12" fmla="*/ 69715 h 6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152" h="697151">
                  <a:moveTo>
                    <a:pt x="0" y="69715"/>
                  </a:moveTo>
                  <a:cubicBezTo>
                    <a:pt x="0" y="51225"/>
                    <a:pt x="7345" y="33493"/>
                    <a:pt x="20419" y="20419"/>
                  </a:cubicBezTo>
                  <a:cubicBezTo>
                    <a:pt x="33493" y="7345"/>
                    <a:pt x="51225" y="0"/>
                    <a:pt x="69715" y="0"/>
                  </a:cubicBezTo>
                  <a:lnTo>
                    <a:pt x="1208437" y="0"/>
                  </a:lnTo>
                  <a:cubicBezTo>
                    <a:pt x="1226927" y="0"/>
                    <a:pt x="1244659" y="7345"/>
                    <a:pt x="1257733" y="20419"/>
                  </a:cubicBezTo>
                  <a:cubicBezTo>
                    <a:pt x="1270807" y="33493"/>
                    <a:pt x="1278152" y="51225"/>
                    <a:pt x="1278152" y="69715"/>
                  </a:cubicBezTo>
                  <a:lnTo>
                    <a:pt x="1278152" y="627436"/>
                  </a:lnTo>
                  <a:cubicBezTo>
                    <a:pt x="1278152" y="645926"/>
                    <a:pt x="1270807" y="663658"/>
                    <a:pt x="1257733" y="676732"/>
                  </a:cubicBezTo>
                  <a:cubicBezTo>
                    <a:pt x="1244659" y="689806"/>
                    <a:pt x="1226927" y="697151"/>
                    <a:pt x="1208437" y="697151"/>
                  </a:cubicBezTo>
                  <a:lnTo>
                    <a:pt x="69715" y="697151"/>
                  </a:lnTo>
                  <a:cubicBezTo>
                    <a:pt x="51225" y="697151"/>
                    <a:pt x="33493" y="689806"/>
                    <a:pt x="20419" y="676732"/>
                  </a:cubicBezTo>
                  <a:cubicBezTo>
                    <a:pt x="7345" y="663658"/>
                    <a:pt x="0" y="645926"/>
                    <a:pt x="0" y="627436"/>
                  </a:cubicBezTo>
                  <a:lnTo>
                    <a:pt x="0" y="6971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469" tIns="33119" rIns="39469" bIns="33119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Запущена интерактивная карта свалок</a:t>
              </a:r>
              <a:endParaRPr lang="ru-RU" sz="1000" kern="1200" dirty="0"/>
            </a:p>
          </p:txBody>
        </p:sp>
        <p:sp>
          <p:nvSpPr>
            <p:cNvPr id="100" name="Полилиния 99"/>
            <p:cNvSpPr/>
            <p:nvPr/>
          </p:nvSpPr>
          <p:spPr>
            <a:xfrm>
              <a:off x="566386" y="5232625"/>
              <a:ext cx="1278152" cy="899332"/>
            </a:xfrm>
            <a:custGeom>
              <a:avLst/>
              <a:gdLst>
                <a:gd name="connsiteX0" fmla="*/ 0 w 1278152"/>
                <a:gd name="connsiteY0" fmla="*/ 89933 h 899332"/>
                <a:gd name="connsiteX1" fmla="*/ 26341 w 1278152"/>
                <a:gd name="connsiteY1" fmla="*/ 26341 h 899332"/>
                <a:gd name="connsiteX2" fmla="*/ 89933 w 1278152"/>
                <a:gd name="connsiteY2" fmla="*/ 0 h 899332"/>
                <a:gd name="connsiteX3" fmla="*/ 1188219 w 1278152"/>
                <a:gd name="connsiteY3" fmla="*/ 0 h 899332"/>
                <a:gd name="connsiteX4" fmla="*/ 1251811 w 1278152"/>
                <a:gd name="connsiteY4" fmla="*/ 26341 h 899332"/>
                <a:gd name="connsiteX5" fmla="*/ 1278152 w 1278152"/>
                <a:gd name="connsiteY5" fmla="*/ 89933 h 899332"/>
                <a:gd name="connsiteX6" fmla="*/ 1278152 w 1278152"/>
                <a:gd name="connsiteY6" fmla="*/ 809399 h 899332"/>
                <a:gd name="connsiteX7" fmla="*/ 1251811 w 1278152"/>
                <a:gd name="connsiteY7" fmla="*/ 872991 h 899332"/>
                <a:gd name="connsiteX8" fmla="*/ 1188219 w 1278152"/>
                <a:gd name="connsiteY8" fmla="*/ 899332 h 899332"/>
                <a:gd name="connsiteX9" fmla="*/ 89933 w 1278152"/>
                <a:gd name="connsiteY9" fmla="*/ 899332 h 899332"/>
                <a:gd name="connsiteX10" fmla="*/ 26341 w 1278152"/>
                <a:gd name="connsiteY10" fmla="*/ 872991 h 899332"/>
                <a:gd name="connsiteX11" fmla="*/ 0 w 1278152"/>
                <a:gd name="connsiteY11" fmla="*/ 809399 h 899332"/>
                <a:gd name="connsiteX12" fmla="*/ 0 w 1278152"/>
                <a:gd name="connsiteY12" fmla="*/ 89933 h 899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152" h="899332">
                  <a:moveTo>
                    <a:pt x="0" y="89933"/>
                  </a:moveTo>
                  <a:cubicBezTo>
                    <a:pt x="0" y="66081"/>
                    <a:pt x="9475" y="43206"/>
                    <a:pt x="26341" y="26341"/>
                  </a:cubicBezTo>
                  <a:cubicBezTo>
                    <a:pt x="43207" y="9475"/>
                    <a:pt x="66082" y="0"/>
                    <a:pt x="89933" y="0"/>
                  </a:cubicBezTo>
                  <a:lnTo>
                    <a:pt x="1188219" y="0"/>
                  </a:lnTo>
                  <a:cubicBezTo>
                    <a:pt x="1212071" y="0"/>
                    <a:pt x="1234946" y="9475"/>
                    <a:pt x="1251811" y="26341"/>
                  </a:cubicBezTo>
                  <a:cubicBezTo>
                    <a:pt x="1268677" y="43207"/>
                    <a:pt x="1278152" y="66082"/>
                    <a:pt x="1278152" y="89933"/>
                  </a:cubicBezTo>
                  <a:lnTo>
                    <a:pt x="1278152" y="809399"/>
                  </a:lnTo>
                  <a:cubicBezTo>
                    <a:pt x="1278152" y="833251"/>
                    <a:pt x="1268677" y="856126"/>
                    <a:pt x="1251811" y="872991"/>
                  </a:cubicBezTo>
                  <a:cubicBezTo>
                    <a:pt x="1234945" y="889857"/>
                    <a:pt x="1212070" y="899332"/>
                    <a:pt x="1188219" y="899332"/>
                  </a:cubicBezTo>
                  <a:lnTo>
                    <a:pt x="89933" y="899332"/>
                  </a:lnTo>
                  <a:cubicBezTo>
                    <a:pt x="66081" y="899332"/>
                    <a:pt x="43206" y="889857"/>
                    <a:pt x="26341" y="872991"/>
                  </a:cubicBezTo>
                  <a:cubicBezTo>
                    <a:pt x="9475" y="856125"/>
                    <a:pt x="0" y="833250"/>
                    <a:pt x="0" y="809399"/>
                  </a:cubicBezTo>
                  <a:lnTo>
                    <a:pt x="0" y="89933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391" tIns="39041" rIns="45391" bIns="39041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Налажена претенциозная работа в формате </a:t>
              </a:r>
              <a:r>
                <a:rPr lang="en-US" sz="1000" kern="1200" dirty="0" err="1" smtClean="0"/>
                <a:t>ProWaste</a:t>
              </a:r>
              <a:r>
                <a:rPr lang="ru-RU" sz="1000" kern="1200" dirty="0" smtClean="0"/>
                <a:t> - Фонд ЖКХ- Субъект РФ</a:t>
              </a:r>
              <a:endParaRPr lang="ru-RU" sz="1000" kern="1200" dirty="0"/>
            </a:p>
          </p:txBody>
        </p:sp>
        <p:sp>
          <p:nvSpPr>
            <p:cNvPr id="102" name="Полилиния 101"/>
            <p:cNvSpPr/>
            <p:nvPr/>
          </p:nvSpPr>
          <p:spPr>
            <a:xfrm>
              <a:off x="566386" y="2568329"/>
              <a:ext cx="1278152" cy="1700711"/>
            </a:xfrm>
            <a:custGeom>
              <a:avLst/>
              <a:gdLst>
                <a:gd name="connsiteX0" fmla="*/ 0 w 1278152"/>
                <a:gd name="connsiteY0" fmla="*/ 69715 h 697151"/>
                <a:gd name="connsiteX1" fmla="*/ 20419 w 1278152"/>
                <a:gd name="connsiteY1" fmla="*/ 20419 h 697151"/>
                <a:gd name="connsiteX2" fmla="*/ 69715 w 1278152"/>
                <a:gd name="connsiteY2" fmla="*/ 0 h 697151"/>
                <a:gd name="connsiteX3" fmla="*/ 1208437 w 1278152"/>
                <a:gd name="connsiteY3" fmla="*/ 0 h 697151"/>
                <a:gd name="connsiteX4" fmla="*/ 1257733 w 1278152"/>
                <a:gd name="connsiteY4" fmla="*/ 20419 h 697151"/>
                <a:gd name="connsiteX5" fmla="*/ 1278152 w 1278152"/>
                <a:gd name="connsiteY5" fmla="*/ 69715 h 697151"/>
                <a:gd name="connsiteX6" fmla="*/ 1278152 w 1278152"/>
                <a:gd name="connsiteY6" fmla="*/ 627436 h 697151"/>
                <a:gd name="connsiteX7" fmla="*/ 1257733 w 1278152"/>
                <a:gd name="connsiteY7" fmla="*/ 676732 h 697151"/>
                <a:gd name="connsiteX8" fmla="*/ 1208437 w 1278152"/>
                <a:gd name="connsiteY8" fmla="*/ 697151 h 697151"/>
                <a:gd name="connsiteX9" fmla="*/ 69715 w 1278152"/>
                <a:gd name="connsiteY9" fmla="*/ 697151 h 697151"/>
                <a:gd name="connsiteX10" fmla="*/ 20419 w 1278152"/>
                <a:gd name="connsiteY10" fmla="*/ 676732 h 697151"/>
                <a:gd name="connsiteX11" fmla="*/ 0 w 1278152"/>
                <a:gd name="connsiteY11" fmla="*/ 627436 h 697151"/>
                <a:gd name="connsiteX12" fmla="*/ 0 w 1278152"/>
                <a:gd name="connsiteY12" fmla="*/ 69715 h 6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8152" h="697151">
                  <a:moveTo>
                    <a:pt x="0" y="69715"/>
                  </a:moveTo>
                  <a:cubicBezTo>
                    <a:pt x="0" y="51225"/>
                    <a:pt x="7345" y="33493"/>
                    <a:pt x="20419" y="20419"/>
                  </a:cubicBezTo>
                  <a:cubicBezTo>
                    <a:pt x="33493" y="7345"/>
                    <a:pt x="51225" y="0"/>
                    <a:pt x="69715" y="0"/>
                  </a:cubicBezTo>
                  <a:lnTo>
                    <a:pt x="1208437" y="0"/>
                  </a:lnTo>
                  <a:cubicBezTo>
                    <a:pt x="1226927" y="0"/>
                    <a:pt x="1244659" y="7345"/>
                    <a:pt x="1257733" y="20419"/>
                  </a:cubicBezTo>
                  <a:cubicBezTo>
                    <a:pt x="1270807" y="33493"/>
                    <a:pt x="1278152" y="51225"/>
                    <a:pt x="1278152" y="69715"/>
                  </a:cubicBezTo>
                  <a:lnTo>
                    <a:pt x="1278152" y="627436"/>
                  </a:lnTo>
                  <a:cubicBezTo>
                    <a:pt x="1278152" y="645926"/>
                    <a:pt x="1270807" y="663658"/>
                    <a:pt x="1257733" y="676732"/>
                  </a:cubicBezTo>
                  <a:cubicBezTo>
                    <a:pt x="1244659" y="689806"/>
                    <a:pt x="1226927" y="697151"/>
                    <a:pt x="1208437" y="697151"/>
                  </a:cubicBezTo>
                  <a:lnTo>
                    <a:pt x="69715" y="697151"/>
                  </a:lnTo>
                  <a:cubicBezTo>
                    <a:pt x="51225" y="697151"/>
                    <a:pt x="33493" y="689806"/>
                    <a:pt x="20419" y="676732"/>
                  </a:cubicBezTo>
                  <a:cubicBezTo>
                    <a:pt x="7345" y="663658"/>
                    <a:pt x="0" y="645926"/>
                    <a:pt x="0" y="627436"/>
                  </a:cubicBezTo>
                  <a:lnTo>
                    <a:pt x="0" y="6971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469" tIns="33119" rIns="39469" bIns="33119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Обеспечено информационное и экспертное сопровождение внедрения лучших практик по новым принципам организации обращения с ТКО</a:t>
              </a:r>
              <a:endParaRPr lang="ru-RU" sz="1000" kern="1200" dirty="0"/>
            </a:p>
          </p:txBody>
        </p:sp>
        <p:sp>
          <p:nvSpPr>
            <p:cNvPr id="103" name="Полилиния 102"/>
            <p:cNvSpPr/>
            <p:nvPr/>
          </p:nvSpPr>
          <p:spPr>
            <a:xfrm>
              <a:off x="2028400" y="768129"/>
              <a:ext cx="2681035" cy="697151"/>
            </a:xfrm>
            <a:custGeom>
              <a:avLst/>
              <a:gdLst>
                <a:gd name="connsiteX0" fmla="*/ 0 w 2681035"/>
                <a:gd name="connsiteY0" fmla="*/ 69715 h 697151"/>
                <a:gd name="connsiteX1" fmla="*/ 20419 w 2681035"/>
                <a:gd name="connsiteY1" fmla="*/ 20419 h 697151"/>
                <a:gd name="connsiteX2" fmla="*/ 69715 w 2681035"/>
                <a:gd name="connsiteY2" fmla="*/ 0 h 697151"/>
                <a:gd name="connsiteX3" fmla="*/ 2611320 w 2681035"/>
                <a:gd name="connsiteY3" fmla="*/ 0 h 697151"/>
                <a:gd name="connsiteX4" fmla="*/ 2660616 w 2681035"/>
                <a:gd name="connsiteY4" fmla="*/ 20419 h 697151"/>
                <a:gd name="connsiteX5" fmla="*/ 2681035 w 2681035"/>
                <a:gd name="connsiteY5" fmla="*/ 69715 h 697151"/>
                <a:gd name="connsiteX6" fmla="*/ 2681035 w 2681035"/>
                <a:gd name="connsiteY6" fmla="*/ 627436 h 697151"/>
                <a:gd name="connsiteX7" fmla="*/ 2660616 w 2681035"/>
                <a:gd name="connsiteY7" fmla="*/ 676732 h 697151"/>
                <a:gd name="connsiteX8" fmla="*/ 2611320 w 2681035"/>
                <a:gd name="connsiteY8" fmla="*/ 697151 h 697151"/>
                <a:gd name="connsiteX9" fmla="*/ 69715 w 2681035"/>
                <a:gd name="connsiteY9" fmla="*/ 697151 h 697151"/>
                <a:gd name="connsiteX10" fmla="*/ 20419 w 2681035"/>
                <a:gd name="connsiteY10" fmla="*/ 676732 h 697151"/>
                <a:gd name="connsiteX11" fmla="*/ 0 w 2681035"/>
                <a:gd name="connsiteY11" fmla="*/ 627436 h 697151"/>
                <a:gd name="connsiteX12" fmla="*/ 0 w 2681035"/>
                <a:gd name="connsiteY12" fmla="*/ 69715 h 6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1035" h="697151">
                  <a:moveTo>
                    <a:pt x="0" y="69715"/>
                  </a:moveTo>
                  <a:cubicBezTo>
                    <a:pt x="0" y="51225"/>
                    <a:pt x="7345" y="33493"/>
                    <a:pt x="20419" y="20419"/>
                  </a:cubicBezTo>
                  <a:cubicBezTo>
                    <a:pt x="33493" y="7345"/>
                    <a:pt x="51225" y="0"/>
                    <a:pt x="69715" y="0"/>
                  </a:cubicBezTo>
                  <a:lnTo>
                    <a:pt x="2611320" y="0"/>
                  </a:lnTo>
                  <a:cubicBezTo>
                    <a:pt x="2629810" y="0"/>
                    <a:pt x="2647542" y="7345"/>
                    <a:pt x="2660616" y="20419"/>
                  </a:cubicBezTo>
                  <a:cubicBezTo>
                    <a:pt x="2673690" y="33493"/>
                    <a:pt x="2681035" y="51225"/>
                    <a:pt x="2681035" y="69715"/>
                  </a:cubicBezTo>
                  <a:lnTo>
                    <a:pt x="2681035" y="627436"/>
                  </a:lnTo>
                  <a:cubicBezTo>
                    <a:pt x="2681035" y="645926"/>
                    <a:pt x="2673690" y="663658"/>
                    <a:pt x="2660616" y="676732"/>
                  </a:cubicBezTo>
                  <a:cubicBezTo>
                    <a:pt x="2647542" y="689806"/>
                    <a:pt x="2629810" y="697151"/>
                    <a:pt x="2611320" y="697151"/>
                  </a:cubicBezTo>
                  <a:lnTo>
                    <a:pt x="69715" y="697151"/>
                  </a:lnTo>
                  <a:cubicBezTo>
                    <a:pt x="51225" y="697151"/>
                    <a:pt x="33493" y="689806"/>
                    <a:pt x="20419" y="676732"/>
                  </a:cubicBezTo>
                  <a:cubicBezTo>
                    <a:pt x="7345" y="663658"/>
                    <a:pt x="0" y="645926"/>
                    <a:pt x="0" y="627436"/>
                  </a:cubicBezTo>
                  <a:lnTo>
                    <a:pt x="0" y="697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89" tIns="38199" rIns="47089" bIns="3819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Направление развития в 2017 году</a:t>
              </a:r>
              <a:endParaRPr lang="ru-RU" sz="1400" b="1" kern="1200" dirty="0"/>
            </a:p>
          </p:txBody>
        </p:sp>
        <p:sp>
          <p:nvSpPr>
            <p:cNvPr id="104" name="Полилиния 103"/>
            <p:cNvSpPr/>
            <p:nvPr/>
          </p:nvSpPr>
          <p:spPr>
            <a:xfrm>
              <a:off x="2296504" y="1465281"/>
              <a:ext cx="268103" cy="39004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90042"/>
                  </a:lnTo>
                  <a:lnTo>
                    <a:pt x="268103" y="390042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5" name="Полилиния 104"/>
            <p:cNvSpPr/>
            <p:nvPr/>
          </p:nvSpPr>
          <p:spPr>
            <a:xfrm>
              <a:off x="2564607" y="1639567"/>
              <a:ext cx="4115826" cy="568722"/>
            </a:xfrm>
            <a:custGeom>
              <a:avLst/>
              <a:gdLst>
                <a:gd name="connsiteX0" fmla="*/ 0 w 4115826"/>
                <a:gd name="connsiteY0" fmla="*/ 43151 h 431508"/>
                <a:gd name="connsiteX1" fmla="*/ 12639 w 4115826"/>
                <a:gd name="connsiteY1" fmla="*/ 12639 h 431508"/>
                <a:gd name="connsiteX2" fmla="*/ 43151 w 4115826"/>
                <a:gd name="connsiteY2" fmla="*/ 0 h 431508"/>
                <a:gd name="connsiteX3" fmla="*/ 4072675 w 4115826"/>
                <a:gd name="connsiteY3" fmla="*/ 0 h 431508"/>
                <a:gd name="connsiteX4" fmla="*/ 4103187 w 4115826"/>
                <a:gd name="connsiteY4" fmla="*/ 12639 h 431508"/>
                <a:gd name="connsiteX5" fmla="*/ 4115826 w 4115826"/>
                <a:gd name="connsiteY5" fmla="*/ 43151 h 431508"/>
                <a:gd name="connsiteX6" fmla="*/ 4115826 w 4115826"/>
                <a:gd name="connsiteY6" fmla="*/ 388357 h 431508"/>
                <a:gd name="connsiteX7" fmla="*/ 4103187 w 4115826"/>
                <a:gd name="connsiteY7" fmla="*/ 418869 h 431508"/>
                <a:gd name="connsiteX8" fmla="*/ 4072675 w 4115826"/>
                <a:gd name="connsiteY8" fmla="*/ 431508 h 431508"/>
                <a:gd name="connsiteX9" fmla="*/ 43151 w 4115826"/>
                <a:gd name="connsiteY9" fmla="*/ 431508 h 431508"/>
                <a:gd name="connsiteX10" fmla="*/ 12639 w 4115826"/>
                <a:gd name="connsiteY10" fmla="*/ 418869 h 431508"/>
                <a:gd name="connsiteX11" fmla="*/ 0 w 4115826"/>
                <a:gd name="connsiteY11" fmla="*/ 388357 h 431508"/>
                <a:gd name="connsiteX12" fmla="*/ 0 w 4115826"/>
                <a:gd name="connsiteY12" fmla="*/ 43151 h 4315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5826" h="431508">
                  <a:moveTo>
                    <a:pt x="0" y="43151"/>
                  </a:moveTo>
                  <a:cubicBezTo>
                    <a:pt x="0" y="31707"/>
                    <a:pt x="4546" y="20731"/>
                    <a:pt x="12639" y="12639"/>
                  </a:cubicBezTo>
                  <a:cubicBezTo>
                    <a:pt x="20731" y="4547"/>
                    <a:pt x="31707" y="0"/>
                    <a:pt x="43151" y="0"/>
                  </a:cubicBezTo>
                  <a:lnTo>
                    <a:pt x="4072675" y="0"/>
                  </a:lnTo>
                  <a:cubicBezTo>
                    <a:pt x="4084119" y="0"/>
                    <a:pt x="4095095" y="4546"/>
                    <a:pt x="4103187" y="12639"/>
                  </a:cubicBezTo>
                  <a:cubicBezTo>
                    <a:pt x="4111279" y="20731"/>
                    <a:pt x="4115826" y="31707"/>
                    <a:pt x="4115826" y="43151"/>
                  </a:cubicBezTo>
                  <a:lnTo>
                    <a:pt x="4115826" y="388357"/>
                  </a:lnTo>
                  <a:cubicBezTo>
                    <a:pt x="4115826" y="399801"/>
                    <a:pt x="4111280" y="410777"/>
                    <a:pt x="4103187" y="418869"/>
                  </a:cubicBezTo>
                  <a:cubicBezTo>
                    <a:pt x="4095095" y="426961"/>
                    <a:pt x="4084119" y="431508"/>
                    <a:pt x="4072675" y="431508"/>
                  </a:cubicBezTo>
                  <a:lnTo>
                    <a:pt x="43151" y="431508"/>
                  </a:lnTo>
                  <a:cubicBezTo>
                    <a:pt x="31707" y="431508"/>
                    <a:pt x="20731" y="426962"/>
                    <a:pt x="12639" y="418869"/>
                  </a:cubicBezTo>
                  <a:cubicBezTo>
                    <a:pt x="4547" y="410777"/>
                    <a:pt x="0" y="399801"/>
                    <a:pt x="0" y="388357"/>
                  </a:cubicBezTo>
                  <a:lnTo>
                    <a:pt x="0" y="43151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688" tIns="25338" rIns="31688" bIns="25338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dirty="0" smtClean="0"/>
                <a:t>Вывести работу </a:t>
              </a:r>
              <a:r>
                <a:rPr lang="ru-RU" sz="1000" kern="1200" dirty="0" smtClean="0"/>
                <a:t>канала обратной связи по экспертам сайта и по карте свалок (текущее состояние, информация об ответах) в ежедневный режим</a:t>
              </a:r>
              <a:endParaRPr lang="ru-RU" sz="1000" kern="1200" dirty="0"/>
            </a:p>
          </p:txBody>
        </p:sp>
        <p:sp>
          <p:nvSpPr>
            <p:cNvPr id="106" name="Полилиния 105"/>
            <p:cNvSpPr/>
            <p:nvPr/>
          </p:nvSpPr>
          <p:spPr>
            <a:xfrm>
              <a:off x="2296504" y="1465281"/>
              <a:ext cx="268103" cy="103907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039079"/>
                  </a:lnTo>
                  <a:lnTo>
                    <a:pt x="268103" y="1039079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7" name="Полилиния 106"/>
            <p:cNvSpPr/>
            <p:nvPr/>
          </p:nvSpPr>
          <p:spPr>
            <a:xfrm>
              <a:off x="2564607" y="2352305"/>
              <a:ext cx="4115826" cy="360040"/>
            </a:xfrm>
            <a:custGeom>
              <a:avLst/>
              <a:gdLst>
                <a:gd name="connsiteX0" fmla="*/ 0 w 4115826"/>
                <a:gd name="connsiteY0" fmla="*/ 51799 h 517990"/>
                <a:gd name="connsiteX1" fmla="*/ 15172 w 4115826"/>
                <a:gd name="connsiteY1" fmla="*/ 15172 h 517990"/>
                <a:gd name="connsiteX2" fmla="*/ 51799 w 4115826"/>
                <a:gd name="connsiteY2" fmla="*/ 0 h 517990"/>
                <a:gd name="connsiteX3" fmla="*/ 4064027 w 4115826"/>
                <a:gd name="connsiteY3" fmla="*/ 0 h 517990"/>
                <a:gd name="connsiteX4" fmla="*/ 4100654 w 4115826"/>
                <a:gd name="connsiteY4" fmla="*/ 15172 h 517990"/>
                <a:gd name="connsiteX5" fmla="*/ 4115826 w 4115826"/>
                <a:gd name="connsiteY5" fmla="*/ 51799 h 517990"/>
                <a:gd name="connsiteX6" fmla="*/ 4115826 w 4115826"/>
                <a:gd name="connsiteY6" fmla="*/ 466191 h 517990"/>
                <a:gd name="connsiteX7" fmla="*/ 4100654 w 4115826"/>
                <a:gd name="connsiteY7" fmla="*/ 502818 h 517990"/>
                <a:gd name="connsiteX8" fmla="*/ 4064027 w 4115826"/>
                <a:gd name="connsiteY8" fmla="*/ 517990 h 517990"/>
                <a:gd name="connsiteX9" fmla="*/ 51799 w 4115826"/>
                <a:gd name="connsiteY9" fmla="*/ 517990 h 517990"/>
                <a:gd name="connsiteX10" fmla="*/ 15172 w 4115826"/>
                <a:gd name="connsiteY10" fmla="*/ 502818 h 517990"/>
                <a:gd name="connsiteX11" fmla="*/ 0 w 4115826"/>
                <a:gd name="connsiteY11" fmla="*/ 466191 h 517990"/>
                <a:gd name="connsiteX12" fmla="*/ 0 w 4115826"/>
                <a:gd name="connsiteY12" fmla="*/ 51799 h 51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15826" h="517990">
                  <a:moveTo>
                    <a:pt x="0" y="51799"/>
                  </a:moveTo>
                  <a:cubicBezTo>
                    <a:pt x="0" y="38061"/>
                    <a:pt x="5457" y="24886"/>
                    <a:pt x="15172" y="15172"/>
                  </a:cubicBezTo>
                  <a:cubicBezTo>
                    <a:pt x="24886" y="5458"/>
                    <a:pt x="38062" y="0"/>
                    <a:pt x="51799" y="0"/>
                  </a:cubicBezTo>
                  <a:lnTo>
                    <a:pt x="4064027" y="0"/>
                  </a:lnTo>
                  <a:cubicBezTo>
                    <a:pt x="4077765" y="0"/>
                    <a:pt x="4090940" y="5457"/>
                    <a:pt x="4100654" y="15172"/>
                  </a:cubicBezTo>
                  <a:cubicBezTo>
                    <a:pt x="4110368" y="24886"/>
                    <a:pt x="4115826" y="38062"/>
                    <a:pt x="4115826" y="51799"/>
                  </a:cubicBezTo>
                  <a:lnTo>
                    <a:pt x="4115826" y="466191"/>
                  </a:lnTo>
                  <a:cubicBezTo>
                    <a:pt x="4115826" y="479929"/>
                    <a:pt x="4110369" y="493104"/>
                    <a:pt x="4100654" y="502818"/>
                  </a:cubicBezTo>
                  <a:cubicBezTo>
                    <a:pt x="4090940" y="512532"/>
                    <a:pt x="4077765" y="517990"/>
                    <a:pt x="4064027" y="517990"/>
                  </a:cubicBezTo>
                  <a:lnTo>
                    <a:pt x="51799" y="517990"/>
                  </a:lnTo>
                  <a:cubicBezTo>
                    <a:pt x="38061" y="517990"/>
                    <a:pt x="24886" y="512533"/>
                    <a:pt x="15172" y="502818"/>
                  </a:cubicBezTo>
                  <a:cubicBezTo>
                    <a:pt x="5458" y="493104"/>
                    <a:pt x="0" y="479929"/>
                    <a:pt x="0" y="466191"/>
                  </a:cubicBezTo>
                  <a:lnTo>
                    <a:pt x="0" y="51799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221" tIns="27871" rIns="34221" bIns="27871" numCol="1" spcCol="1270" anchor="ctr" anchorCtr="0">
              <a:noAutofit/>
            </a:bodyPr>
            <a:lstStyle/>
            <a:p>
              <a:pPr lvl="0" algn="ctr" defTabSz="444500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Обеспечить экспертно-юридическое сопровождение НПА в части ТКО</a:t>
              </a:r>
              <a:endParaRPr lang="ru-RU" sz="1000" kern="1200" dirty="0"/>
            </a:p>
          </p:txBody>
        </p:sp>
        <p:sp>
          <p:nvSpPr>
            <p:cNvPr id="108" name="Полилиния 107"/>
            <p:cNvSpPr/>
            <p:nvPr/>
          </p:nvSpPr>
          <p:spPr>
            <a:xfrm>
              <a:off x="2296504" y="1465281"/>
              <a:ext cx="279481" cy="186925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869255"/>
                  </a:lnTo>
                  <a:lnTo>
                    <a:pt x="279481" y="1869255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" name="Полилиния 108"/>
            <p:cNvSpPr/>
            <p:nvPr/>
          </p:nvSpPr>
          <p:spPr>
            <a:xfrm>
              <a:off x="2575985" y="2856361"/>
              <a:ext cx="4121247" cy="792087"/>
            </a:xfrm>
            <a:custGeom>
              <a:avLst/>
              <a:gdLst>
                <a:gd name="connsiteX0" fmla="*/ 0 w 4121247"/>
                <a:gd name="connsiteY0" fmla="*/ 74546 h 745457"/>
                <a:gd name="connsiteX1" fmla="*/ 21834 w 4121247"/>
                <a:gd name="connsiteY1" fmla="*/ 21834 h 745457"/>
                <a:gd name="connsiteX2" fmla="*/ 74546 w 4121247"/>
                <a:gd name="connsiteY2" fmla="*/ 0 h 745457"/>
                <a:gd name="connsiteX3" fmla="*/ 4046701 w 4121247"/>
                <a:gd name="connsiteY3" fmla="*/ 0 h 745457"/>
                <a:gd name="connsiteX4" fmla="*/ 4099413 w 4121247"/>
                <a:gd name="connsiteY4" fmla="*/ 21834 h 745457"/>
                <a:gd name="connsiteX5" fmla="*/ 4121247 w 4121247"/>
                <a:gd name="connsiteY5" fmla="*/ 74546 h 745457"/>
                <a:gd name="connsiteX6" fmla="*/ 4121247 w 4121247"/>
                <a:gd name="connsiteY6" fmla="*/ 670911 h 745457"/>
                <a:gd name="connsiteX7" fmla="*/ 4099413 w 4121247"/>
                <a:gd name="connsiteY7" fmla="*/ 723623 h 745457"/>
                <a:gd name="connsiteX8" fmla="*/ 4046701 w 4121247"/>
                <a:gd name="connsiteY8" fmla="*/ 745457 h 745457"/>
                <a:gd name="connsiteX9" fmla="*/ 74546 w 4121247"/>
                <a:gd name="connsiteY9" fmla="*/ 745457 h 745457"/>
                <a:gd name="connsiteX10" fmla="*/ 21834 w 4121247"/>
                <a:gd name="connsiteY10" fmla="*/ 723623 h 745457"/>
                <a:gd name="connsiteX11" fmla="*/ 0 w 4121247"/>
                <a:gd name="connsiteY11" fmla="*/ 670911 h 745457"/>
                <a:gd name="connsiteX12" fmla="*/ 0 w 4121247"/>
                <a:gd name="connsiteY12" fmla="*/ 74546 h 745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1247" h="745457">
                  <a:moveTo>
                    <a:pt x="0" y="74546"/>
                  </a:moveTo>
                  <a:cubicBezTo>
                    <a:pt x="0" y="54775"/>
                    <a:pt x="7854" y="35814"/>
                    <a:pt x="21834" y="21834"/>
                  </a:cubicBezTo>
                  <a:cubicBezTo>
                    <a:pt x="35814" y="7854"/>
                    <a:pt x="54775" y="0"/>
                    <a:pt x="74546" y="0"/>
                  </a:cubicBezTo>
                  <a:lnTo>
                    <a:pt x="4046701" y="0"/>
                  </a:lnTo>
                  <a:cubicBezTo>
                    <a:pt x="4066472" y="0"/>
                    <a:pt x="4085433" y="7854"/>
                    <a:pt x="4099413" y="21834"/>
                  </a:cubicBezTo>
                  <a:cubicBezTo>
                    <a:pt x="4113393" y="35814"/>
                    <a:pt x="4121247" y="54775"/>
                    <a:pt x="4121247" y="74546"/>
                  </a:cubicBezTo>
                  <a:lnTo>
                    <a:pt x="4121247" y="670911"/>
                  </a:lnTo>
                  <a:cubicBezTo>
                    <a:pt x="4121247" y="690682"/>
                    <a:pt x="4113393" y="709643"/>
                    <a:pt x="4099413" y="723623"/>
                  </a:cubicBezTo>
                  <a:cubicBezTo>
                    <a:pt x="4085433" y="737603"/>
                    <a:pt x="4066472" y="745457"/>
                    <a:pt x="4046701" y="745457"/>
                  </a:cubicBezTo>
                  <a:lnTo>
                    <a:pt x="74546" y="745457"/>
                  </a:lnTo>
                  <a:cubicBezTo>
                    <a:pt x="54775" y="745457"/>
                    <a:pt x="35814" y="737603"/>
                    <a:pt x="21834" y="723623"/>
                  </a:cubicBezTo>
                  <a:cubicBezTo>
                    <a:pt x="7854" y="709643"/>
                    <a:pt x="0" y="690682"/>
                    <a:pt x="0" y="670911"/>
                  </a:cubicBezTo>
                  <a:lnTo>
                    <a:pt x="0" y="7454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0884" tIns="34534" rIns="40884" bIns="34534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Выстроить взаимодействие НП «Национальное бюро по переработки отходов» и </a:t>
              </a:r>
              <a:r>
                <a:rPr lang="ru-RU" sz="1000" dirty="0" smtClean="0"/>
                <a:t>НП «ЖКХ Контроль» с </a:t>
              </a:r>
              <a:r>
                <a:rPr lang="ru-RU" sz="1000" kern="1200" dirty="0" smtClean="0"/>
                <a:t>общественными организациями в сфере ЖКХ и экологии, имеющими региональные отделения не менее чем в половине субъектов РФ (Общество защиты прав потребителей, ОНФ, Союз пенсионеров России, </a:t>
              </a:r>
              <a:r>
                <a:rPr lang="ru-RU" sz="1000" dirty="0" smtClean="0"/>
                <a:t>«Школа грамотного потребителя»</a:t>
              </a:r>
              <a:r>
                <a:rPr lang="ru-RU" sz="1000" kern="1200" dirty="0" smtClean="0"/>
                <a:t>)</a:t>
              </a:r>
              <a:endParaRPr lang="ru-RU" sz="1000" kern="1200" dirty="0"/>
            </a:p>
          </p:txBody>
        </p:sp>
        <p:sp>
          <p:nvSpPr>
            <p:cNvPr id="110" name="Полилиния 109"/>
            <p:cNvSpPr/>
            <p:nvPr/>
          </p:nvSpPr>
          <p:spPr>
            <a:xfrm>
              <a:off x="2296504" y="1465281"/>
              <a:ext cx="268103" cy="2649534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649534"/>
                  </a:lnTo>
                  <a:lnTo>
                    <a:pt x="268103" y="2649534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1" name="Полилиния 110"/>
            <p:cNvSpPr/>
            <p:nvPr/>
          </p:nvSpPr>
          <p:spPr>
            <a:xfrm>
              <a:off x="2564607" y="3720458"/>
              <a:ext cx="4121247" cy="504055"/>
            </a:xfrm>
            <a:custGeom>
              <a:avLst/>
              <a:gdLst>
                <a:gd name="connsiteX0" fmla="*/ 0 w 4121247"/>
                <a:gd name="connsiteY0" fmla="*/ 51485 h 514853"/>
                <a:gd name="connsiteX1" fmla="*/ 15080 w 4121247"/>
                <a:gd name="connsiteY1" fmla="*/ 15080 h 514853"/>
                <a:gd name="connsiteX2" fmla="*/ 51485 w 4121247"/>
                <a:gd name="connsiteY2" fmla="*/ 0 h 514853"/>
                <a:gd name="connsiteX3" fmla="*/ 4069762 w 4121247"/>
                <a:gd name="connsiteY3" fmla="*/ 0 h 514853"/>
                <a:gd name="connsiteX4" fmla="*/ 4106167 w 4121247"/>
                <a:gd name="connsiteY4" fmla="*/ 15080 h 514853"/>
                <a:gd name="connsiteX5" fmla="*/ 4121247 w 4121247"/>
                <a:gd name="connsiteY5" fmla="*/ 51485 h 514853"/>
                <a:gd name="connsiteX6" fmla="*/ 4121247 w 4121247"/>
                <a:gd name="connsiteY6" fmla="*/ 463368 h 514853"/>
                <a:gd name="connsiteX7" fmla="*/ 4106167 w 4121247"/>
                <a:gd name="connsiteY7" fmla="*/ 499773 h 514853"/>
                <a:gd name="connsiteX8" fmla="*/ 4069762 w 4121247"/>
                <a:gd name="connsiteY8" fmla="*/ 514853 h 514853"/>
                <a:gd name="connsiteX9" fmla="*/ 51485 w 4121247"/>
                <a:gd name="connsiteY9" fmla="*/ 514853 h 514853"/>
                <a:gd name="connsiteX10" fmla="*/ 15080 w 4121247"/>
                <a:gd name="connsiteY10" fmla="*/ 499773 h 514853"/>
                <a:gd name="connsiteX11" fmla="*/ 0 w 4121247"/>
                <a:gd name="connsiteY11" fmla="*/ 463368 h 514853"/>
                <a:gd name="connsiteX12" fmla="*/ 0 w 4121247"/>
                <a:gd name="connsiteY12" fmla="*/ 51485 h 5148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121247" h="514853">
                  <a:moveTo>
                    <a:pt x="0" y="51485"/>
                  </a:moveTo>
                  <a:cubicBezTo>
                    <a:pt x="0" y="37830"/>
                    <a:pt x="5424" y="24735"/>
                    <a:pt x="15080" y="15080"/>
                  </a:cubicBezTo>
                  <a:cubicBezTo>
                    <a:pt x="24735" y="5425"/>
                    <a:pt x="37831" y="0"/>
                    <a:pt x="51485" y="0"/>
                  </a:cubicBezTo>
                  <a:lnTo>
                    <a:pt x="4069762" y="0"/>
                  </a:lnTo>
                  <a:cubicBezTo>
                    <a:pt x="4083417" y="0"/>
                    <a:pt x="4096512" y="5424"/>
                    <a:pt x="4106167" y="15080"/>
                  </a:cubicBezTo>
                  <a:cubicBezTo>
                    <a:pt x="4115822" y="24735"/>
                    <a:pt x="4121247" y="37831"/>
                    <a:pt x="4121247" y="51485"/>
                  </a:cubicBezTo>
                  <a:lnTo>
                    <a:pt x="4121247" y="463368"/>
                  </a:lnTo>
                  <a:cubicBezTo>
                    <a:pt x="4121247" y="477023"/>
                    <a:pt x="4115823" y="490118"/>
                    <a:pt x="4106167" y="499773"/>
                  </a:cubicBezTo>
                  <a:cubicBezTo>
                    <a:pt x="4096512" y="509428"/>
                    <a:pt x="4083416" y="514853"/>
                    <a:pt x="4069762" y="514853"/>
                  </a:cubicBezTo>
                  <a:lnTo>
                    <a:pt x="51485" y="514853"/>
                  </a:lnTo>
                  <a:cubicBezTo>
                    <a:pt x="37830" y="514853"/>
                    <a:pt x="24735" y="509429"/>
                    <a:pt x="15080" y="499773"/>
                  </a:cubicBezTo>
                  <a:cubicBezTo>
                    <a:pt x="5425" y="490118"/>
                    <a:pt x="0" y="477022"/>
                    <a:pt x="0" y="463368"/>
                  </a:cubicBezTo>
                  <a:lnTo>
                    <a:pt x="0" y="5148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4130" tIns="27780" rIns="34130" bIns="2778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Обеспечить информационный и административный обмен с проектом ОНФ «Экологическая карта России»</a:t>
              </a:r>
              <a:endParaRPr lang="ru-RU" sz="1000" kern="1200" dirty="0"/>
            </a:p>
          </p:txBody>
        </p:sp>
        <p:sp>
          <p:nvSpPr>
            <p:cNvPr id="112" name="Полилиния 111"/>
            <p:cNvSpPr/>
            <p:nvPr/>
          </p:nvSpPr>
          <p:spPr>
            <a:xfrm>
              <a:off x="6755570" y="768129"/>
              <a:ext cx="1394303" cy="697151"/>
            </a:xfrm>
            <a:custGeom>
              <a:avLst/>
              <a:gdLst>
                <a:gd name="connsiteX0" fmla="*/ 0 w 1394303"/>
                <a:gd name="connsiteY0" fmla="*/ 69715 h 697151"/>
                <a:gd name="connsiteX1" fmla="*/ 20419 w 1394303"/>
                <a:gd name="connsiteY1" fmla="*/ 20419 h 697151"/>
                <a:gd name="connsiteX2" fmla="*/ 69715 w 1394303"/>
                <a:gd name="connsiteY2" fmla="*/ 0 h 697151"/>
                <a:gd name="connsiteX3" fmla="*/ 1324588 w 1394303"/>
                <a:gd name="connsiteY3" fmla="*/ 0 h 697151"/>
                <a:gd name="connsiteX4" fmla="*/ 1373884 w 1394303"/>
                <a:gd name="connsiteY4" fmla="*/ 20419 h 697151"/>
                <a:gd name="connsiteX5" fmla="*/ 1394303 w 1394303"/>
                <a:gd name="connsiteY5" fmla="*/ 69715 h 697151"/>
                <a:gd name="connsiteX6" fmla="*/ 1394303 w 1394303"/>
                <a:gd name="connsiteY6" fmla="*/ 627436 h 697151"/>
                <a:gd name="connsiteX7" fmla="*/ 1373884 w 1394303"/>
                <a:gd name="connsiteY7" fmla="*/ 676732 h 697151"/>
                <a:gd name="connsiteX8" fmla="*/ 1324588 w 1394303"/>
                <a:gd name="connsiteY8" fmla="*/ 697151 h 697151"/>
                <a:gd name="connsiteX9" fmla="*/ 69715 w 1394303"/>
                <a:gd name="connsiteY9" fmla="*/ 697151 h 697151"/>
                <a:gd name="connsiteX10" fmla="*/ 20419 w 1394303"/>
                <a:gd name="connsiteY10" fmla="*/ 676732 h 697151"/>
                <a:gd name="connsiteX11" fmla="*/ 0 w 1394303"/>
                <a:gd name="connsiteY11" fmla="*/ 627436 h 697151"/>
                <a:gd name="connsiteX12" fmla="*/ 0 w 1394303"/>
                <a:gd name="connsiteY12" fmla="*/ 69715 h 6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94303" h="697151">
                  <a:moveTo>
                    <a:pt x="0" y="69715"/>
                  </a:moveTo>
                  <a:cubicBezTo>
                    <a:pt x="0" y="51225"/>
                    <a:pt x="7345" y="33493"/>
                    <a:pt x="20419" y="20419"/>
                  </a:cubicBezTo>
                  <a:cubicBezTo>
                    <a:pt x="33493" y="7345"/>
                    <a:pt x="51225" y="0"/>
                    <a:pt x="69715" y="0"/>
                  </a:cubicBezTo>
                  <a:lnTo>
                    <a:pt x="1324588" y="0"/>
                  </a:lnTo>
                  <a:cubicBezTo>
                    <a:pt x="1343078" y="0"/>
                    <a:pt x="1360810" y="7345"/>
                    <a:pt x="1373884" y="20419"/>
                  </a:cubicBezTo>
                  <a:cubicBezTo>
                    <a:pt x="1386958" y="33493"/>
                    <a:pt x="1394303" y="51225"/>
                    <a:pt x="1394303" y="69715"/>
                  </a:cubicBezTo>
                  <a:lnTo>
                    <a:pt x="1394303" y="627436"/>
                  </a:lnTo>
                  <a:cubicBezTo>
                    <a:pt x="1394303" y="645926"/>
                    <a:pt x="1386958" y="663658"/>
                    <a:pt x="1373884" y="676732"/>
                  </a:cubicBezTo>
                  <a:cubicBezTo>
                    <a:pt x="1360810" y="689806"/>
                    <a:pt x="1343078" y="697151"/>
                    <a:pt x="1324588" y="697151"/>
                  </a:cubicBezTo>
                  <a:lnTo>
                    <a:pt x="69715" y="697151"/>
                  </a:lnTo>
                  <a:cubicBezTo>
                    <a:pt x="51225" y="697151"/>
                    <a:pt x="33493" y="689806"/>
                    <a:pt x="20419" y="676732"/>
                  </a:cubicBezTo>
                  <a:cubicBezTo>
                    <a:pt x="7345" y="663658"/>
                    <a:pt x="0" y="645926"/>
                    <a:pt x="0" y="627436"/>
                  </a:cubicBezTo>
                  <a:lnTo>
                    <a:pt x="0" y="69715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7089" tIns="38199" rIns="47089" bIns="3819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b="1" kern="1200" dirty="0" smtClean="0"/>
                <a:t>Ожидаемые результаты к 2018 году</a:t>
              </a:r>
              <a:endParaRPr lang="ru-RU" sz="1400" b="1" kern="1200" dirty="0"/>
            </a:p>
          </p:txBody>
        </p:sp>
        <p:sp>
          <p:nvSpPr>
            <p:cNvPr id="114" name="Полилиния 113"/>
            <p:cNvSpPr/>
            <p:nvPr/>
          </p:nvSpPr>
          <p:spPr>
            <a:xfrm>
              <a:off x="7026276" y="2352305"/>
              <a:ext cx="1691512" cy="493228"/>
            </a:xfrm>
            <a:custGeom>
              <a:avLst/>
              <a:gdLst>
                <a:gd name="connsiteX0" fmla="*/ 0 w 1691512"/>
                <a:gd name="connsiteY0" fmla="*/ 113396 h 1133958"/>
                <a:gd name="connsiteX1" fmla="*/ 33213 w 1691512"/>
                <a:gd name="connsiteY1" fmla="*/ 33213 h 1133958"/>
                <a:gd name="connsiteX2" fmla="*/ 113396 w 1691512"/>
                <a:gd name="connsiteY2" fmla="*/ 0 h 1133958"/>
                <a:gd name="connsiteX3" fmla="*/ 1578116 w 1691512"/>
                <a:gd name="connsiteY3" fmla="*/ 0 h 1133958"/>
                <a:gd name="connsiteX4" fmla="*/ 1658299 w 1691512"/>
                <a:gd name="connsiteY4" fmla="*/ 33213 h 1133958"/>
                <a:gd name="connsiteX5" fmla="*/ 1691512 w 1691512"/>
                <a:gd name="connsiteY5" fmla="*/ 113396 h 1133958"/>
                <a:gd name="connsiteX6" fmla="*/ 1691512 w 1691512"/>
                <a:gd name="connsiteY6" fmla="*/ 1020562 h 1133958"/>
                <a:gd name="connsiteX7" fmla="*/ 1658299 w 1691512"/>
                <a:gd name="connsiteY7" fmla="*/ 1100745 h 1133958"/>
                <a:gd name="connsiteX8" fmla="*/ 1578116 w 1691512"/>
                <a:gd name="connsiteY8" fmla="*/ 1133958 h 1133958"/>
                <a:gd name="connsiteX9" fmla="*/ 113396 w 1691512"/>
                <a:gd name="connsiteY9" fmla="*/ 1133958 h 1133958"/>
                <a:gd name="connsiteX10" fmla="*/ 33213 w 1691512"/>
                <a:gd name="connsiteY10" fmla="*/ 1100745 h 1133958"/>
                <a:gd name="connsiteX11" fmla="*/ 0 w 1691512"/>
                <a:gd name="connsiteY11" fmla="*/ 1020562 h 1133958"/>
                <a:gd name="connsiteX12" fmla="*/ 0 w 1691512"/>
                <a:gd name="connsiteY12" fmla="*/ 113396 h 1133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1512" h="1133958">
                  <a:moveTo>
                    <a:pt x="0" y="113396"/>
                  </a:moveTo>
                  <a:cubicBezTo>
                    <a:pt x="0" y="83321"/>
                    <a:pt x="11947" y="54479"/>
                    <a:pt x="33213" y="33213"/>
                  </a:cubicBezTo>
                  <a:cubicBezTo>
                    <a:pt x="54479" y="11947"/>
                    <a:pt x="83322" y="0"/>
                    <a:pt x="113396" y="0"/>
                  </a:cubicBezTo>
                  <a:lnTo>
                    <a:pt x="1578116" y="0"/>
                  </a:lnTo>
                  <a:cubicBezTo>
                    <a:pt x="1608191" y="0"/>
                    <a:pt x="1637033" y="11947"/>
                    <a:pt x="1658299" y="33213"/>
                  </a:cubicBezTo>
                  <a:cubicBezTo>
                    <a:pt x="1679565" y="54479"/>
                    <a:pt x="1691512" y="83322"/>
                    <a:pt x="1691512" y="113396"/>
                  </a:cubicBezTo>
                  <a:lnTo>
                    <a:pt x="1691512" y="1020562"/>
                  </a:lnTo>
                  <a:cubicBezTo>
                    <a:pt x="1691512" y="1050637"/>
                    <a:pt x="1679565" y="1079479"/>
                    <a:pt x="1658299" y="1100745"/>
                  </a:cubicBezTo>
                  <a:cubicBezTo>
                    <a:pt x="1637033" y="1122011"/>
                    <a:pt x="1608190" y="1133958"/>
                    <a:pt x="1578116" y="1133958"/>
                  </a:cubicBezTo>
                  <a:lnTo>
                    <a:pt x="113396" y="1133958"/>
                  </a:lnTo>
                  <a:cubicBezTo>
                    <a:pt x="83321" y="1133958"/>
                    <a:pt x="54479" y="1122011"/>
                    <a:pt x="33213" y="1100745"/>
                  </a:cubicBezTo>
                  <a:cubicBezTo>
                    <a:pt x="11947" y="1079479"/>
                    <a:pt x="0" y="1050636"/>
                    <a:pt x="0" y="1020562"/>
                  </a:cubicBezTo>
                  <a:lnTo>
                    <a:pt x="0" y="113396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2262" tIns="45912" rIns="52262" bIns="45912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Взятие на контроль не менее 1000 свалок</a:t>
              </a:r>
              <a:endParaRPr lang="ru-RU" sz="1000" kern="1200" dirty="0"/>
            </a:p>
          </p:txBody>
        </p:sp>
        <p:sp>
          <p:nvSpPr>
            <p:cNvPr id="115" name="Полилиния 114"/>
            <p:cNvSpPr/>
            <p:nvPr/>
          </p:nvSpPr>
          <p:spPr>
            <a:xfrm>
              <a:off x="6895000" y="1465281"/>
              <a:ext cx="139430" cy="212675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2126758"/>
                  </a:lnTo>
                  <a:lnTo>
                    <a:pt x="139430" y="2126758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6" name="Полилиния 115"/>
            <p:cNvSpPr/>
            <p:nvPr/>
          </p:nvSpPr>
          <p:spPr>
            <a:xfrm>
              <a:off x="7034431" y="2947815"/>
              <a:ext cx="1691512" cy="1288447"/>
            </a:xfrm>
            <a:custGeom>
              <a:avLst/>
              <a:gdLst>
                <a:gd name="connsiteX0" fmla="*/ 0 w 1691512"/>
                <a:gd name="connsiteY0" fmla="*/ 128845 h 1288447"/>
                <a:gd name="connsiteX1" fmla="*/ 37738 w 1691512"/>
                <a:gd name="connsiteY1" fmla="*/ 37738 h 1288447"/>
                <a:gd name="connsiteX2" fmla="*/ 128845 w 1691512"/>
                <a:gd name="connsiteY2" fmla="*/ 0 h 1288447"/>
                <a:gd name="connsiteX3" fmla="*/ 1562667 w 1691512"/>
                <a:gd name="connsiteY3" fmla="*/ 0 h 1288447"/>
                <a:gd name="connsiteX4" fmla="*/ 1653774 w 1691512"/>
                <a:gd name="connsiteY4" fmla="*/ 37738 h 1288447"/>
                <a:gd name="connsiteX5" fmla="*/ 1691512 w 1691512"/>
                <a:gd name="connsiteY5" fmla="*/ 128845 h 1288447"/>
                <a:gd name="connsiteX6" fmla="*/ 1691512 w 1691512"/>
                <a:gd name="connsiteY6" fmla="*/ 1159602 h 1288447"/>
                <a:gd name="connsiteX7" fmla="*/ 1653774 w 1691512"/>
                <a:gd name="connsiteY7" fmla="*/ 1250709 h 1288447"/>
                <a:gd name="connsiteX8" fmla="*/ 1562667 w 1691512"/>
                <a:gd name="connsiteY8" fmla="*/ 1288447 h 1288447"/>
                <a:gd name="connsiteX9" fmla="*/ 128845 w 1691512"/>
                <a:gd name="connsiteY9" fmla="*/ 1288447 h 1288447"/>
                <a:gd name="connsiteX10" fmla="*/ 37738 w 1691512"/>
                <a:gd name="connsiteY10" fmla="*/ 1250709 h 1288447"/>
                <a:gd name="connsiteX11" fmla="*/ 0 w 1691512"/>
                <a:gd name="connsiteY11" fmla="*/ 1159602 h 1288447"/>
                <a:gd name="connsiteX12" fmla="*/ 0 w 1691512"/>
                <a:gd name="connsiteY12" fmla="*/ 128845 h 128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91512" h="1288447">
                  <a:moveTo>
                    <a:pt x="0" y="128845"/>
                  </a:moveTo>
                  <a:cubicBezTo>
                    <a:pt x="0" y="94673"/>
                    <a:pt x="13575" y="61901"/>
                    <a:pt x="37738" y="37738"/>
                  </a:cubicBezTo>
                  <a:cubicBezTo>
                    <a:pt x="61901" y="13575"/>
                    <a:pt x="94673" y="0"/>
                    <a:pt x="128845" y="0"/>
                  </a:cubicBezTo>
                  <a:lnTo>
                    <a:pt x="1562667" y="0"/>
                  </a:lnTo>
                  <a:cubicBezTo>
                    <a:pt x="1596839" y="0"/>
                    <a:pt x="1629611" y="13575"/>
                    <a:pt x="1653774" y="37738"/>
                  </a:cubicBezTo>
                  <a:cubicBezTo>
                    <a:pt x="1677937" y="61901"/>
                    <a:pt x="1691512" y="94673"/>
                    <a:pt x="1691512" y="128845"/>
                  </a:cubicBezTo>
                  <a:lnTo>
                    <a:pt x="1691512" y="1159602"/>
                  </a:lnTo>
                  <a:cubicBezTo>
                    <a:pt x="1691512" y="1193774"/>
                    <a:pt x="1677937" y="1226546"/>
                    <a:pt x="1653774" y="1250709"/>
                  </a:cubicBezTo>
                  <a:cubicBezTo>
                    <a:pt x="1629611" y="1274872"/>
                    <a:pt x="1596839" y="1288447"/>
                    <a:pt x="1562667" y="1288447"/>
                  </a:cubicBezTo>
                  <a:lnTo>
                    <a:pt x="128845" y="1288447"/>
                  </a:lnTo>
                  <a:cubicBezTo>
                    <a:pt x="94673" y="1288447"/>
                    <a:pt x="61901" y="1274872"/>
                    <a:pt x="37738" y="1250709"/>
                  </a:cubicBezTo>
                  <a:cubicBezTo>
                    <a:pt x="13575" y="1226546"/>
                    <a:pt x="0" y="1193774"/>
                    <a:pt x="0" y="1159602"/>
                  </a:cubicBezTo>
                  <a:lnTo>
                    <a:pt x="0" y="12884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6787" tIns="50437" rIns="56787" bIns="50437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Ликвидация, либо официальное определение сроков и порядка ликвидации свалок – достижение 20% ликвидации от общего количества взятых на контроль.</a:t>
              </a:r>
              <a:endParaRPr lang="ru-RU" sz="1000" kern="1200" dirty="0"/>
            </a:p>
          </p:txBody>
        </p:sp>
        <p:sp>
          <p:nvSpPr>
            <p:cNvPr id="117" name="Полилиния 116"/>
            <p:cNvSpPr/>
            <p:nvPr/>
          </p:nvSpPr>
          <p:spPr>
            <a:xfrm>
              <a:off x="6895000" y="1465281"/>
              <a:ext cx="139430" cy="364513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3645130"/>
                  </a:lnTo>
                  <a:lnTo>
                    <a:pt x="139430" y="3645130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8" name="Полилиния 117"/>
            <p:cNvSpPr/>
            <p:nvPr/>
          </p:nvSpPr>
          <p:spPr>
            <a:xfrm>
              <a:off x="7034431" y="4410551"/>
              <a:ext cx="1683827" cy="1399719"/>
            </a:xfrm>
            <a:custGeom>
              <a:avLst/>
              <a:gdLst>
                <a:gd name="connsiteX0" fmla="*/ 0 w 1683827"/>
                <a:gd name="connsiteY0" fmla="*/ 139972 h 1399719"/>
                <a:gd name="connsiteX1" fmla="*/ 40997 w 1683827"/>
                <a:gd name="connsiteY1" fmla="*/ 40997 h 1399719"/>
                <a:gd name="connsiteX2" fmla="*/ 139972 w 1683827"/>
                <a:gd name="connsiteY2" fmla="*/ 0 h 1399719"/>
                <a:gd name="connsiteX3" fmla="*/ 1543855 w 1683827"/>
                <a:gd name="connsiteY3" fmla="*/ 0 h 1399719"/>
                <a:gd name="connsiteX4" fmla="*/ 1642830 w 1683827"/>
                <a:gd name="connsiteY4" fmla="*/ 40997 h 1399719"/>
                <a:gd name="connsiteX5" fmla="*/ 1683827 w 1683827"/>
                <a:gd name="connsiteY5" fmla="*/ 139972 h 1399719"/>
                <a:gd name="connsiteX6" fmla="*/ 1683827 w 1683827"/>
                <a:gd name="connsiteY6" fmla="*/ 1259747 h 1399719"/>
                <a:gd name="connsiteX7" fmla="*/ 1642830 w 1683827"/>
                <a:gd name="connsiteY7" fmla="*/ 1358722 h 1399719"/>
                <a:gd name="connsiteX8" fmla="*/ 1543855 w 1683827"/>
                <a:gd name="connsiteY8" fmla="*/ 1399719 h 1399719"/>
                <a:gd name="connsiteX9" fmla="*/ 139972 w 1683827"/>
                <a:gd name="connsiteY9" fmla="*/ 1399719 h 1399719"/>
                <a:gd name="connsiteX10" fmla="*/ 40997 w 1683827"/>
                <a:gd name="connsiteY10" fmla="*/ 1358722 h 1399719"/>
                <a:gd name="connsiteX11" fmla="*/ 0 w 1683827"/>
                <a:gd name="connsiteY11" fmla="*/ 1259747 h 1399719"/>
                <a:gd name="connsiteX12" fmla="*/ 0 w 1683827"/>
                <a:gd name="connsiteY12" fmla="*/ 139972 h 1399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683827" h="1399719">
                  <a:moveTo>
                    <a:pt x="0" y="139972"/>
                  </a:moveTo>
                  <a:cubicBezTo>
                    <a:pt x="0" y="102849"/>
                    <a:pt x="14747" y="67247"/>
                    <a:pt x="40997" y="40997"/>
                  </a:cubicBezTo>
                  <a:cubicBezTo>
                    <a:pt x="67247" y="14747"/>
                    <a:pt x="102849" y="0"/>
                    <a:pt x="139972" y="0"/>
                  </a:cubicBezTo>
                  <a:lnTo>
                    <a:pt x="1543855" y="0"/>
                  </a:lnTo>
                  <a:cubicBezTo>
                    <a:pt x="1580978" y="0"/>
                    <a:pt x="1616580" y="14747"/>
                    <a:pt x="1642830" y="40997"/>
                  </a:cubicBezTo>
                  <a:cubicBezTo>
                    <a:pt x="1669080" y="67247"/>
                    <a:pt x="1683827" y="102849"/>
                    <a:pt x="1683827" y="139972"/>
                  </a:cubicBezTo>
                  <a:lnTo>
                    <a:pt x="1683827" y="1259747"/>
                  </a:lnTo>
                  <a:cubicBezTo>
                    <a:pt x="1683827" y="1296870"/>
                    <a:pt x="1669080" y="1332472"/>
                    <a:pt x="1642830" y="1358722"/>
                  </a:cubicBezTo>
                  <a:cubicBezTo>
                    <a:pt x="1616580" y="1384972"/>
                    <a:pt x="1580978" y="1399719"/>
                    <a:pt x="1543855" y="1399719"/>
                  </a:cubicBezTo>
                  <a:lnTo>
                    <a:pt x="139972" y="1399719"/>
                  </a:lnTo>
                  <a:cubicBezTo>
                    <a:pt x="102849" y="1399719"/>
                    <a:pt x="67247" y="1384972"/>
                    <a:pt x="40997" y="1358722"/>
                  </a:cubicBezTo>
                  <a:cubicBezTo>
                    <a:pt x="14747" y="1332472"/>
                    <a:pt x="0" y="1296870"/>
                    <a:pt x="0" y="1259747"/>
                  </a:cubicBezTo>
                  <a:lnTo>
                    <a:pt x="0" y="139972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046" tIns="53696" rIns="60046" bIns="53696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Налаженное информационное взаимодействие  с общественными организациями, участвующими в выявлении и контроле ликвидации свалок.</a:t>
              </a:r>
              <a:endParaRPr lang="ru-RU" sz="1000" kern="1200" dirty="0"/>
            </a:p>
          </p:txBody>
        </p:sp>
        <p:sp>
          <p:nvSpPr>
            <p:cNvPr id="119" name="Полилиния 118"/>
            <p:cNvSpPr/>
            <p:nvPr/>
          </p:nvSpPr>
          <p:spPr>
            <a:xfrm>
              <a:off x="6895000" y="1465281"/>
              <a:ext cx="139430" cy="4867853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4867853"/>
                  </a:lnTo>
                  <a:lnTo>
                    <a:pt x="139430" y="4867853"/>
                  </a:lnTo>
                </a:path>
              </a:pathLst>
            </a:custGeom>
            <a:noFill/>
          </p:spPr>
          <p:style>
            <a:lnRef idx="2">
              <a:schemeClr val="accent2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0" name="Полилиния 119"/>
            <p:cNvSpPr/>
            <p:nvPr/>
          </p:nvSpPr>
          <p:spPr>
            <a:xfrm>
              <a:off x="7034431" y="5984558"/>
              <a:ext cx="1716543" cy="697151"/>
            </a:xfrm>
            <a:custGeom>
              <a:avLst/>
              <a:gdLst>
                <a:gd name="connsiteX0" fmla="*/ 0 w 1716543"/>
                <a:gd name="connsiteY0" fmla="*/ 69715 h 697151"/>
                <a:gd name="connsiteX1" fmla="*/ 20419 w 1716543"/>
                <a:gd name="connsiteY1" fmla="*/ 20419 h 697151"/>
                <a:gd name="connsiteX2" fmla="*/ 69715 w 1716543"/>
                <a:gd name="connsiteY2" fmla="*/ 0 h 697151"/>
                <a:gd name="connsiteX3" fmla="*/ 1646828 w 1716543"/>
                <a:gd name="connsiteY3" fmla="*/ 0 h 697151"/>
                <a:gd name="connsiteX4" fmla="*/ 1696124 w 1716543"/>
                <a:gd name="connsiteY4" fmla="*/ 20419 h 697151"/>
                <a:gd name="connsiteX5" fmla="*/ 1716543 w 1716543"/>
                <a:gd name="connsiteY5" fmla="*/ 69715 h 697151"/>
                <a:gd name="connsiteX6" fmla="*/ 1716543 w 1716543"/>
                <a:gd name="connsiteY6" fmla="*/ 627436 h 697151"/>
                <a:gd name="connsiteX7" fmla="*/ 1696124 w 1716543"/>
                <a:gd name="connsiteY7" fmla="*/ 676732 h 697151"/>
                <a:gd name="connsiteX8" fmla="*/ 1646828 w 1716543"/>
                <a:gd name="connsiteY8" fmla="*/ 697151 h 697151"/>
                <a:gd name="connsiteX9" fmla="*/ 69715 w 1716543"/>
                <a:gd name="connsiteY9" fmla="*/ 697151 h 697151"/>
                <a:gd name="connsiteX10" fmla="*/ 20419 w 1716543"/>
                <a:gd name="connsiteY10" fmla="*/ 676732 h 697151"/>
                <a:gd name="connsiteX11" fmla="*/ 0 w 1716543"/>
                <a:gd name="connsiteY11" fmla="*/ 627436 h 697151"/>
                <a:gd name="connsiteX12" fmla="*/ 0 w 1716543"/>
                <a:gd name="connsiteY12" fmla="*/ 69715 h 697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16543" h="697151">
                  <a:moveTo>
                    <a:pt x="0" y="69715"/>
                  </a:moveTo>
                  <a:cubicBezTo>
                    <a:pt x="0" y="51225"/>
                    <a:pt x="7345" y="33493"/>
                    <a:pt x="20419" y="20419"/>
                  </a:cubicBezTo>
                  <a:cubicBezTo>
                    <a:pt x="33493" y="7345"/>
                    <a:pt x="51225" y="0"/>
                    <a:pt x="69715" y="0"/>
                  </a:cubicBezTo>
                  <a:lnTo>
                    <a:pt x="1646828" y="0"/>
                  </a:lnTo>
                  <a:cubicBezTo>
                    <a:pt x="1665318" y="0"/>
                    <a:pt x="1683050" y="7345"/>
                    <a:pt x="1696124" y="20419"/>
                  </a:cubicBezTo>
                  <a:cubicBezTo>
                    <a:pt x="1709198" y="33493"/>
                    <a:pt x="1716543" y="51225"/>
                    <a:pt x="1716543" y="69715"/>
                  </a:cubicBezTo>
                  <a:lnTo>
                    <a:pt x="1716543" y="627436"/>
                  </a:lnTo>
                  <a:cubicBezTo>
                    <a:pt x="1716543" y="645926"/>
                    <a:pt x="1709198" y="663658"/>
                    <a:pt x="1696124" y="676732"/>
                  </a:cubicBezTo>
                  <a:cubicBezTo>
                    <a:pt x="1683050" y="689806"/>
                    <a:pt x="1665318" y="697151"/>
                    <a:pt x="1646828" y="697151"/>
                  </a:cubicBezTo>
                  <a:lnTo>
                    <a:pt x="69715" y="697151"/>
                  </a:lnTo>
                  <a:cubicBezTo>
                    <a:pt x="51225" y="697151"/>
                    <a:pt x="33493" y="689806"/>
                    <a:pt x="20419" y="676732"/>
                  </a:cubicBezTo>
                  <a:cubicBezTo>
                    <a:pt x="7345" y="663658"/>
                    <a:pt x="0" y="645926"/>
                    <a:pt x="0" y="627436"/>
                  </a:cubicBezTo>
                  <a:lnTo>
                    <a:pt x="0" y="69715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9469" tIns="33119" rIns="39469" bIns="33119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Работа обратной связи в ежедневном режиме</a:t>
              </a:r>
              <a:endParaRPr lang="ru-RU" sz="1000" kern="1200" dirty="0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3059832" y="4797152"/>
            <a:ext cx="3672408" cy="432047"/>
            <a:chOff x="4941066" y="874864"/>
            <a:chExt cx="1387320" cy="697151"/>
          </a:xfrm>
        </p:grpSpPr>
        <p:sp>
          <p:nvSpPr>
            <p:cNvPr id="122" name="Скругленный прямоугольник 121"/>
            <p:cNvSpPr/>
            <p:nvPr/>
          </p:nvSpPr>
          <p:spPr>
            <a:xfrm>
              <a:off x="4941066" y="874864"/>
              <a:ext cx="1387320" cy="6971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3" name="Скругленный прямоугольник 4"/>
            <p:cNvSpPr/>
            <p:nvPr/>
          </p:nvSpPr>
          <p:spPr>
            <a:xfrm>
              <a:off x="4961485" y="895282"/>
              <a:ext cx="1346482" cy="6767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Обеспечить информационный обмен о выявленных свалках</a:t>
              </a:r>
              <a:endParaRPr lang="ru-RU" sz="1000" kern="1200" dirty="0"/>
            </a:p>
          </p:txBody>
        </p:sp>
      </p:grpSp>
      <p:grpSp>
        <p:nvGrpSpPr>
          <p:cNvPr id="124" name="Группа 123"/>
          <p:cNvGrpSpPr/>
          <p:nvPr/>
        </p:nvGrpSpPr>
        <p:grpSpPr>
          <a:xfrm>
            <a:off x="3059832" y="4293096"/>
            <a:ext cx="3672408" cy="360039"/>
            <a:chOff x="4941066" y="1746304"/>
            <a:chExt cx="1380795" cy="697151"/>
          </a:xfrm>
        </p:grpSpPr>
        <p:sp>
          <p:nvSpPr>
            <p:cNvPr id="125" name="Скругленный прямоугольник 124"/>
            <p:cNvSpPr/>
            <p:nvPr/>
          </p:nvSpPr>
          <p:spPr>
            <a:xfrm>
              <a:off x="4941066" y="1746304"/>
              <a:ext cx="1380795" cy="6971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6" name="Скругленный прямоугольник 4"/>
            <p:cNvSpPr/>
            <p:nvPr/>
          </p:nvSpPr>
          <p:spPr>
            <a:xfrm>
              <a:off x="4961485" y="1766723"/>
              <a:ext cx="1339957" cy="656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Объединить усилия по ликвидации выявленных свалок</a:t>
              </a:r>
              <a:endParaRPr lang="ru-RU" sz="1000" kern="1200" dirty="0"/>
            </a:p>
          </p:txBody>
        </p:sp>
      </p:grpSp>
      <p:grpSp>
        <p:nvGrpSpPr>
          <p:cNvPr id="127" name="Группа 126"/>
          <p:cNvGrpSpPr/>
          <p:nvPr/>
        </p:nvGrpSpPr>
        <p:grpSpPr>
          <a:xfrm>
            <a:off x="3059832" y="5373216"/>
            <a:ext cx="3672408" cy="648071"/>
            <a:chOff x="4941066" y="2617743"/>
            <a:chExt cx="1387320" cy="1766839"/>
          </a:xfrm>
        </p:grpSpPr>
        <p:sp>
          <p:nvSpPr>
            <p:cNvPr id="128" name="Скругленный прямоугольник 127"/>
            <p:cNvSpPr/>
            <p:nvPr/>
          </p:nvSpPr>
          <p:spPr>
            <a:xfrm>
              <a:off x="4941066" y="2617743"/>
              <a:ext cx="1387320" cy="176683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9" name="Скругленный прямоугольник 4"/>
            <p:cNvSpPr/>
            <p:nvPr/>
          </p:nvSpPr>
          <p:spPr>
            <a:xfrm>
              <a:off x="4981699" y="2658376"/>
              <a:ext cx="1306054" cy="168557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ru-RU" sz="1000" kern="1200" dirty="0" smtClean="0"/>
                <a:t>Включить вопрос ликвидации свалок в выездные проверки специалистов Фонда ЖКХ, проходящие с участием представителей органов исполнительной власти, прокуратуры, ОНФ и НП «ЖКХ Контроль»</a:t>
              </a:r>
              <a:endParaRPr lang="ru-RU" sz="1000" kern="1200" dirty="0"/>
            </a:p>
          </p:txBody>
        </p:sp>
      </p:grpSp>
      <p:grpSp>
        <p:nvGrpSpPr>
          <p:cNvPr id="130" name="Группа 129"/>
          <p:cNvGrpSpPr/>
          <p:nvPr/>
        </p:nvGrpSpPr>
        <p:grpSpPr>
          <a:xfrm>
            <a:off x="3059832" y="6165304"/>
            <a:ext cx="3672408" cy="360040"/>
            <a:chOff x="4941066" y="4558871"/>
            <a:chExt cx="1380806" cy="697151"/>
          </a:xfrm>
        </p:grpSpPr>
        <p:sp>
          <p:nvSpPr>
            <p:cNvPr id="131" name="Скругленный прямоугольник 130"/>
            <p:cNvSpPr/>
            <p:nvPr/>
          </p:nvSpPr>
          <p:spPr>
            <a:xfrm>
              <a:off x="4941066" y="4558871"/>
              <a:ext cx="1380806" cy="697151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2" name="Скругленный прямоугольник 4"/>
            <p:cNvSpPr/>
            <p:nvPr/>
          </p:nvSpPr>
          <p:spPr>
            <a:xfrm>
              <a:off x="4961485" y="4579290"/>
              <a:ext cx="1339968" cy="6563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050" tIns="12700" rIns="19050" bIns="12700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000" kern="1200" dirty="0" smtClean="0"/>
                <a:t>Создать </a:t>
              </a:r>
              <a:r>
                <a:rPr lang="ru-RU" sz="1000" kern="1200" dirty="0" err="1" smtClean="0"/>
                <a:t>фотомониторинг</a:t>
              </a:r>
              <a:r>
                <a:rPr lang="ru-RU" sz="1000" kern="1200" dirty="0" smtClean="0"/>
                <a:t> выявления и ликвидации свалок</a:t>
              </a:r>
              <a:endParaRPr lang="ru-RU" sz="1000" kern="1200" dirty="0"/>
            </a:p>
          </p:txBody>
        </p:sp>
      </p:grpSp>
      <p:cxnSp>
        <p:nvCxnSpPr>
          <p:cNvPr id="150" name="Прямая со стрелкой 149"/>
          <p:cNvCxnSpPr>
            <a:endCxn id="125" idx="1"/>
          </p:cNvCxnSpPr>
          <p:nvPr/>
        </p:nvCxnSpPr>
        <p:spPr>
          <a:xfrm>
            <a:off x="2771800" y="4149080"/>
            <a:ext cx="288032" cy="32403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 стрелкой 151"/>
          <p:cNvCxnSpPr>
            <a:endCxn id="122" idx="1"/>
          </p:cNvCxnSpPr>
          <p:nvPr/>
        </p:nvCxnSpPr>
        <p:spPr>
          <a:xfrm>
            <a:off x="2771800" y="4149080"/>
            <a:ext cx="288032" cy="864096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/>
          <p:cNvCxnSpPr>
            <a:endCxn id="128" idx="1"/>
          </p:cNvCxnSpPr>
          <p:nvPr/>
        </p:nvCxnSpPr>
        <p:spPr>
          <a:xfrm>
            <a:off x="2771800" y="4149080"/>
            <a:ext cx="288032" cy="154817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Прямая со стрелкой 157"/>
          <p:cNvCxnSpPr>
            <a:endCxn id="131" idx="1"/>
          </p:cNvCxnSpPr>
          <p:nvPr/>
        </p:nvCxnSpPr>
        <p:spPr>
          <a:xfrm>
            <a:off x="2771800" y="4149080"/>
            <a:ext cx="288032" cy="219624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60"/>
          <p:cNvSpPr txBox="1"/>
          <p:nvPr/>
        </p:nvSpPr>
        <p:spPr>
          <a:xfrm>
            <a:off x="467544" y="0"/>
            <a:ext cx="81051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СТРАТЕГИЯ РАЗВИТИЯ ИНФОРМАЦИОННОГО РЕСУРСА НА 2017 ГОД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олилиния 46"/>
          <p:cNvSpPr/>
          <p:nvPr/>
        </p:nvSpPr>
        <p:spPr>
          <a:xfrm>
            <a:off x="7092280" y="1556792"/>
            <a:ext cx="1734677" cy="648072"/>
          </a:xfrm>
          <a:custGeom>
            <a:avLst/>
            <a:gdLst>
              <a:gd name="connsiteX0" fmla="*/ 0 w 1691512"/>
              <a:gd name="connsiteY0" fmla="*/ 113396 h 1133958"/>
              <a:gd name="connsiteX1" fmla="*/ 33213 w 1691512"/>
              <a:gd name="connsiteY1" fmla="*/ 33213 h 1133958"/>
              <a:gd name="connsiteX2" fmla="*/ 113396 w 1691512"/>
              <a:gd name="connsiteY2" fmla="*/ 0 h 1133958"/>
              <a:gd name="connsiteX3" fmla="*/ 1578116 w 1691512"/>
              <a:gd name="connsiteY3" fmla="*/ 0 h 1133958"/>
              <a:gd name="connsiteX4" fmla="*/ 1658299 w 1691512"/>
              <a:gd name="connsiteY4" fmla="*/ 33213 h 1133958"/>
              <a:gd name="connsiteX5" fmla="*/ 1691512 w 1691512"/>
              <a:gd name="connsiteY5" fmla="*/ 113396 h 1133958"/>
              <a:gd name="connsiteX6" fmla="*/ 1691512 w 1691512"/>
              <a:gd name="connsiteY6" fmla="*/ 1020562 h 1133958"/>
              <a:gd name="connsiteX7" fmla="*/ 1658299 w 1691512"/>
              <a:gd name="connsiteY7" fmla="*/ 1100745 h 1133958"/>
              <a:gd name="connsiteX8" fmla="*/ 1578116 w 1691512"/>
              <a:gd name="connsiteY8" fmla="*/ 1133958 h 1133958"/>
              <a:gd name="connsiteX9" fmla="*/ 113396 w 1691512"/>
              <a:gd name="connsiteY9" fmla="*/ 1133958 h 1133958"/>
              <a:gd name="connsiteX10" fmla="*/ 33213 w 1691512"/>
              <a:gd name="connsiteY10" fmla="*/ 1100745 h 1133958"/>
              <a:gd name="connsiteX11" fmla="*/ 0 w 1691512"/>
              <a:gd name="connsiteY11" fmla="*/ 1020562 h 1133958"/>
              <a:gd name="connsiteX12" fmla="*/ 0 w 1691512"/>
              <a:gd name="connsiteY12" fmla="*/ 113396 h 1133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91512" h="1133958">
                <a:moveTo>
                  <a:pt x="0" y="113396"/>
                </a:moveTo>
                <a:cubicBezTo>
                  <a:pt x="0" y="83321"/>
                  <a:pt x="11947" y="54479"/>
                  <a:pt x="33213" y="33213"/>
                </a:cubicBezTo>
                <a:cubicBezTo>
                  <a:pt x="54479" y="11947"/>
                  <a:pt x="83322" y="0"/>
                  <a:pt x="113396" y="0"/>
                </a:cubicBezTo>
                <a:lnTo>
                  <a:pt x="1578116" y="0"/>
                </a:lnTo>
                <a:cubicBezTo>
                  <a:pt x="1608191" y="0"/>
                  <a:pt x="1637033" y="11947"/>
                  <a:pt x="1658299" y="33213"/>
                </a:cubicBezTo>
                <a:cubicBezTo>
                  <a:pt x="1679565" y="54479"/>
                  <a:pt x="1691512" y="83322"/>
                  <a:pt x="1691512" y="113396"/>
                </a:cubicBezTo>
                <a:lnTo>
                  <a:pt x="1691512" y="1020562"/>
                </a:lnTo>
                <a:cubicBezTo>
                  <a:pt x="1691512" y="1050637"/>
                  <a:pt x="1679565" y="1079479"/>
                  <a:pt x="1658299" y="1100745"/>
                </a:cubicBezTo>
                <a:cubicBezTo>
                  <a:pt x="1637033" y="1122011"/>
                  <a:pt x="1608190" y="1133958"/>
                  <a:pt x="1578116" y="1133958"/>
                </a:cubicBezTo>
                <a:lnTo>
                  <a:pt x="113396" y="1133958"/>
                </a:lnTo>
                <a:cubicBezTo>
                  <a:pt x="83321" y="1133958"/>
                  <a:pt x="54479" y="1122011"/>
                  <a:pt x="33213" y="1100745"/>
                </a:cubicBezTo>
                <a:cubicBezTo>
                  <a:pt x="11947" y="1079479"/>
                  <a:pt x="0" y="1050636"/>
                  <a:pt x="0" y="1020562"/>
                </a:cubicBezTo>
                <a:lnTo>
                  <a:pt x="0" y="113396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2262" tIns="45912" rIns="52262" bIns="45912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kern="1200" dirty="0" smtClean="0"/>
              <a:t>Создание презентационного пакета лучших практик</a:t>
            </a:r>
            <a:endParaRPr lang="ru-RU" sz="1000" kern="1200" dirty="0"/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948264" y="1844824"/>
            <a:ext cx="144016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948264" y="2492896"/>
            <a:ext cx="144016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2" name="Номер слайда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2</a:t>
            </a:fld>
            <a:endParaRPr lang="ru-RU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23528" y="2924944"/>
            <a:ext cx="0" cy="2736304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 flipH="1">
            <a:off x="323528" y="4725144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323528" y="5661248"/>
            <a:ext cx="14401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рупно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365104"/>
            <a:ext cx="1868283" cy="1931429"/>
          </a:xfrm>
          <a:prstGeom prst="rect">
            <a:avLst/>
          </a:prstGeom>
          <a:ln>
            <a:solidFill>
              <a:schemeClr val="accent2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71800" y="0"/>
            <a:ext cx="3711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РЕАЛИЗОВАНО В 2015-2016 гг.: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55776" y="4365104"/>
            <a:ext cx="19442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Каждый желающий может посмотреть наличие свалок рядом с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его домом,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сообщить о свалке на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портал, а также проверить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ход работы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по устранению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свалки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проверить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законность её расположения.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Рисунок 10" descr="свалк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1390778" cy="1399989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90069" y="476672"/>
            <a:ext cx="258275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1. Создан сайт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ProWaste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512" y="3573016"/>
            <a:ext cx="420179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3. Запущена интерактивная карта свалок</a:t>
            </a:r>
            <a:endParaRPr lang="ru-RU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" name="Рисунок 14" descr="общ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836712"/>
            <a:ext cx="3612564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4716016" y="3429000"/>
            <a:ext cx="4427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>
              <a:spcBef>
                <a:spcPct val="0"/>
              </a:spcBef>
            </a:pP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4. Налажена претенциозная работа в формате </a:t>
            </a:r>
            <a:r>
              <a:rPr lang="en-US" sz="1400" b="1" dirty="0" err="1" smtClean="0">
                <a:solidFill>
                  <a:schemeClr val="accent2">
                    <a:lumMod val="50000"/>
                  </a:schemeClr>
                </a:solidFill>
              </a:rPr>
              <a:t>ProWaste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</a:rPr>
              <a:t> - Фонд ЖКХ- Субъект РФ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499992" y="548680"/>
            <a:ext cx="446449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44500">
              <a:spcBef>
                <a:spcPct val="0"/>
              </a:spcBef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2. Обеспечено информационное и экспертное сопровождение внедрения лучших практик по новым принципам организации обращения с ТКО</a:t>
            </a:r>
          </a:p>
          <a:p>
            <a:pPr lvl="0" algn="ctr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600" b="1" dirty="0" smtClean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1" name="Рисунок 20" descr="эксперты.png"/>
          <p:cNvPicPr>
            <a:picLocks noChangeAspect="1"/>
          </p:cNvPicPr>
          <p:nvPr/>
        </p:nvPicPr>
        <p:blipFill>
          <a:blip r:embed="rId5" cstate="print"/>
          <a:srcRect b="39575"/>
          <a:stretch>
            <a:fillRect/>
          </a:stretch>
        </p:blipFill>
        <p:spPr>
          <a:xfrm>
            <a:off x="4355976" y="1196752"/>
            <a:ext cx="2679676" cy="20882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64288" y="1268760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Портал собрал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широкий  и разнообразный пул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экспертов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На сайте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публикуются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их эксклюзивные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интервью, мнения и комментарии.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3" name="Рисунок 22" descr="11111а.png"/>
          <p:cNvPicPr>
            <a:picLocks noChangeAspect="1"/>
          </p:cNvPicPr>
          <p:nvPr/>
        </p:nvPicPr>
        <p:blipFill>
          <a:blip r:embed="rId6" cstate="print"/>
          <a:srcRect l="9945" t="1344" r="4262"/>
          <a:stretch>
            <a:fillRect/>
          </a:stretch>
        </p:blipFill>
        <p:spPr>
          <a:xfrm>
            <a:off x="4860032" y="4149080"/>
            <a:ext cx="1544290" cy="25649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Рисунок 23" descr="46666.png"/>
          <p:cNvPicPr>
            <a:picLocks noChangeAspect="1"/>
          </p:cNvPicPr>
          <p:nvPr/>
        </p:nvPicPr>
        <p:blipFill>
          <a:blip r:embed="rId7" cstate="print"/>
          <a:srcRect l="10473" t="6410" r="4285" b="5735"/>
          <a:stretch>
            <a:fillRect/>
          </a:stretch>
        </p:blipFill>
        <p:spPr>
          <a:xfrm>
            <a:off x="6156175" y="4005064"/>
            <a:ext cx="1576382" cy="2348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Рисунок 24" descr="нн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36296" y="4437112"/>
            <a:ext cx="1542394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0"/>
            <a:ext cx="48333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НАПРАВЛЕНИЕ РАЗВИТИЯ В 2017 ГОДУ: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7504" y="476672"/>
            <a:ext cx="53285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>
              <a:spcBef>
                <a:spcPct val="0"/>
              </a:spcBef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1. Вывести работу канала обратной связи по экспертам сайта и по карте свалок (текущее состояние, информация об ответах) в ежедневный режим</a:t>
            </a:r>
          </a:p>
          <a:p>
            <a:pPr lvl="0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620688"/>
            <a:ext cx="28083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2. Обеспечить экспертно-юридическое сопровождение НПА в части ТКО</a:t>
            </a:r>
          </a:p>
        </p:txBody>
      </p:sp>
      <p:pic>
        <p:nvPicPr>
          <p:cNvPr id="15" name="Рисунок 14" descr="нор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1268760"/>
            <a:ext cx="2726385" cy="1848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51520" y="2132856"/>
            <a:ext cx="540060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dirty="0" smtClean="0">
                <a:solidFill>
                  <a:schemeClr val="accent2">
                    <a:lumMod val="50000"/>
                  </a:schemeClr>
                </a:solidFill>
              </a:rPr>
              <a:t>На ресурсе </a:t>
            </a:r>
            <a:r>
              <a:rPr lang="en-US" sz="900" dirty="0" err="1" smtClean="0">
                <a:solidFill>
                  <a:schemeClr val="accent2">
                    <a:lumMod val="50000"/>
                  </a:schemeClr>
                </a:solidFill>
              </a:rPr>
              <a:t>ProWaste</a:t>
            </a:r>
            <a:r>
              <a:rPr lang="ru-RU" sz="900" dirty="0" smtClean="0">
                <a:solidFill>
                  <a:schemeClr val="accent2">
                    <a:lumMod val="50000"/>
                  </a:schemeClr>
                </a:solidFill>
              </a:rPr>
              <a:t> граждане имеют возможность оставлять не только комментарии к статьям экспертов, но и принимать участие в обсуждении любых публикаций, а также инициировать выход своих статей на сайте. Данная функция позволяет осуществлять мониторинг осведомленности граждан о проблеме обращения с отходами, следить за ситуацией в части ликвидации свалок и вести диалог с населением по возникающим вопросам. </a:t>
            </a:r>
            <a:endParaRPr lang="ru-RU" sz="9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07504" y="3140968"/>
            <a:ext cx="396044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4500">
              <a:lnSpc>
                <a:spcPct val="90000"/>
              </a:lnSpc>
              <a:spcBef>
                <a:spcPct val="0"/>
              </a:spcBef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3. Выстроить взаимодействие НП «Национальное бюро по переработки отходов» и НП «ЖКХ Контроль» с общественными организациями в сфере ЖКХ и экологии, имеющими региональные отделения не менее чем в половине субъектов РФ (Общество защиты прав потребителей, ОНФ, Союз пенсионеров России, «Школа грамотного потребителя»)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995936" y="3284984"/>
            <a:ext cx="4968552" cy="39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4. Обеспечить информационный и административный обмен с проектом ОНФ «Экологическая карта России»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211960" y="3789040"/>
            <a:ext cx="4752528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Объединить усилия по ликвидации выявленных свалок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Обеспечить информационный обмен о выявленных свалках</a:t>
            </a:r>
          </a:p>
          <a:p>
            <a:pPr defTabSz="4445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Включить вопрос ликвидации свалок в выездные проверки специалистов Фонда ЖКХ, проходящие с участием представителей органов исполнительной власти, прокуратуры, ОНФ и НП «ЖКХ Контроль»</a:t>
            </a:r>
          </a:p>
          <a:p>
            <a:pPr lvl="0" defTabSz="444500">
              <a:lnSpc>
                <a:spcPct val="90000"/>
              </a:lnSpc>
              <a:spcBef>
                <a:spcPct val="0"/>
              </a:spcBef>
              <a:buFont typeface="Arial" pitchFamily="34" charset="0"/>
              <a:buChar char="•"/>
            </a:pP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Создать </a:t>
            </a:r>
            <a:r>
              <a:rPr lang="ru-RU" sz="1100" dirty="0" err="1" smtClean="0">
                <a:solidFill>
                  <a:schemeClr val="accent2">
                    <a:lumMod val="50000"/>
                  </a:schemeClr>
                </a:solidFill>
              </a:rPr>
              <a:t>фотомониторинг</a:t>
            </a:r>
            <a:r>
              <a:rPr lang="ru-RU" sz="1100" dirty="0" smtClean="0">
                <a:solidFill>
                  <a:schemeClr val="accent2">
                    <a:lumMod val="50000"/>
                  </a:schemeClr>
                </a:solidFill>
              </a:rPr>
              <a:t> выявления и ликвидации свалок</a:t>
            </a:r>
          </a:p>
        </p:txBody>
      </p:sp>
      <p:pic>
        <p:nvPicPr>
          <p:cNvPr id="20" name="Рисунок 19" descr="svalka-aviacionnay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5085184"/>
            <a:ext cx="3708714" cy="1650377"/>
          </a:xfrm>
          <a:prstGeom prst="rect">
            <a:avLst/>
          </a:prstGeom>
        </p:spPr>
      </p:pic>
      <p:pic>
        <p:nvPicPr>
          <p:cNvPr id="21" name="Рисунок 20" descr="к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124744"/>
            <a:ext cx="5652120" cy="992416"/>
          </a:xfrm>
          <a:prstGeom prst="rect">
            <a:avLst/>
          </a:prstGeom>
        </p:spPr>
      </p:pic>
      <p:pic>
        <p:nvPicPr>
          <p:cNvPr id="22" name="Рисунок 21" descr="o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07704" y="4509120"/>
            <a:ext cx="1271042" cy="635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 descr="s_Igxz2T8ovJ8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87624" y="6021288"/>
            <a:ext cx="712519" cy="686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Рисунок 23" descr="emblema1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51720" y="6021288"/>
            <a:ext cx="722751" cy="7251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5" name="Рисунок 24" descr="Onf-logo.svg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6021288"/>
            <a:ext cx="802594" cy="6764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6" name="Рисунок 25" descr="logo (3)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99592" y="4437112"/>
            <a:ext cx="766457" cy="859974"/>
          </a:xfrm>
          <a:prstGeom prst="rect">
            <a:avLst/>
          </a:prstGeom>
        </p:spPr>
      </p:pic>
      <p:sp>
        <p:nvSpPr>
          <p:cNvPr id="27" name="Двойная стрелка вверх/вниз 26"/>
          <p:cNvSpPr/>
          <p:nvPr/>
        </p:nvSpPr>
        <p:spPr>
          <a:xfrm>
            <a:off x="1907704" y="5301208"/>
            <a:ext cx="288032" cy="648072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>
            <a:off x="2483768" y="5301208"/>
            <a:ext cx="288032" cy="648072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>
            <a:off x="1331640" y="5301208"/>
            <a:ext cx="288032" cy="648072"/>
          </a:xfrm>
          <a:prstGeom prst="upDown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Номер слайда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31" name="Рисунок 30" descr="ШГП лого-4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915816" y="6188410"/>
            <a:ext cx="1008112" cy="4775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352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124744"/>
            <a:ext cx="2376264" cy="142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1043608" y="4653136"/>
            <a:ext cx="302433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Рисунок 22" descr="712811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3284984"/>
            <a:ext cx="2587164" cy="1008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6" name="TextBox 15"/>
          <p:cNvSpPr txBox="1"/>
          <p:nvPr/>
        </p:nvSpPr>
        <p:spPr>
          <a:xfrm>
            <a:off x="2051720" y="0"/>
            <a:ext cx="4889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 К 2018 ГОДУ</a:t>
            </a:r>
            <a:endParaRPr lang="ru-RU" sz="1600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47048" y="764704"/>
            <a:ext cx="3996952" cy="25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2. </a:t>
            </a:r>
            <a:r>
              <a:rPr lang="ru-RU" sz="1200" b="1" smtClean="0">
                <a:solidFill>
                  <a:schemeClr val="accent2">
                    <a:lumMod val="50000"/>
                  </a:schemeClr>
                </a:solidFill>
              </a:rPr>
              <a:t>Взятие на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контроль не менее 1000 свалок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2564904"/>
            <a:ext cx="4572000" cy="549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3. Ликвидация, либо официальное определение сроков и порядка ликвидации свалок – достижение 20% ликвидации от общего количества взятых на контроль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004048" y="4509120"/>
            <a:ext cx="4139952" cy="24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5. Работа обратной связи в ежедневном режиме</a:t>
            </a:r>
          </a:p>
        </p:txBody>
      </p:sp>
      <p:pic>
        <p:nvPicPr>
          <p:cNvPr id="22" name="Рисунок 21" descr="к2.png"/>
          <p:cNvPicPr>
            <a:picLocks noChangeAspect="1"/>
          </p:cNvPicPr>
          <p:nvPr/>
        </p:nvPicPr>
        <p:blipFill>
          <a:blip r:embed="rId4" cstate="print"/>
          <a:srcRect l="11216"/>
          <a:stretch>
            <a:fillRect/>
          </a:stretch>
        </p:blipFill>
        <p:spPr>
          <a:xfrm>
            <a:off x="6084168" y="4869160"/>
            <a:ext cx="2756500" cy="1800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Скругленный прямоугольник 23"/>
          <p:cNvSpPr/>
          <p:nvPr/>
        </p:nvSpPr>
        <p:spPr>
          <a:xfrm>
            <a:off x="1115616" y="4725144"/>
            <a:ext cx="1296144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Экологическая карта России</a:t>
            </a:r>
            <a:endParaRPr lang="ru-RU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843808" y="4725144"/>
            <a:ext cx="1080120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accent2">
                    <a:lumMod val="50000"/>
                  </a:schemeClr>
                </a:solidFill>
              </a:rPr>
              <a:t>ProWaste</a:t>
            </a:r>
            <a:endParaRPr lang="ru-RU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051720" y="6237312"/>
            <a:ext cx="1224136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Союз пенсионеров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3419872" y="3645024"/>
            <a:ext cx="792088" cy="36004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ОНФ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11560" y="6237312"/>
            <a:ext cx="1296144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Общество защиты прав потребителей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79512" y="476672"/>
            <a:ext cx="3240360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1. Создание презентационного пакета лучших практик</a:t>
            </a:r>
          </a:p>
        </p:txBody>
      </p:sp>
      <p:pic>
        <p:nvPicPr>
          <p:cNvPr id="28" name="Рисунок 27" descr="poligon-mag-111.jpg"/>
          <p:cNvPicPr>
            <a:picLocks noChangeAspect="1"/>
          </p:cNvPicPr>
          <p:nvPr/>
        </p:nvPicPr>
        <p:blipFill>
          <a:blip r:embed="rId5" cstate="print"/>
          <a:srcRect l="3780" t="20148" r="709"/>
          <a:stretch>
            <a:fillRect/>
          </a:stretch>
        </p:blipFill>
        <p:spPr>
          <a:xfrm>
            <a:off x="251520" y="908720"/>
            <a:ext cx="3724585" cy="1971511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07504" y="3501008"/>
            <a:ext cx="2016224" cy="72008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НП «ЖКХ Контроль»</a:t>
            </a:r>
          </a:p>
          <a:p>
            <a:pPr algn="ctr"/>
            <a:r>
              <a:rPr lang="ru-RU" sz="1000" b="1" dirty="0" smtClean="0">
                <a:solidFill>
                  <a:schemeClr val="accent2">
                    <a:lumMod val="50000"/>
                  </a:schemeClr>
                </a:solidFill>
              </a:rPr>
              <a:t>и НП «Национальное бюро по переработке отходов»</a:t>
            </a:r>
            <a:endParaRPr lang="ru-RU" sz="1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Двойная стрелка влево/вправо 29"/>
          <p:cNvSpPr/>
          <p:nvPr/>
        </p:nvSpPr>
        <p:spPr>
          <a:xfrm>
            <a:off x="2411760" y="4869160"/>
            <a:ext cx="432048" cy="216024"/>
          </a:xfrm>
          <a:prstGeom prst="leftRightArrow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лево/вправо 30"/>
          <p:cNvSpPr/>
          <p:nvPr/>
        </p:nvSpPr>
        <p:spPr>
          <a:xfrm>
            <a:off x="2123728" y="3717032"/>
            <a:ext cx="1296144" cy="21602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2780928"/>
            <a:ext cx="439248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4. Налаженное информационное взаимодействие  с общественными организациями, участвующими в выявлении и контроле ликвидации свалок</a:t>
            </a:r>
          </a:p>
        </p:txBody>
      </p:sp>
      <p:sp>
        <p:nvSpPr>
          <p:cNvPr id="44" name="Стрелка вверх 43"/>
          <p:cNvSpPr/>
          <p:nvPr/>
        </p:nvSpPr>
        <p:spPr>
          <a:xfrm>
            <a:off x="2123728" y="5589240"/>
            <a:ext cx="12241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верх 44"/>
          <p:cNvSpPr/>
          <p:nvPr/>
        </p:nvSpPr>
        <p:spPr>
          <a:xfrm rot="2321420">
            <a:off x="3054145" y="5337121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верх 45"/>
          <p:cNvSpPr/>
          <p:nvPr/>
        </p:nvSpPr>
        <p:spPr>
          <a:xfrm rot="19543140">
            <a:off x="2258090" y="5337030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верх 49"/>
          <p:cNvSpPr/>
          <p:nvPr/>
        </p:nvSpPr>
        <p:spPr>
          <a:xfrm rot="10800000">
            <a:off x="2123728" y="4005064"/>
            <a:ext cx="1224136" cy="36004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верх 50"/>
          <p:cNvSpPr/>
          <p:nvPr/>
        </p:nvSpPr>
        <p:spPr>
          <a:xfrm rot="8580884">
            <a:off x="2980724" y="4329099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верх 51"/>
          <p:cNvSpPr/>
          <p:nvPr/>
        </p:nvSpPr>
        <p:spPr>
          <a:xfrm rot="13258818">
            <a:off x="2258090" y="4328917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Номер слайда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12171-44FA-4939-B60D-9F3D6551CDAE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419872" y="6237312"/>
            <a:ext cx="1296144" cy="50405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2">
                    <a:lumMod val="50000"/>
                  </a:schemeClr>
                </a:solidFill>
              </a:rPr>
              <a:t>«Школа грамотного потребителя»</a:t>
            </a:r>
            <a:endParaRPr lang="ru-RU" sz="11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75656" y="5949280"/>
            <a:ext cx="23551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50000"/>
                  </a:schemeClr>
                </a:solidFill>
              </a:rPr>
              <a:t>региональные отделения</a:t>
            </a:r>
            <a:endParaRPr lang="ru-RU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1435</TotalTime>
  <Words>693</Words>
  <Application>Microsoft Office PowerPoint</Application>
  <PresentationFormat>Экран (4:3)</PresentationFormat>
  <Paragraphs>60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Городская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230</cp:revision>
  <dcterms:created xsi:type="dcterms:W3CDTF">2016-12-12T06:45:03Z</dcterms:created>
  <dcterms:modified xsi:type="dcterms:W3CDTF">2016-12-20T12:35:02Z</dcterms:modified>
</cp:coreProperties>
</file>