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483" r:id="rId3"/>
    <p:sldId id="482" r:id="rId4"/>
    <p:sldId id="558" r:id="rId5"/>
    <p:sldId id="484" r:id="rId6"/>
    <p:sldId id="485" r:id="rId7"/>
    <p:sldId id="486" r:id="rId8"/>
    <p:sldId id="487" r:id="rId9"/>
    <p:sldId id="488" r:id="rId10"/>
    <p:sldId id="489" r:id="rId11"/>
    <p:sldId id="560" r:id="rId12"/>
    <p:sldId id="491" r:id="rId13"/>
    <p:sldId id="502" r:id="rId14"/>
    <p:sldId id="503" r:id="rId15"/>
    <p:sldId id="492" r:id="rId16"/>
    <p:sldId id="527" r:id="rId17"/>
    <p:sldId id="493" r:id="rId18"/>
    <p:sldId id="494" r:id="rId19"/>
    <p:sldId id="495" r:id="rId20"/>
    <p:sldId id="496" r:id="rId21"/>
    <p:sldId id="497" r:id="rId22"/>
    <p:sldId id="498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524" r:id="rId38"/>
    <p:sldId id="525" r:id="rId39"/>
    <p:sldId id="537" r:id="rId40"/>
    <p:sldId id="531" r:id="rId41"/>
    <p:sldId id="526" r:id="rId42"/>
    <p:sldId id="528" r:id="rId43"/>
    <p:sldId id="529" r:id="rId44"/>
    <p:sldId id="530" r:id="rId45"/>
    <p:sldId id="532" r:id="rId46"/>
    <p:sldId id="556" r:id="rId47"/>
    <p:sldId id="557" r:id="rId48"/>
    <p:sldId id="533" r:id="rId49"/>
    <p:sldId id="534" r:id="rId50"/>
    <p:sldId id="535" r:id="rId51"/>
    <p:sldId id="536" r:id="rId52"/>
    <p:sldId id="538" r:id="rId53"/>
    <p:sldId id="539" r:id="rId54"/>
    <p:sldId id="540" r:id="rId55"/>
    <p:sldId id="547" r:id="rId56"/>
    <p:sldId id="519" r:id="rId57"/>
    <p:sldId id="546" r:id="rId58"/>
    <p:sldId id="548" r:id="rId59"/>
    <p:sldId id="541" r:id="rId60"/>
    <p:sldId id="542" r:id="rId61"/>
    <p:sldId id="543" r:id="rId62"/>
    <p:sldId id="549" r:id="rId63"/>
    <p:sldId id="554" r:id="rId64"/>
    <p:sldId id="544" r:id="rId65"/>
    <p:sldId id="545" r:id="rId66"/>
    <p:sldId id="550" r:id="rId67"/>
    <p:sldId id="551" r:id="rId68"/>
    <p:sldId id="552" r:id="rId69"/>
    <p:sldId id="553" r:id="rId70"/>
    <p:sldId id="555" r:id="rId71"/>
    <p:sldId id="480" r:id="rId72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8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540" y="6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CC8B3-A0FC-4DED-9CA7-C6EBBEA592A5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3AD2-0614-4727-BA25-EC77035E3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7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229F-170F-45DD-851B-8A9A24012C5F}" type="datetimeFigureOut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F0D4-95B9-4D1C-9FFF-A77978E135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6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F0D4-95B9-4D1C-9FFF-A77978E1352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65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969D-C69D-4C8C-BD99-940C6F774140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5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AEF4-60BF-42FF-8429-4174184AD9FB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8E60-BB47-4CF3-85A0-19296A30EE0D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58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0879-3636-4FB2-91C7-1974F0C96FA5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7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2DCD-5D41-47B5-9F34-8994C2644E1E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2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B9C6-A647-4357-8130-F9ED52A3ADAD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1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E83D-FEA1-4A60-B1F2-631463080582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5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DE6-3422-43EB-BB82-E2647BD7A697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11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29E4-0568-4C54-B4A9-C7928583897A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6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E99-AD91-4E61-A58B-BE5382E86646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A6A-AAF1-41E2-B143-031839905395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2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E71E-E4EA-4D4C-9306-0E24E5F7D142}" type="datetime1">
              <a:rPr lang="ru-RU" smtClean="0"/>
              <a:pPr/>
              <a:t>06.07.2016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2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SR_ф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Рисунок 9" descr="RSR_заголов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48490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842" y="4660860"/>
            <a:ext cx="11518231" cy="105002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 ГРАНТЫ ДЛЯ ННО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xn--72-6kcmzp6d.xn--p1ai/attachments/Image/494207-1680x1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59" y="189758"/>
            <a:ext cx="7190108" cy="44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3303" y="5609166"/>
            <a:ext cx="8646458" cy="1114363"/>
          </a:xfrm>
        </p:spPr>
        <p:txBody>
          <a:bodyPr anchor="ctr"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Краснов Дмитрий Вячеславович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грантовых программ Российского Союза ректоров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RSR_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653" y="5737783"/>
            <a:ext cx="847575" cy="8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участникам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ННО не должна иметь задолженность по уплате налогов, сборов и других обязательных платежей в бюджеты бюджетной системы Российской Федерации, срок исполнения по которым наступил в соответствии с законодательством Российской Федерации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расписка руководителя организации (пункт 14 заявки)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Представленный на Конкурс проект должен соответствовать уставным целям </a:t>
            </a:r>
            <a:r>
              <a:rPr lang="ru-RU" b="1" dirty="0" err="1" smtClean="0">
                <a:solidFill>
                  <a:schemeClr val="bg1"/>
                </a:solidFill>
              </a:rPr>
              <a:t>ННО-претендента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копия Устава организации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Представляемые на Конкурс проекты должны предусматривать их реализацию не позднее, чем до 30 сентября 2017 года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соответствующие пункты в заявке (пункт 8 заявки, пункт 8 приложения 3 (календарный план))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конкурсов 2016 года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Объявлено сразу четыре конкурса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непрерывный прием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850" y="2702859"/>
            <a:ext cx="11533188" cy="3653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Фигура, имеющая форму буквы L 26"/>
          <p:cNvSpPr/>
          <p:nvPr/>
        </p:nvSpPr>
        <p:spPr>
          <a:xfrm rot="10800000" flipH="1">
            <a:off x="8161959" y="3363162"/>
            <a:ext cx="1624083" cy="713568"/>
          </a:xfrm>
          <a:prstGeom prst="corner">
            <a:avLst>
              <a:gd name="adj1" fmla="val 76825"/>
              <a:gd name="adj2" fmla="val 1309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239710" y="3547312"/>
            <a:ext cx="16256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163760" y="4106112"/>
            <a:ext cx="1625600" cy="355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094160" y="3356812"/>
            <a:ext cx="1625600" cy="11049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Фигура, имеющая форму буквы L 30"/>
          <p:cNvSpPr/>
          <p:nvPr/>
        </p:nvSpPr>
        <p:spPr>
          <a:xfrm rot="10800000" flipH="1">
            <a:off x="440359" y="5014162"/>
            <a:ext cx="1624083" cy="342900"/>
          </a:xfrm>
          <a:prstGeom prst="corner">
            <a:avLst>
              <a:gd name="adj1" fmla="val 49047"/>
              <a:gd name="adj2" fmla="val 26984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42160" y="5388812"/>
            <a:ext cx="1619250" cy="711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378910" y="5014162"/>
            <a:ext cx="1619250" cy="1085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Фигура, имеющая форму буквы L 33"/>
          <p:cNvSpPr/>
          <p:nvPr/>
        </p:nvSpPr>
        <p:spPr>
          <a:xfrm rot="10800000" flipH="1">
            <a:off x="4301159" y="5014162"/>
            <a:ext cx="1624083" cy="342900"/>
          </a:xfrm>
          <a:prstGeom prst="corner">
            <a:avLst>
              <a:gd name="adj1" fmla="val 49047"/>
              <a:gd name="adj2" fmla="val 26984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302960" y="5388812"/>
            <a:ext cx="1619250" cy="711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Фигура, имеющая форму буквы L 35"/>
          <p:cNvSpPr/>
          <p:nvPr/>
        </p:nvSpPr>
        <p:spPr>
          <a:xfrm rot="10800000" flipH="1">
            <a:off x="6244259" y="5014162"/>
            <a:ext cx="1624083" cy="914400"/>
          </a:xfrm>
          <a:prstGeom prst="corner">
            <a:avLst>
              <a:gd name="adj1" fmla="val 79603"/>
              <a:gd name="adj2" fmla="val 10122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8647" y="5204662"/>
            <a:ext cx="183539" cy="13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630347" y="5771400"/>
            <a:ext cx="183539" cy="1319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259372" y="5776164"/>
            <a:ext cx="183539" cy="1319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116998" y="5399926"/>
            <a:ext cx="183539" cy="131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C:\Users\Dmitriy\Desktop\40070.png"/>
          <p:cNvPicPr>
            <a:picLocks noChangeAspect="1" noChangeArrowheads="1"/>
          </p:cNvPicPr>
          <p:nvPr/>
        </p:nvPicPr>
        <p:blipFill>
          <a:blip r:embed="rId5" cstate="print"/>
          <a:srcRect t="12640"/>
          <a:stretch>
            <a:fillRect/>
          </a:stretch>
        </p:blipFill>
        <p:spPr bwMode="auto">
          <a:xfrm>
            <a:off x="489642" y="2859411"/>
            <a:ext cx="11191164" cy="32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4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Даты проведения конкурсов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150870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Союз ректоров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союз молодежи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Лига здоровья нации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09600" y="3188040"/>
            <a:ext cx="5472545" cy="3531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11.04.2016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19.05.2016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04.07.2016 г. (включительно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23.05.2016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07.07.2016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30.08.2016 г. (включительно)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087336" y="3174186"/>
            <a:ext cx="5467355" cy="354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11.07.2016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08.09.2016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24.10.2016 г. (включительно)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4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12.09.2016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27.10.2016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12.12.2016 г. (включительно)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Даты проведения конкурсов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150870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благотворительный фонд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 женщин России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«Перспектива»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09600" y="3188040"/>
            <a:ext cx="5472545" cy="3531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11.04.2016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12.05.2016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</a:t>
            </a:r>
            <a:r>
              <a:rPr lang="ru-RU" sz="2000" b="1" dirty="0" smtClean="0">
                <a:solidFill>
                  <a:schemeClr val="bg1"/>
                </a:solidFill>
              </a:rPr>
              <a:t>27.06.2016 </a:t>
            </a:r>
            <a:r>
              <a:rPr lang="ru-RU" sz="2000" b="1" dirty="0">
                <a:solidFill>
                  <a:schemeClr val="bg1"/>
                </a:solidFill>
              </a:rPr>
              <a:t>г. (включительно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16.05.2016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30.06.2016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</a:t>
            </a:r>
            <a:r>
              <a:rPr lang="ru-RU" sz="2000" b="1" dirty="0" smtClean="0">
                <a:solidFill>
                  <a:schemeClr val="bg1"/>
                </a:solidFill>
              </a:rPr>
              <a:t>15.08.2016 </a:t>
            </a:r>
            <a:r>
              <a:rPr lang="ru-RU" sz="2000" b="1" dirty="0">
                <a:solidFill>
                  <a:schemeClr val="bg1"/>
                </a:solidFill>
              </a:rPr>
              <a:t>г. (включительно)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087336" y="3174186"/>
            <a:ext cx="5467355" cy="354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04.07.2016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01.09.2016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</a:t>
            </a:r>
            <a:r>
              <a:rPr lang="ru-RU" sz="2000" b="1" dirty="0" smtClean="0">
                <a:solidFill>
                  <a:schemeClr val="bg1"/>
                </a:solidFill>
              </a:rPr>
              <a:t>17.10.2016 </a:t>
            </a:r>
            <a:r>
              <a:rPr lang="ru-RU" sz="2000" b="1" dirty="0">
                <a:solidFill>
                  <a:schemeClr val="bg1"/>
                </a:solidFill>
              </a:rPr>
              <a:t>г. (включительно)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4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05.09.2016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20.10.2016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</a:t>
            </a:r>
            <a:r>
              <a:rPr lang="ru-RU" sz="2000" b="1" dirty="0" smtClean="0">
                <a:solidFill>
                  <a:schemeClr val="bg1"/>
                </a:solidFill>
              </a:rPr>
              <a:t>05.12.2016 </a:t>
            </a:r>
            <a:r>
              <a:rPr lang="ru-RU" sz="2000" b="1" dirty="0">
                <a:solidFill>
                  <a:schemeClr val="bg1"/>
                </a:solidFill>
              </a:rPr>
              <a:t>г. (включительно)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Даты проведения конкурсов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150870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достоинство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 пенсионеров России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Благотворительный фонд «Покров»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09600" y="3188040"/>
            <a:ext cx="5472545" cy="3531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11.04.2016 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12.05.2016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</a:t>
            </a:r>
            <a:r>
              <a:rPr lang="ru-RU" sz="2000" b="1" dirty="0" smtClean="0">
                <a:solidFill>
                  <a:schemeClr val="bg1"/>
                </a:solidFill>
              </a:rPr>
              <a:t>20.06.2016 </a:t>
            </a:r>
            <a:r>
              <a:rPr lang="ru-RU" sz="2000" b="1" dirty="0">
                <a:solidFill>
                  <a:schemeClr val="bg1"/>
                </a:solidFill>
              </a:rPr>
              <a:t>г. (включительно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16.05.2016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23.06.2016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</a:t>
            </a:r>
            <a:r>
              <a:rPr lang="ru-RU" sz="2000" b="1" dirty="0" smtClean="0">
                <a:solidFill>
                  <a:schemeClr val="bg1"/>
                </a:solidFill>
              </a:rPr>
              <a:t>08.08.2016 </a:t>
            </a:r>
            <a:r>
              <a:rPr lang="ru-RU" sz="2000" b="1" dirty="0">
                <a:solidFill>
                  <a:schemeClr val="bg1"/>
                </a:solidFill>
              </a:rPr>
              <a:t>г. (включительно)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087336" y="3174186"/>
            <a:ext cx="5467355" cy="354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27.06.2016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25.08.2016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</a:t>
            </a:r>
            <a:r>
              <a:rPr lang="ru-RU" sz="2000" b="1" dirty="0" smtClean="0">
                <a:solidFill>
                  <a:schemeClr val="bg1"/>
                </a:solidFill>
              </a:rPr>
              <a:t>10.10.2016 </a:t>
            </a:r>
            <a:r>
              <a:rPr lang="ru-RU" sz="2000" b="1" dirty="0">
                <a:solidFill>
                  <a:schemeClr val="bg1"/>
                </a:solidFill>
              </a:rPr>
              <a:t>г. (включительно)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4 конкурс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начало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29.08.2016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окончание приема заявок: </a:t>
            </a:r>
            <a:r>
              <a:rPr lang="ru-RU" sz="2000" b="1" dirty="0" smtClean="0">
                <a:solidFill>
                  <a:schemeClr val="bg1"/>
                </a:solidFill>
              </a:rPr>
              <a:t>13.10.2016 </a:t>
            </a:r>
            <a:r>
              <a:rPr lang="ru-RU" sz="2000" b="1" dirty="0">
                <a:solidFill>
                  <a:schemeClr val="bg1"/>
                </a:solidFill>
              </a:rPr>
              <a:t>г.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объявление результатов конкурса: до </a:t>
            </a:r>
            <a:r>
              <a:rPr lang="ru-RU" sz="2000" b="1" dirty="0" smtClean="0">
                <a:solidFill>
                  <a:schemeClr val="bg1"/>
                </a:solidFill>
              </a:rPr>
              <a:t>28.11.2016 </a:t>
            </a:r>
            <a:r>
              <a:rPr lang="ru-RU" sz="2000" b="1" dirty="0">
                <a:solidFill>
                  <a:schemeClr val="bg1"/>
                </a:solidFill>
              </a:rPr>
              <a:t>г. (включительно)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Заявки, не победившие в одном конкурсе, не считаются автоматически поданными на следующий конкурс.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участия в конкретном конкурсе заявка должна быть подана строго в сроки, определенные именно для этого конкурса!!!</a:t>
            </a:r>
          </a:p>
        </p:txBody>
      </p:sp>
      <p:pic>
        <p:nvPicPr>
          <p:cNvPr id="13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478" y="5320148"/>
            <a:ext cx="1269537" cy="1140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3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ПРЕДОСТАВЛЯЮТСЯ ИСКЛЮЧИТЕЛЬНО ДЛЯ РЕАЛИЗАЦИИ СОЦИАЛЬНО ЗНАЧИМЫХ ПРОЕКТОВ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3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«ПОДДЕРЖАНИЕ ШТАНОВ» ОРГАНИЗАЦИИ – ЭТО НЕ СОЦИАЛЬНО ЗНАЧИМЫЙ ПРОЕКТ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Dmitriy\Pictures\Сто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3368578"/>
            <a:ext cx="3078163" cy="297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6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– ЭТО «ЗНАК КАЧЕСТВА» ОРГАНИЗАЦИИ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ГРАНТ – ЭТО СИГНАЛ ВЛАСТЯМ, БИЗНЕСУ, ОБЩЕСТВЕННОСТИ</a:t>
            </a:r>
          </a:p>
        </p:txBody>
      </p:sp>
      <p:pic>
        <p:nvPicPr>
          <p:cNvPr id="2051" name="Picture 3" descr="C:\Users\Dmitriy\Pictures\Знак качеств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775" y="2340703"/>
            <a:ext cx="2584450" cy="2535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84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значимый проект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Описание проекта (приложение 3 к заявке):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Название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Целевые группы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География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Обоснование социальной значимости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Основные цели и задачи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Описание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Команда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Календарный план реализации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Ожидаемый социальный эффект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Финансирование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Организации, участвующие в </a:t>
            </a:r>
            <a:r>
              <a:rPr lang="ru-RU" b="1" dirty="0" err="1" smtClean="0">
                <a:solidFill>
                  <a:schemeClr val="bg1"/>
                </a:solidFill>
              </a:rPr>
              <a:t>софинасировании</a:t>
            </a:r>
            <a:r>
              <a:rPr lang="ru-RU" b="1" dirty="0" smtClean="0">
                <a:solidFill>
                  <a:schemeClr val="bg1"/>
                </a:solidFill>
              </a:rPr>
              <a:t> проекта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Источники финансирования продолжения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 Президента РФ № 68-рп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8653895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Конкурсы 2016 года проводятся в соответствии с Распоряжением Президента Российской Федерации от 05 апреля 2016 года № 68-рп «Об обеспечении в 2016 году государственной поддержки некоммерческих неправительственных организаций, участвующих в развитии институтов гражданского общества, реализующих социально значимые проекты и проекты в сфере защиты прав и свобод человека и гражданина»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Всего в 2106 году пройдет 4 конкурса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Объем распределяемых средств – 4 589 914 800 руб.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l="34454" t="11269" r="35838" b="14678"/>
          <a:stretch>
            <a:fillRect/>
          </a:stretch>
        </p:blipFill>
        <p:spPr bwMode="auto">
          <a:xfrm>
            <a:off x="9795164" y="3394387"/>
            <a:ext cx="2078182" cy="291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34500" t="12879" r="35898" b="13258"/>
          <a:stretch>
            <a:fillRect/>
          </a:stretch>
        </p:blipFill>
        <p:spPr bwMode="auto">
          <a:xfrm>
            <a:off x="9421093" y="1621006"/>
            <a:ext cx="2073919" cy="29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5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получить информацию о конкурсах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Вся информация о конкурсах публикуется на едином информационном портале Общественной Палаты РФ –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17" y="2552075"/>
            <a:ext cx="7338362" cy="412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8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" y="1632012"/>
            <a:ext cx="8703766" cy="489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1492673" y="5320144"/>
            <a:ext cx="3772058" cy="6234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00" y="1625700"/>
            <a:ext cx="8690351" cy="48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83075" y="2951017"/>
            <a:ext cx="1846272" cy="6234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" y="1633192"/>
            <a:ext cx="8677025" cy="487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1967345" y="2951017"/>
            <a:ext cx="5209310" cy="6234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грантооператора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" y="1620980"/>
            <a:ext cx="8728364" cy="490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37855" y="4031672"/>
            <a:ext cx="1357745" cy="6234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Конкурсная документация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505" y="1745678"/>
            <a:ext cx="6382361" cy="358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6" y="1622323"/>
            <a:ext cx="5148079" cy="490629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Извещение о проведении конкурса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Положение о конкурсе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Тематика проектов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Форма заявки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Образец письма-уведомления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Комментарии к содержанию и оформлению документов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Часто задаваемые вопросы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Данные для регистрации заявки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80364" y="3616036"/>
            <a:ext cx="5902036" cy="8589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 СОДЕРЖИТ ВСЮ НЕОБХОДИМУЮ ДЛЯ УЧАСТНИКОВ ИНФОРМАЦИЮ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" y="1622320"/>
            <a:ext cx="8696362" cy="488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заявок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ПОДГОТОВКИ ЗАЯВОК ПРЕДНАЗНАЧЕН ИСКЛЮЧИТЕЛЬНО ДЛЯ ЗАПОЛНЕНИЯ ПОЛЕЙ ЗАЯВКИ, НО НИКАК НЕ ДЛЯ ЕЕ ПОДАЧИ ГРАНТООПЕРАТОРУ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заявок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ПОДГОТОВЛЕННАЯ С ПОМОЩЬЮ МАСТЕРА ЗАЯВКА ПОДАЕТСЯ ГРАНТООПЕРАТОРУ В СООТВЕТСТВИИ С ТРЕБОВАНИЯМИ РАЗДЕЛА «КОНКУРСНАЯ ДОКУМЕНТАЦИЯ»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9 грантооператоров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35241"/>
              </p:ext>
            </p:extLst>
          </p:nvPr>
        </p:nvGraphicFramePr>
        <p:xfrm>
          <a:off x="332510" y="2247731"/>
          <a:ext cx="1152698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104"/>
                <a:gridCol w="8341878"/>
              </a:tblGrid>
              <a:tr h="35078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ГРАНТОПЕРАТОР</a:t>
                      </a:r>
                      <a:endParaRPr lang="ru-RU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Национальная идентичность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Общероссийский общественный фонд «Национальный благотворительный фонд»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Социализация молодежи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«Российский Союз Молодежи»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Здоровьесбережение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«Лига здоровья нации»</a:t>
                      </a:r>
                      <a:endParaRPr lang="ru-RU" sz="1600" dirty="0"/>
                    </a:p>
                  </a:txBody>
                  <a:tcPr/>
                </a:tc>
              </a:tr>
              <a:tr h="204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Правовая защита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Общероссийское общественное движение «Гражданское достоинство»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Защита семейных ценностей, материнства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Общественная организация «Союз женщин России»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Социальная помощь пожилым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«Союз пенсионеров России»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Образование</a:t>
                      </a:r>
                      <a:r>
                        <a:rPr lang="ru-RU" sz="1600" baseline="0" dirty="0" smtClean="0"/>
                        <a:t> и просветительство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«Российский союз ректоров»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Малые города и сельская</a:t>
                      </a:r>
                      <a:r>
                        <a:rPr lang="ru-RU" sz="1600" baseline="0" dirty="0" smtClean="0"/>
                        <a:t> местность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Фонд поддержки гражданской активности в малых городах и сельских территориях «Перспектива»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Поддержка ресурсных центров ННО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Благотворительный фонд поддержки семьи, материнства и детства «Покров»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http://tuzhilkin.kz/images/siteimg/new-goo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189" y="4861779"/>
            <a:ext cx="566801" cy="3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uzhilkin.kz/images/siteimg/new-goo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044" y="5318980"/>
            <a:ext cx="566801" cy="3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uzhilkin.kz/images/siteimg/new-goo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044" y="5914725"/>
            <a:ext cx="566801" cy="3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 подаются грантооператору:</a:t>
            </a:r>
          </a:p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ибо непосредственно представителем организации по месту приема заявок оператором</a:t>
            </a: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 направляются в место приема заявок грантооператором по почте или через курьерскую службу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случае подачи заявки лично представителем организации предоставляются: два печатных экземпляра заявки и приложений к ней, два экземпляра описи, электронная версия заявки и данные для регистрации заявки на электронном носителе (предпочтительно на </a:t>
            </a:r>
            <a:r>
              <a:rPr lang="en-US" b="1" dirty="0" smtClean="0">
                <a:solidFill>
                  <a:schemeClr val="bg1"/>
                </a:solidFill>
              </a:rPr>
              <a:t>USB-</a:t>
            </a:r>
            <a:r>
              <a:rPr lang="ru-RU" b="1" dirty="0" smtClean="0">
                <a:solidFill>
                  <a:schemeClr val="bg1"/>
                </a:solidFill>
              </a:rPr>
              <a:t>флеш-накопителе) в одном экземпляре, комплект документов в одном экземпляре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случае подачи заявки по почте или через курьерскую службу предоставляется: один печатный экземпляр заявки и приложений к ней, один экземпляр описи, электронная версия заявки и данные для регистрации заявки на электронном носителе (предпочтительно на </a:t>
            </a:r>
            <a:r>
              <a:rPr lang="en-US" b="1" dirty="0" smtClean="0">
                <a:solidFill>
                  <a:schemeClr val="bg1"/>
                </a:solidFill>
              </a:rPr>
              <a:t>USB-</a:t>
            </a:r>
            <a:r>
              <a:rPr lang="ru-RU" b="1" dirty="0" smtClean="0">
                <a:solidFill>
                  <a:schemeClr val="bg1"/>
                </a:solidFill>
              </a:rPr>
              <a:t>флеш-накопителе) в одном экземпляре, комплект документов в одном экземпляре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случае отправления заявки по почте или курьерской службой датой приёма заявки считается дата поступления заявки в отделение почтовой связи по месту приема заявок грантооператором согласно дате по штемпелю поступления, либо дате, указанной в почтовых документах на вручение корреспонденции грантооператору</a:t>
            </a:r>
          </a:p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Дата отправления во внимание не принимается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378" y="4641273"/>
            <a:ext cx="1824817" cy="163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 ВОЗМОЖНА ТОЛЬКО УКАЗАННЫМИ ВЫШЕ ДВУМЯ СПОСОБАМИ.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ЗАЯВОК ПО ЭЛЕКТРОННОЙ ПОЧТЕ, ЧЕРЕЗ САЙТ КОНКУРСА И Т.П. НЕ ОСУЩЕСТВЛЯЕТСЯ!!!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И ПРИЛОЖЕНИЯ К НЕЙ ПОДПИСЫВАЮТСЯ РУКОВОДИТЕЛЕМ ОРГАНИЗАЦИИ, А ПРИЛОЖЕНИЕ 4 (БЮДЖЕТ ПРОЕКТА) – ЕЩЕ И ГЛАВНЫМ БУХГАЛТЕРОМ ОРГАНИЗАЦИИ, А ИХ ПОДПИСИ ЗАВЕРЯЮТСЯ ПЕЧАТЬЮ ОРГАНИЗАЦИИ 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378" y="4641273"/>
            <a:ext cx="1824817" cy="163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к заявке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копия (либо оригинал) выписки из Единого государственного реестра юридических лиц, полученной не ранее, чем за два месяца до даты окончания приема заявок на соответствующий Конкурс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копия действующего на дату подачи заявки устава, а также всех действующих изменений и дополнений к нему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письмо-уведомление о том, что на дату подачи заявки на участие в Конкурсе ННО не находится в процессе ликвидации или реорганизации, а также об отсутствии действующего решения уполномоченного органа (</a:t>
            </a:r>
            <a:r>
              <a:rPr lang="ru-RU" sz="1800" b="1" dirty="0" err="1" smtClean="0">
                <a:solidFill>
                  <a:schemeClr val="bg1"/>
                </a:solidFill>
              </a:rPr>
              <a:t>органа</a:t>
            </a:r>
            <a:r>
              <a:rPr lang="ru-RU" sz="1800" b="1" dirty="0" smtClean="0">
                <a:solidFill>
                  <a:schemeClr val="bg1"/>
                </a:solidFill>
              </a:rPr>
              <a:t> юстиции, прокуратуры, суда и др.) о приостановлении деятельности ННО на момент подачи заявки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копии документов, подтверждающих полномочия лиц, подписывающих заявку (для руководителя ННО - копия решения (протокола) о назначении или об избрании физического лица на должность уполномоченным органом ННО, в соответствии с которым такое физическое лицо обладает правом действовать от имени заявителя без доверенности; для лица, осуществляющего ведение бухгалтерского учета в ННО, - копия приказа о приеме на работу либо копия договора на оказание услуг по ведению бухгалтерского учета)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электронный носитель (любого вида) с электронной копией заявки (файл </a:t>
            </a:r>
            <a:r>
              <a:rPr lang="ru-RU" sz="1800" b="1" dirty="0" err="1" smtClean="0">
                <a:solidFill>
                  <a:schemeClr val="bg1"/>
                </a:solidFill>
              </a:rPr>
              <a:t>word</a:t>
            </a:r>
            <a:r>
              <a:rPr lang="ru-RU" sz="1800" b="1" dirty="0" smtClean="0">
                <a:solidFill>
                  <a:schemeClr val="bg1"/>
                </a:solidFill>
              </a:rPr>
              <a:t>, </a:t>
            </a:r>
            <a:r>
              <a:rPr lang="ru-RU" sz="1800" b="1" dirty="0" err="1" smtClean="0">
                <a:solidFill>
                  <a:schemeClr val="bg1"/>
                </a:solidFill>
              </a:rPr>
              <a:t>excel</a:t>
            </a:r>
            <a:r>
              <a:rPr lang="ru-RU" sz="1800" b="1" dirty="0" smtClean="0">
                <a:solidFill>
                  <a:schemeClr val="bg1"/>
                </a:solidFill>
              </a:rPr>
              <a:t> или, в случае использования мастера заявок, файл в формате </a:t>
            </a:r>
            <a:r>
              <a:rPr lang="ru-RU" sz="1800" b="1" dirty="0" err="1" smtClean="0">
                <a:solidFill>
                  <a:schemeClr val="bg1"/>
                </a:solidFill>
              </a:rPr>
              <a:t>pdf</a:t>
            </a:r>
            <a:r>
              <a:rPr lang="ru-RU" sz="1800" b="1" dirty="0" smtClean="0">
                <a:solidFill>
                  <a:schemeClr val="bg1"/>
                </a:solidFill>
              </a:rPr>
              <a:t>)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опись вложенных документов, содержащая наименование всех прилагаемых документов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к заявке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ВЕРНОСТЬ ВСЕХ ПРИЛАГАЮЩИХСЯ К ЗАЯВКЕ КОПИЙ ДОКУМЕНТОВ ЗАВЕРЯЕТСЯ ПОДПИСЬЮ РУКОВОДИТЕЛЯ И ПЕЧАТЬЮ ОРГАНИЗАЦИИ 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Каждой заявке присваивается уникальный номер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Заявки с прилагающимися к ним документами регистрируются в журнале приема заявок, который размещается на портале грантов / сайте конкурса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032" y="3432595"/>
            <a:ext cx="5846895" cy="328887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606312" y="4200162"/>
            <a:ext cx="692727" cy="4571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случае подачи заявки лично представителем организации, он получает обратно по одному экземпляру заявки и описи, в которых проставляются отметки о приеме документов и уникальный номер заявки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случае подачи заявки по почте или через курьерскую службу, свидетельством получения документов грантооператором является подпись принявшего их сотрудника на соответствующей квитанции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в том, и в другом случае, информация о заявке появляется в соответствующем разделе сайта конкурса не позднее, чем на следующий день после ее получения грантооператором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Заявку можно найти в журнале заявок на сайте конкурса: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по номеру заявки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по названию организации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по ОГРН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по названию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 l="3940" t="43750" r="5018" b="26705"/>
          <a:stretch>
            <a:fillRect/>
          </a:stretch>
        </p:blipFill>
        <p:spPr bwMode="auto">
          <a:xfrm>
            <a:off x="317591" y="3990135"/>
            <a:ext cx="11541901" cy="21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Союз ректоров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fontScale="92500" lnSpcReduction="20000"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 Союз ректоров в 2016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впервые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 оператором конкурса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 ректоров (РСР) – общероссийская общественная организация, объединяющая более 700 ректоров (руководителей), президентов образовательных организаций высшего образования Российской Федерации</a:t>
            </a:r>
          </a:p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Союз ректоров был создан в 1992 году по инициативе ректоров (руководителей)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 Российской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 на основе Распоряжения Президента Российской Федерации № 723-рп от 25 ноября 1992 года</a:t>
            </a:r>
          </a:p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Президентом Российского Союза ректоров (с 1994 г. по настоящее время) является Виктор Антонович Садовничий, ректор Московского государственного университета имени М.В. Ломоносова, доктор физико-математических наук, профессор, действительный член Российской академии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распределяемых Российским Союзом ректоров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году средств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 649 900 000 руб.</a:t>
            </a:r>
          </a:p>
          <a:p>
            <a:pPr lvl="0"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Заявка не принимается и не регистрируется в журнале заявок, если: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заявке в пункте «Наименование грантооператора» указан не то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грантооператор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которому поступила заявка</a:t>
            </a:r>
          </a:p>
          <a:p>
            <a:pPr lvl="1">
              <a:defRPr/>
            </a:pP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грантовое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направление, указанное в заявке, не соответствует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грантовым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направлениям деятельности грантооператора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заявка составлена не по утвержденной грантооператором форме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заявка не подписана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заявка поступила с нарушением сроков подачи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2183" y="5215528"/>
            <a:ext cx="1617376" cy="1452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Заявка на сайте конкурса может иметь 3 различных статуса, которые отражаются в графе «Соответствие формальным требованиям конкурса»: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Статус «Соответствует» означает, что полученные документы грантооператором проверены, в них не выявлено никаких недостатков и заявка допущена к участию в конкурсе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Статус «В обработке» означает, что полученные грантооператором документы еще не проверены на предмет наличия недостатков и находятся в процессе их обработки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073" y="4156371"/>
            <a:ext cx="11388436" cy="5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9684322" y="4184080"/>
            <a:ext cx="1205351" cy="415629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Статус «Не соответствует» означает, что в поданных документах обнаружены недостатки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Подробно узнать о выявленных недостатках можно, нажав на ссылку «Подробнее»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036" y="2466108"/>
            <a:ext cx="11430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9892141" y="2452261"/>
            <a:ext cx="1205351" cy="5126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1291455" y="2798619"/>
            <a:ext cx="266245" cy="3325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8347" y="3602180"/>
            <a:ext cx="4655181" cy="28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странице с перечислением выявленных недостатков будет указана дата, до которой необходимо предоставить исправления (пять рабочих дней после даты окончания приема заявок)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272" y="2907793"/>
            <a:ext cx="6682909" cy="3759136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5251" y="3200399"/>
            <a:ext cx="3727150" cy="175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841673" y="3214255"/>
            <a:ext cx="3726872" cy="17456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977627" y="4867661"/>
            <a:ext cx="1565568" cy="85897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>
            <a:stCxn id="20" idx="6"/>
          </p:cNvCxnSpPr>
          <p:nvPr/>
        </p:nvCxnSpPr>
        <p:spPr>
          <a:xfrm flipV="1">
            <a:off x="6543195" y="4932218"/>
            <a:ext cx="1298478" cy="3649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ЗАЯВКИ, ПОДАННЫЕ ПОСЛЕ ОКОНЧАНИЯ УКАЗАННОГО В КОНКУРСНОЙ ДОКУМЕНТАЦИИ СРОКА ИХ ПРИЕМА, К КОНКУРСУ НЕ ДОПУСКАЮТСЯ И В ЖУРНАЛЕ НЕ РЕГИСТРИРУЮТСЯ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ИСПРАВЛЕНИЯ, ПОДАННЫЕ ПОСЛЕ ОКОНЧАНИЯ УКАЗАННОГО В КОНКУРСНОЙ ДОКУМЕНТАЦИИ СРОКА ИХ ПРИЕМА, НЕ ПРИНИМАЮТСЯ И ТАКИЕ ЗАЯВКИ К КОНКУРСУ НЕ ДОПУСКАЮТСЯ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ЗАЯВКУ КАК МОЖНО РАНЬШЕ, НЕ ЖДИТЕ ПОСЛЕДНИХ ДНЕЙ ПРИЕМА ЗАЯВОК – ЭТО В ПЕРВУЮ ОЧЕРЕДЬ В ВАШИХ ИНТЕРЕСАХ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 статистике к участию в конкурсах не допускается порядка 20% от общего числа поданных заявок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основном это происходит из-за того, что организации, подавшие заявку в последний день, просто не успевают внести необходимые исправления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1783080" y="4205149"/>
            <a:ext cx="3890536" cy="23234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>
            <a:off x="6524480" y="4191965"/>
            <a:ext cx="3890536" cy="232207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745736" y="4472988"/>
            <a:ext cx="839959" cy="205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9436609" y="4458406"/>
            <a:ext cx="945218" cy="205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ИСКЛЮЧЕНИЙ НЕ БЫВАЕТ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ДЛЯ КОГО И НИКОГДА!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ЗАЯВКИ И ИСПРАВЛЕНИЯ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РАНЬШЕ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ИДЕТ О СРЕДСТВАХ ФЕДЕРАЛЬНОГО БЮДЖЕТА, ТРЕБУЮЩИХ СТРОГОЙ ОТЧЕТНОСТИ И НАХОДЯЩИХСЯ В СФЕРЕ ПРИСТАЛЬНОГО ВНИМАНИЯ СООТВЕТСТВУЮЩИХ ОРГАНОВ</a:t>
            </a:r>
          </a:p>
        </p:txBody>
      </p:sp>
      <p:pic>
        <p:nvPicPr>
          <p:cNvPr id="12" name="Picture 2" descr="http://www.iblc.ru/imgpart/logo-schpala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17" y="4014738"/>
            <a:ext cx="2179665" cy="25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mitriy\Pictures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6998" y="3806392"/>
            <a:ext cx="2876550" cy="2760663"/>
          </a:xfrm>
          <a:prstGeom prst="rect">
            <a:avLst/>
          </a:prstGeom>
          <a:noFill/>
        </p:spPr>
      </p:pic>
      <p:pic>
        <p:nvPicPr>
          <p:cNvPr id="12292" name="Picture 4" descr="C:\Users\Dmitriy\Pictures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9450" y="3874655"/>
            <a:ext cx="1779587" cy="2792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Грантовые направления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Российский Союз ректоров: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реализация проектов в области образования (в том числе дополнительного профессионального образования)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проведение просветительской работы и распространение научных знаний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содействие распространению дистанционного обучения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сохранение и популяризация исторического наследия России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реализация проектов в области изучения и популяризации русского языка и литературы</a:t>
            </a: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исследование и мониторинг состояния гражданского общества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ЕЩЕ НА ЭТАПЕ ПОДАЧИ ЗАЯВКИ НЕ МОЖЕТЕ ПРАВИЛЬНО ОФОРМИТЬ ДОКУМЕНТЫ, ТО КАК ЖЕ ВЫ ПОТОМ БУДЕТЕ ОТЧИТЫВАТЬСЯ?</a:t>
            </a:r>
          </a:p>
          <a:p>
            <a:pPr marL="0" indent="0" algn="ctr">
              <a:buNone/>
            </a:pPr>
            <a:r>
              <a:rPr lang="ru-RU" sz="2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Рассмотрение заявок, определение участников конкурса, оценка проектов и подведение итогов конкурса относится к компетенции конкурсной комиссии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Конкурсная комиссия состоит не менее чем из девяти человек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Конкурсная комиссия формируется Организацией из членов Общественной палаты Российской Федерации, наиболее авторитетных специалистов в соответствующей сфере, а также представителей органов власти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Составы конкурсных комиссий публикуются на сайте конкурса в разделах грантооператоров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Проекты оцениваются конкурсной комиссией с учетом заключений независимых экспертов, исходя из критериев для определения победителей конкурса, указанных в Положении о конкурсе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При определении победителей конкурсная комиссия вправе сократить запрашиваемую претендентом сумму гранта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Выигравшими конкурс признаются претенденты, которые предложили наиболее социально значимые и детально проработанные проекты по направлениям конкурса и чьи проекты наиболее полно отвечают критериям, установленным Положением о конкурсе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для определения победителей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соответствие проекта целям и условиям конкурса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актуальность и социальная значимость проекта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детальная проработанность проекта, в т.ч. соответствие мероприятий проекта его целям и задачам, оптимальность механизмов его реализации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конкретность, значимость и достижимость результатов проекта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наличие у заявителя опыта реализации аналогичных проектов (по направлению и масштабу)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наличие квалифицированных специалистов, которых планируется задействовать в реализации проекта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наличие дополнительных источников финансирования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территориальный охват проекта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наличие механизмов обеспечения устойчивости и развития результатов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Итоги конкурса подводятся в городе Москве конкурсной комиссией и размещаются на портале грантов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</a:t>
            </a:r>
            <a:r>
              <a:rPr lang="ru-RU" b="1" dirty="0" smtClean="0">
                <a:solidFill>
                  <a:schemeClr val="bg1"/>
                </a:solidFill>
              </a:rPr>
              <a:t> на сайте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72" y="2714987"/>
            <a:ext cx="6971270" cy="39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Положению о конкурсе, </a:t>
            </a:r>
            <a:r>
              <a:rPr lang="ru-RU" sz="4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вступает в переписку с претендентами и участниками конкурса (за исключением уведомления о недостатках, обнаруженных в заявке и приложенных к ней документах, и извещения о признании победителем конкурса)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2189" y="5098477"/>
            <a:ext cx="1608875" cy="1445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Грантооператор</a:t>
            </a:r>
            <a:r>
              <a:rPr lang="ru-RU" b="1" dirty="0" smtClean="0">
                <a:solidFill>
                  <a:schemeClr val="bg1"/>
                </a:solidFill>
              </a:rPr>
              <a:t> не позднее трёх рабочих дней после оформления протокола об итогах Конкурса извещает победителя конкурса о принятом в отношении него конкурсной комиссией решении путем вручения ему под расписку соответствующего уведомления либо путем направления такого уведомления по почте (заказным письмом) и (или)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 электронной почты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http://zlatschool34.ru/wp-content/uploads/2015/01/%D0%9A%D0%BE%D0%BD%D1%82%D0%B0%D0%BA%D1%82%D1%8B-%D1%88%D0%BA%D0%BE%D0%BB%D1%8B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73" y="4184070"/>
            <a:ext cx="2121321" cy="238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УКАЗЫВАЙТЕ В ЗАЯВКЕ РЕАЛЬНЫЕ АДРЕСА ОРГАНИЗАЦИИ, ПОСТОЯННО ПРОВЕРЯЕМЫЕ АДРЕСА ЭЛЕКТРОННОЙ ПОЧТЫ И АКТУАЛЬНЫЕ ТЕЛЕФОНЫ ОРГАНИЗАЦИИ И РУКОВОДИТЕЛЕЙ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 итогам конкурса на основании протокола об итогах конкурса </a:t>
            </a:r>
            <a:r>
              <a:rPr lang="ru-RU" b="1" dirty="0" err="1" smtClean="0">
                <a:solidFill>
                  <a:schemeClr val="bg1"/>
                </a:solidFill>
              </a:rPr>
              <a:t>грантооператор</a:t>
            </a:r>
            <a:r>
              <a:rPr lang="ru-RU" b="1" dirty="0" smtClean="0">
                <a:solidFill>
                  <a:schemeClr val="bg1"/>
                </a:solidFill>
              </a:rPr>
              <a:t> в 45-дневный (календарный) срок со дня оформления протокола об итогах конкурса заключает с победителями конкурса договоры о предоставлении гранта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migration-online.ru/templates/Default/images/news/21813398.2tf5wy09h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026" y="3716049"/>
            <a:ext cx="2800350" cy="233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ОРГАНИЗАЦИИ ПОБЕДИТЕЛЕМ КОНКУРСА ВОВСЕ НЕ ОЗНАЧАЕТ АВТОМАТИЧЕСКОГО ПРЕДОСТАВЛЕНИЯ ЕЙ ГРАНТА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ПОДГОТОВКЕ И ПОДАЧЕ ЗАЯВОК НА КОНКУРС ВЫБИРАЙТЕ ТОГО ГРАНТООПЕРАТОРА, ГРАНТОВЫЕ НАПРАВЛЕНИЯ КОТОРОГО НАИБОЛЕЕ ПОЛНО СООТВЕТСТВУЮТ ВАШЕМУ ПРОЕКТУ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9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700" b="1" dirty="0" smtClean="0">
                <a:solidFill>
                  <a:schemeClr val="bg1"/>
                </a:solidFill>
              </a:rPr>
              <a:t>Победители Конкурса для подписания договора о предоставлении гранта не позднее 20 (рабочих) дней со дня оформления протокола об итогах Конкурса, предоставляют </a:t>
            </a:r>
            <a:r>
              <a:rPr lang="ru-RU" sz="1700" b="1" dirty="0" err="1" smtClean="0">
                <a:solidFill>
                  <a:schemeClr val="bg1"/>
                </a:solidFill>
              </a:rPr>
              <a:t>Грантооператору</a:t>
            </a:r>
            <a:r>
              <a:rPr lang="ru-RU" sz="1700" b="1" dirty="0" smtClean="0">
                <a:solidFill>
                  <a:schemeClr val="bg1"/>
                </a:solidFill>
              </a:rPr>
              <a:t>:</a:t>
            </a:r>
          </a:p>
          <a:p>
            <a:pPr lvl="1">
              <a:defRPr/>
            </a:pPr>
            <a:r>
              <a:rPr lang="ru-RU" sz="1700" b="1" dirty="0" smtClean="0">
                <a:solidFill>
                  <a:schemeClr val="bg1"/>
                </a:solidFill>
              </a:rPr>
              <a:t>оригинал, либо нотариально заверенную копию выписки из Единого государственного реестра юридических лиц, полученной не ранее даты подведения итогов соответствующего Конкурса, на бумажном носителе, содержащей собственноручную подпись должностного лица и гербовую печать налогового органа (выписки в электронной форме, подписанные усиленной квалификационной электронной подписью и выданная на основании Федерального закона Российской Федерации от 6 апреля 2011 г. № 63-ФЗ «Об электронной подписи», к рассмотрению не принимаются)</a:t>
            </a:r>
          </a:p>
          <a:p>
            <a:pPr lvl="1">
              <a:defRPr/>
            </a:pPr>
            <a:r>
              <a:rPr lang="ru-RU" sz="1700" b="1" dirty="0" smtClean="0">
                <a:solidFill>
                  <a:schemeClr val="bg1"/>
                </a:solidFill>
              </a:rPr>
              <a:t>копию устава, а также всех действующих изменений и дополнений к нему</a:t>
            </a:r>
          </a:p>
          <a:p>
            <a:pPr lvl="1">
              <a:defRPr/>
            </a:pPr>
            <a:r>
              <a:rPr lang="ru-RU" sz="1700" b="1" dirty="0" smtClean="0">
                <a:solidFill>
                  <a:schemeClr val="bg1"/>
                </a:solidFill>
              </a:rPr>
              <a:t>копии документов, подтверждающих полномочия лиц, подписывающих заявку (для руководителя ННО - копия решения (протокола) о назначении или об избрании физического лица на должность уполномоченным органом, в соответствии с которым такое физическое лицо обладает правом действовать от имени заявителя без доверенности; для лица, осуществляющего ведение бухгалтерского учета в ННО, - копия приказа о приеме на работу либо копия договора на оказание услуг по ведению бухгалтерского учета)</a:t>
            </a:r>
          </a:p>
          <a:p>
            <a:pPr lvl="1">
              <a:defRPr/>
            </a:pPr>
            <a:r>
              <a:rPr lang="ru-RU" sz="1700" b="1" dirty="0" smtClean="0">
                <a:solidFill>
                  <a:schemeClr val="bg1"/>
                </a:solidFill>
              </a:rPr>
              <a:t>оригинал справки из налогового органа об исполнении налогоплательщиком обязанности по уплате налогов сборов и налоговых санкций (код по КНД 1120101), по состоянию на дату не ранее подведения итогов Конкурса, и подтверждающей отсутствие у победителя Конкурса задолженности</a:t>
            </a:r>
          </a:p>
          <a:p>
            <a:pPr lvl="1">
              <a:defRPr/>
            </a:pPr>
            <a:r>
              <a:rPr lang="ru-RU" sz="1700" b="1" dirty="0" smtClean="0">
                <a:solidFill>
                  <a:schemeClr val="bg1"/>
                </a:solidFill>
              </a:rPr>
              <a:t>оригинал справки о действующих расчетных (текущих) рублевых счетах, открытых в учреждениях ПАО Сбербанк или Банк ВТБ (ПАО), выданной не ранее даты подведения итогов Конкурса учреждением, в котором открыт счет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Победители конкурса также должны скорректировать свои календарные сметы в соответствии с выделенными им суммами гранта, рекомендациями конкурсной комиссии, а также требованиями грантооператора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Скорректированные календарные планы и сметы должны быть в обязательном порядке согласованы с грантооператором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После получения всех документов и проверки их соответствия формальным требованиям, а также согласования календарных планов и смет, грантооператор направляет на подписание победителю конкурса договор о предоставлении гранта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Внесение каких-либо правок в текст договора не допускается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проекту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РАСХОДЫ, ПРОИЗВЕДЕННЫЕ ДО ДАТЫ ПОДПИСАНИЯ ДОГОВОРА, СЧИТАЮТСЯ НЕЦЕЛЕВЫМИ И НЕ ПОДЛЕЖАТ КОМПЕНСАЦИИ ЗА СЧЕТ ГРАНТОВЫХ СРЕДСТВ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проекту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ИЗМЕНЕНИЯ СМЕТЫ ИЛИ КАЛЕНДАРНОГО ПЛАНА, ПРОИЗВЕДЕННЫЕ БЕЗ ПРЕДВАРИТЕЛЬНОГО ПИСЬМЕННОГО СОГЛАСОВАНИЯ С ГРАНТООПЕРАТОРОМ, СЧИТАЮТСЯ НЕЦЕЛЕВЫМИ И НЕ ПОДЛЕЖАТ КОМПЕНСАЦИИ ЗА СЧЕТ ГРАНТОВЫХ СРЕДСТВ</a:t>
            </a:r>
          </a:p>
        </p:txBody>
      </p:sp>
      <p:pic>
        <p:nvPicPr>
          <p:cNvPr id="14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6059" y="5140040"/>
            <a:ext cx="1578031" cy="141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отчетность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Грантооператор</a:t>
            </a:r>
            <a:r>
              <a:rPr lang="ru-RU" b="1" dirty="0" smtClean="0">
                <a:solidFill>
                  <a:schemeClr val="bg1"/>
                </a:solidFill>
              </a:rPr>
              <a:t> контролирует реализацию проекта, экономность, рациональность и целевой характер расходования средств гранта, проводит проверку первичных документов, представленных </a:t>
            </a:r>
            <a:r>
              <a:rPr lang="ru-RU" b="1" dirty="0" err="1" smtClean="0">
                <a:solidFill>
                  <a:schemeClr val="bg1"/>
                </a:solidFill>
              </a:rPr>
              <a:t>грантополучателем</a:t>
            </a:r>
            <a:r>
              <a:rPr lang="ru-RU" b="1" dirty="0" smtClean="0">
                <a:solidFill>
                  <a:schemeClr val="bg1"/>
                </a:solidFill>
              </a:rPr>
              <a:t>, в случае необходимости осуществляет выездную проверку</a:t>
            </a:r>
          </a:p>
          <a:p>
            <a:pPr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Грантооператор</a:t>
            </a:r>
            <a:r>
              <a:rPr lang="ru-RU" b="1" dirty="0" smtClean="0">
                <a:solidFill>
                  <a:schemeClr val="bg1"/>
                </a:solidFill>
              </a:rPr>
              <a:t> запрашивает у </a:t>
            </a:r>
            <a:r>
              <a:rPr lang="ru-RU" b="1" dirty="0" err="1" smtClean="0">
                <a:solidFill>
                  <a:schemeClr val="bg1"/>
                </a:solidFill>
              </a:rPr>
              <a:t>грантополучателей</a:t>
            </a:r>
            <a:r>
              <a:rPr lang="ru-RU" b="1" dirty="0" smtClean="0">
                <a:solidFill>
                  <a:schemeClr val="bg1"/>
                </a:solidFill>
              </a:rPr>
              <a:t> финансовые и иные документы, касающиеся реализации проектов, утверждает отчеты о ходе реализации проектов и расходовании грантов </a:t>
            </a:r>
          </a:p>
          <a:p>
            <a:pPr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Грантооператор</a:t>
            </a:r>
            <a:r>
              <a:rPr lang="ru-RU" b="1" dirty="0" smtClean="0">
                <a:solidFill>
                  <a:schemeClr val="bg1"/>
                </a:solidFill>
              </a:rPr>
              <a:t> утверждает требования, предъявляемые к отчетности </a:t>
            </a:r>
            <a:r>
              <a:rPr lang="ru-RU" b="1" dirty="0" err="1" smtClean="0">
                <a:solidFill>
                  <a:schemeClr val="bg1"/>
                </a:solidFill>
              </a:rPr>
              <a:t>грантополучателя</a:t>
            </a:r>
            <a:r>
              <a:rPr lang="ru-RU" b="1" dirty="0" smtClean="0">
                <a:solidFill>
                  <a:schemeClr val="bg1"/>
                </a:solidFill>
              </a:rPr>
              <a:t> и обязательные к соблюдению </a:t>
            </a:r>
            <a:r>
              <a:rPr lang="ru-RU" b="1" dirty="0" err="1" smtClean="0">
                <a:solidFill>
                  <a:schemeClr val="bg1"/>
                </a:solidFill>
              </a:rPr>
              <a:t>грантополучателем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отчетность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В договоре о предоставлении гранта может быть предусмотрено, что грант на реализацию проекта перечисляется частями</a:t>
            </a:r>
          </a:p>
          <a:p>
            <a:pPr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Грантопооператор</a:t>
            </a:r>
            <a:r>
              <a:rPr lang="ru-RU" b="1" dirty="0" smtClean="0">
                <a:solidFill>
                  <a:schemeClr val="bg1"/>
                </a:solidFill>
              </a:rPr>
              <a:t> при перечислении гранта на реализацию проекта по частям, каждый последующий платеж перечисляет </a:t>
            </a:r>
            <a:r>
              <a:rPr lang="ru-RU" b="1" dirty="0" err="1" smtClean="0">
                <a:solidFill>
                  <a:schemeClr val="bg1"/>
                </a:solidFill>
              </a:rPr>
              <a:t>грантополучателю</a:t>
            </a:r>
            <a:r>
              <a:rPr lang="ru-RU" b="1" dirty="0" smtClean="0">
                <a:solidFill>
                  <a:schemeClr val="bg1"/>
                </a:solidFill>
              </a:rPr>
              <a:t> после представления им отчета о ходе реализации проекта и расходовании ранее полученных денежных средств с приложением копий подтверждающих документов, и только после принятия и утверждения этих отчётов грантооператором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ответы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99,9% ОТВЕТОВ НА ВОПРОСЫ, КАСАЮЩИЕСЯ РАЗЛИЧНЫХ АСПЕКТОВ ПРОВЕДЕНИЯ КОНКУРСА, УЖЕ ОПУБЛИКОВАНЫ НА САЙТЕ КОНКУРСА В РАЗДЕЛЕ «КОНКУРСНАЯ ДОКУМЕНТАЦИЯ»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ответы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НАИБОЛЕЕ ЧАСТО ЗАДАВАЕМЫЕ ВОПРОСЫ МОЖНО НАЙТИ В РАЗДЕЛЕ «ВОПРОСЫ/ОТВЕТЫ» НА САЙТЕ КОНКУРСА.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ЖЕ МОЖНО ЗАДАТЬ И СВОЙ ВОПРОС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почему мы не победили?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Критерии для определения победителей конкурса: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соответствие проекта целям и условиям конкурса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актуальность и социальная значимость проекта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детальная проработанность проекта, в т.ч. соответствие мероприятий проекта его целям и задачам, оптимальность механизмов его реализации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конкретность, значимость и достижимость результатов проекта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наличие у заявителя опыта реализации аналогичных проектов (по направлению и масштабу)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наличие квалифицированных специалистов, которых планируется задействовать в реализации проекта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наличие дополнительных источников финансирования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территориальный охват проекта</a:t>
            </a:r>
          </a:p>
          <a:p>
            <a:pPr lvl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наличие механизмов обеспечения устойчивости и развития результатов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Недостаточно проработанный проект: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Недостаточно четкое обоснование социальной значимости проекта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Несоответствие или противоречия между обоснованием, целями и задачами, календарным планом и ожидаемыми результатами проекта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Невозможность решения обозначенных целей и задач с помощью мероприятий, указанных в календарном плане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Невозможность достижения ожидаемого результата с помощью мероприятий, указанных в календарном плане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Отсутствие четких качественных и / или количественных показателей результатов реализации проекта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Завышенная смета расходов на проект</a:t>
            </a:r>
          </a:p>
          <a:p>
            <a:pPr>
              <a:defRPr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Условия конкурса не запрещают подавать заявки от одной организации нескольким операторам 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Условия конкурса не запрещают подавать несколько заявок от одной организации одному оператору</a:t>
            </a:r>
          </a:p>
          <a:p>
            <a:pPr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 СОСРЕДОТОЧИТЬСЯ НА ОДНОМ ПРОЕКТЕ, ТЩАТЕЛЬНО ЕГО ПРОРАБОТАТЬ И ПОДАТЬ НАИБОЛЕЕ СООТВЕТСТВУЮЩЕМУ ОПЕРАТОРУ НА НАИБОЛЕЕ СООТВЕТСТВУЮЩЕЕ НАПРАВЛЕНИЕ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4591" y="3477491"/>
            <a:ext cx="1315809" cy="1181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1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Несоответствие имеющегося опыта масштабам подаваемого на конкурс проекта: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Организация имеет мало опыта реализации проектов, однако запрашивает грант на масштабный проект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Организация имеет опыт реализации только небольших проектов, однако запрашивает грант на масштабный проект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Организация имеет опыт реализации только локальных проектов, однако запрашивает грант на межрегиональный или всероссийский проект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Небольшая организация запрашивает грант на масштабный проект</a:t>
            </a:r>
          </a:p>
          <a:p>
            <a:pPr lvl="1"/>
            <a:r>
              <a:rPr lang="ru-RU" b="1" dirty="0" smtClean="0">
                <a:solidFill>
                  <a:schemeClr val="bg1"/>
                </a:solidFill>
              </a:rPr>
              <a:t>Организация не имеет опыта реализации проектов в той сфере, на которую запрашивает грант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SR_фо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" name="Рисунок 9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2146" y="0"/>
            <a:ext cx="610985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9" y="2927298"/>
            <a:ext cx="5467351" cy="1022350"/>
          </a:xfrm>
        </p:spPr>
        <p:txBody>
          <a:bodyPr rtlCol="0">
            <a:normAutofit/>
          </a:bodyPr>
          <a:lstStyle/>
          <a:p>
            <a:pPr marL="228600" lvl="0" indent="-228600" algn="ctr">
              <a:spcBef>
                <a:spcPts val="100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Рисунок 10" descr="RSR_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6869" y="540328"/>
            <a:ext cx="3131129" cy="313112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386945" y="4114800"/>
            <a:ext cx="5458691" cy="24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ДИРЕКЦИЯ ГРАНТОВЫХ ПРОГРАММ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РОССИЙСКОГО СОЮЗА РЕКТОРОВ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Москва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2016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г.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2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может участвовать в конкурсе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Принять участие в конкурсе могут только </a:t>
            </a:r>
            <a:r>
              <a:rPr lang="ru-RU" b="1" dirty="0">
                <a:solidFill>
                  <a:schemeClr val="bg1"/>
                </a:solidFill>
              </a:rPr>
              <a:t>некоммерческие неправительственные </a:t>
            </a:r>
            <a:r>
              <a:rPr lang="ru-RU" b="1" dirty="0" smtClean="0">
                <a:solidFill>
                  <a:schemeClr val="bg1"/>
                </a:solidFill>
              </a:rPr>
              <a:t>организации, зарегистрированные в установленном порядке на территории Российской Федерации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неправительственная организация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(ННО) </a:t>
            </a:r>
            <a:r>
              <a:rPr lang="ru-RU" b="1" dirty="0" smtClean="0">
                <a:solidFill>
                  <a:schemeClr val="bg1"/>
                </a:solidFill>
              </a:rPr>
              <a:t>– </a:t>
            </a:r>
            <a:r>
              <a:rPr lang="ru-RU" b="1" dirty="0">
                <a:solidFill>
                  <a:schemeClr val="bg1"/>
                </a:solidFill>
              </a:rPr>
              <a:t>это организация, не имеющая извлечение прибыли в качестве основной цели своей деятельности и не распределяющая полученную прибыль между участниками (учредителями), созданная на территории РФ в соответствии с законами РФ, участниками (учредителями) которой не являются государственные и муниципальные органы власти</a:t>
            </a:r>
          </a:p>
        </p:txBody>
      </p:sp>
    </p:spTree>
    <p:extLst>
      <p:ext uri="{BB962C8B-B14F-4D97-AF65-F5344CB8AC3E}">
        <p14:creationId xmlns:p14="http://schemas.microsoft.com/office/powerpoint/2010/main" val="2206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участникам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Срок государственной регистрации ННО в качестве юридического лица к дате окончания приема заявок на соответствующий Конкурс должен быть не менее одного календарного года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выписка из ЮГРЮЛ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ННО не должна находиться в процессе ликвидации или реорганизации, и ее деятельность не должна быть приостановлена действующим решением уполномоченного органа (</a:t>
            </a:r>
            <a:r>
              <a:rPr lang="ru-RU" b="1" dirty="0" err="1" smtClean="0">
                <a:solidFill>
                  <a:schemeClr val="bg1"/>
                </a:solidFill>
              </a:rPr>
              <a:t>органа</a:t>
            </a:r>
            <a:r>
              <a:rPr lang="ru-RU" b="1" dirty="0" smtClean="0">
                <a:solidFill>
                  <a:schemeClr val="bg1"/>
                </a:solidFill>
              </a:rPr>
              <a:t> юстиции, прокуратуры, суда и др.)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письмо-уведомление на бланке организации за подписью руководителя (шаблон письма-уведомления размещен на сайте конкурса в разделе «Конкурсная документация» у каждого из грантооператоров)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ННО должна осуществлять социально значимую деятельность по направлениям объявленного Конкурса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соответствующие пункты в заявке (пункт 12 приложения 2)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3620</Words>
  <Application>Microsoft Office PowerPoint</Application>
  <PresentationFormat>Широкоэкранный</PresentationFormat>
  <Paragraphs>415</Paragraphs>
  <Slides>71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Тема Office</vt:lpstr>
      <vt:lpstr>ПРЕЗИДЕНТСКИЕ ГРАНТЫ ДЛЯ ННО</vt:lpstr>
      <vt:lpstr>Распоряжение Президента РФ № 68-рп</vt:lpstr>
      <vt:lpstr>Грантооператоры</vt:lpstr>
      <vt:lpstr>Российский Союз ректоров</vt:lpstr>
      <vt:lpstr>Грантовые направления</vt:lpstr>
      <vt:lpstr>Грантооператоры</vt:lpstr>
      <vt:lpstr>Грантооператоры</vt:lpstr>
      <vt:lpstr>Кто может участвовать в конкурсе</vt:lpstr>
      <vt:lpstr>Требования к участникам</vt:lpstr>
      <vt:lpstr>Требования к участникам</vt:lpstr>
      <vt:lpstr>Особенности конкурсов 2016 года</vt:lpstr>
      <vt:lpstr>Даты проведения конкурсов</vt:lpstr>
      <vt:lpstr>Даты проведения конкурсов</vt:lpstr>
      <vt:lpstr>Даты проведения конкурсов</vt:lpstr>
      <vt:lpstr>Заявка</vt:lpstr>
      <vt:lpstr>На что предоставляется грант</vt:lpstr>
      <vt:lpstr>На что предоставляется грант</vt:lpstr>
      <vt:lpstr>На что предоставляется грант</vt:lpstr>
      <vt:lpstr>Социально значимый проект</vt:lpstr>
      <vt:lpstr>Где получить информацию о конкурсах</vt:lpstr>
      <vt:lpstr>Сайт конкурса</vt:lpstr>
      <vt:lpstr>Сайт конкурса</vt:lpstr>
      <vt:lpstr>Сайт конкурса</vt:lpstr>
      <vt:lpstr>Раздел грантооператора</vt:lpstr>
      <vt:lpstr>Конкурсная документация</vt:lpstr>
      <vt:lpstr>Сайт конкурса</vt:lpstr>
      <vt:lpstr>Подготовка заявки</vt:lpstr>
      <vt:lpstr>Мастер заявок</vt:lpstr>
      <vt:lpstr>Мастер заявок</vt:lpstr>
      <vt:lpstr>Подача заявки</vt:lpstr>
      <vt:lpstr>Подача заявки</vt:lpstr>
      <vt:lpstr>Подача заявки</vt:lpstr>
      <vt:lpstr>Подача заявки</vt:lpstr>
      <vt:lpstr>Заявка</vt:lpstr>
      <vt:lpstr>Документы к заявке</vt:lpstr>
      <vt:lpstr>Документы к заявке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НЕ СЛИШКОМ ЛИ ЖЕСТКИЕ ТРЕБОВАНИЯ?</vt:lpstr>
      <vt:lpstr>НЕ СЛИШКОМ ЛИ ЖЕСТКИЕ ТРЕБОВАНИЯ?</vt:lpstr>
      <vt:lpstr>Определение победителей</vt:lpstr>
      <vt:lpstr>Определение победителей</vt:lpstr>
      <vt:lpstr>Критерии для определения победителей </vt:lpstr>
      <vt:lpstr>Итоги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Расходы по проекту</vt:lpstr>
      <vt:lpstr>Расходы по проекту</vt:lpstr>
      <vt:lpstr>Контроль и отчетность</vt:lpstr>
      <vt:lpstr>Контроль и отчетность</vt:lpstr>
      <vt:lpstr>Вопросы и ответы</vt:lpstr>
      <vt:lpstr>Вопросы и ответы</vt:lpstr>
      <vt:lpstr>А почему мы не победили?</vt:lpstr>
      <vt:lpstr>Ошибки при подготовке проекта</vt:lpstr>
      <vt:lpstr>Ошибки при подготовке проекта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ПАТРИОТИЧЕСКОГО ВОСПИТАНИЯ В РОССИЙСКОЙ ФЕДЕРАЦИИ</dc:title>
  <dc:creator>USER42</dc:creator>
  <cp:lastModifiedBy>Jefe</cp:lastModifiedBy>
  <cp:revision>343</cp:revision>
  <cp:lastPrinted>2016-07-06T13:25:47Z</cp:lastPrinted>
  <dcterms:created xsi:type="dcterms:W3CDTF">2014-10-28T16:02:44Z</dcterms:created>
  <dcterms:modified xsi:type="dcterms:W3CDTF">2016-07-06T14:05:55Z</dcterms:modified>
</cp:coreProperties>
</file>