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538" r:id="rId3"/>
    <p:sldId id="525" r:id="rId4"/>
    <p:sldId id="520" r:id="rId5"/>
    <p:sldId id="534" r:id="rId6"/>
    <p:sldId id="535" r:id="rId7"/>
    <p:sldId id="539" r:id="rId8"/>
    <p:sldId id="518" r:id="rId9"/>
    <p:sldId id="531" r:id="rId10"/>
    <p:sldId id="533" r:id="rId11"/>
    <p:sldId id="540" r:id="rId12"/>
    <p:sldId id="541" r:id="rId13"/>
    <p:sldId id="542" r:id="rId14"/>
  </p:sldIdLst>
  <p:sldSz cx="9144000" cy="6858000" type="screen4x3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5"/>
    <a:srgbClr val="FF0066"/>
    <a:srgbClr val="996633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82948" autoAdjust="0"/>
  </p:normalViewPr>
  <p:slideViewPr>
    <p:cSldViewPr showGuides="1">
      <p:cViewPr>
        <p:scale>
          <a:sx n="75" d="100"/>
          <a:sy n="75" d="100"/>
        </p:scale>
        <p:origin x="-1320" y="67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70A92BA-C7A9-4160-A9D2-4275747CCCEE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05312A0-8A64-4702-8DC4-AD2408067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7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61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9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9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12A0-8A64-4702-8DC4-AD2408067F5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BD4C-AFAC-43C2-8C7F-84924ABD2EA8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AD4A-5474-4191-9FF9-4E9544CC0428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725-FC90-4CEE-B790-9384EE019738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нумерован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\\zrg01\home\maltceva\ЦИРКОН_презентация\Финал\Для презентации\Страница\Красная полос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83" y="836712"/>
            <a:ext cx="8697417" cy="207941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8207376" cy="4823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60000" indent="-360000">
              <a:spcBef>
                <a:spcPts val="600"/>
              </a:spcBef>
              <a:buClr>
                <a:srgbClr val="6F2700"/>
              </a:buClr>
              <a:buFont typeface="+mj-lt"/>
              <a:buAutoNum type="arabicPeriod"/>
              <a:defRPr sz="2000">
                <a:solidFill>
                  <a:srgbClr val="6F2700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lvl2pPr marL="630000" indent="-270000">
              <a:spcBef>
                <a:spcPts val="600"/>
              </a:spcBef>
              <a:buClr>
                <a:srgbClr val="C00000"/>
              </a:buClr>
              <a:buFont typeface="+mj-lt"/>
              <a:buAutoNum type="arabicParenR"/>
              <a:tabLst/>
              <a:defRPr sz="1800">
                <a:latin typeface="+mj-lt"/>
              </a:defRPr>
            </a:lvl2pPr>
            <a:lvl3pPr marL="810000" indent="-270000" defTabSz="808038">
              <a:spcBef>
                <a:spcPts val="600"/>
              </a:spcBef>
              <a:buClr>
                <a:srgbClr val="C00000"/>
              </a:buClr>
              <a:buFont typeface="+mj-lt"/>
              <a:buAutoNum type="alphaLcPeriod"/>
              <a:defRPr sz="1800">
                <a:latin typeface="+mj-lt"/>
              </a:defRPr>
            </a:lvl3pPr>
            <a:lvl4pPr marL="990600" indent="-270000">
              <a:spcBef>
                <a:spcPts val="600"/>
              </a:spcBef>
              <a:buFont typeface="+mj-lt"/>
              <a:buAutoNum type="alphaLcParenR"/>
              <a:tabLst>
                <a:tab pos="1616075" algn="l"/>
              </a:tabLst>
              <a:defRPr sz="1600">
                <a:latin typeface="+mj-lt"/>
              </a:defRPr>
            </a:lvl4pPr>
            <a:lvl5pPr marL="1079500" indent="-179388">
              <a:spcBef>
                <a:spcPts val="600"/>
              </a:spcBef>
              <a:buFont typeface="+mj-lt"/>
              <a:buAutoNum type="romanLcPeriod"/>
              <a:tabLst/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36"/>
          <p:cNvSpPr>
            <a:spLocks noGrp="1"/>
          </p:cNvSpPr>
          <p:nvPr>
            <p:ph type="title" hasCustomPrompt="1"/>
          </p:nvPr>
        </p:nvSpPr>
        <p:spPr>
          <a:xfrm>
            <a:off x="827584" y="0"/>
            <a:ext cx="7848104" cy="765175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pic>
        <p:nvPicPr>
          <p:cNvPr id="11" name="Picture 3" descr="Z:\ZIRCON\ЦИРКОН_Реклама и PR\ФИРМЕННЫЙ СТИЛЬ\2012_Презентация ЦИРКОН (разработка)\Рисунки_для итоговой презентации\Значки новые\Белая стрелка в красном квадрате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95" y="-224357"/>
            <a:ext cx="818501" cy="1296144"/>
          </a:xfrm>
          <a:prstGeom prst="rect">
            <a:avLst/>
          </a:prstGeom>
          <a:noFill/>
        </p:spPr>
      </p:pic>
      <p:sp>
        <p:nvSpPr>
          <p:cNvPr id="13" name="Номер слайда 10"/>
          <p:cNvSpPr txBox="1">
            <a:spLocks noChangeAspect="1"/>
          </p:cNvSpPr>
          <p:nvPr userDrawn="1"/>
        </p:nvSpPr>
        <p:spPr>
          <a:xfrm>
            <a:off x="8479548" y="6258889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9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271B-BA52-44BC-8EA3-31ED7ADCAAA2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8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E6C2-5770-4805-93E5-85AC2BB61350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813-8880-48BC-B1D4-87334390809A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06F7-7B8B-41D3-A437-D4C9DB80F3D4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44BE-58F3-4444-A276-4393BE19693F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E163-0626-4420-81B7-EF2EE39A1996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4E-8BE3-4300-8313-A0B6F2F103E4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825-AA73-4689-A380-995C1473228B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4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20D1-4BA0-41C4-9D6D-0E0EB6A8DB05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-2232" y="0"/>
            <a:ext cx="9144000" cy="192880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355976" y="4725144"/>
            <a:ext cx="36004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6240685"/>
            <a:ext cx="5400600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215082"/>
            <a:ext cx="5724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20272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Москва 2015</a:t>
            </a:r>
            <a:endParaRPr lang="ru-RU" sz="16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28690" y="1772816"/>
            <a:ext cx="7772400" cy="219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Итоги ЕГЭ-2015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58" y="3898760"/>
            <a:ext cx="3137278" cy="20848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75396" y="24449"/>
            <a:ext cx="8201060" cy="2190105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 </a:t>
            </a:r>
            <a:br>
              <a:rPr lang="ru-RU" sz="2200" b="1" dirty="0" smtClean="0"/>
            </a:b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667143"/>
            <a:ext cx="4286250" cy="2333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 повысить качество образования?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10</a:t>
            </a:fld>
            <a:endParaRPr lang="ru-RU" sz="1600" b="1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1071546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/>
            <a:endParaRPr lang="ru-RU" sz="1600" dirty="0" smtClean="0"/>
          </a:p>
          <a:p>
            <a:pPr marL="342900" lvl="0" indent="-342900">
              <a:buAutoNum type="arabicPeriod"/>
            </a:pPr>
            <a:endParaRPr lang="ru-RU" sz="1600" dirty="0" smtClean="0"/>
          </a:p>
          <a:p>
            <a:endParaRPr lang="ru-RU" sz="1600" b="1" i="1" dirty="0"/>
          </a:p>
          <a:p>
            <a:endParaRPr lang="ru-RU" sz="16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1772816"/>
            <a:ext cx="2448272" cy="2016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latin typeface="+mj-lt"/>
                <a:ea typeface="+mj-ea"/>
                <a:cs typeface="+mj-cs"/>
              </a:rPr>
              <a:t>Недоверие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noProof="0" dirty="0" smtClean="0">
                <a:latin typeface="+mj-lt"/>
                <a:ea typeface="+mj-ea"/>
                <a:cs typeface="+mj-cs"/>
              </a:rPr>
              <a:t>Тотальный контроль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12160" y="1700808"/>
            <a:ext cx="2448272" cy="2232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sz="3600" b="1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оверие</a:t>
            </a:r>
            <a:endParaRPr lang="ru-RU" sz="3600" b="1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Свободное развитие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923928" y="2276872"/>
            <a:ext cx="1584176" cy="648072"/>
          </a:xfrm>
          <a:prstGeom prst="notchedRight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AIpatova\Dec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282525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4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ЕГЭ в цифрах (Амурская область)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AA0D-6B5B-44C3-A819-6266A7EDE9E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09263"/>
              </p:ext>
            </p:extLst>
          </p:nvPr>
        </p:nvGraphicFramePr>
        <p:xfrm>
          <a:off x="828676" y="1328224"/>
          <a:ext cx="7696199" cy="534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7698"/>
                <a:gridCol w="3848501"/>
              </a:tblGrid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78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ППЭ (из них 6 – УИН, 1 – на дому)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Всего сотрудников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Руководители ППЭ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члены ГЭК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технические специалисты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ассистенты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общественные наблюдатели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1193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организаторы в аудитории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организаторы вне аудитории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3144" y="3017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ЕГЭ в цифрах (Амурская область)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AA0D-6B5B-44C3-A819-6266A7EDE9ED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62226"/>
              </p:ext>
            </p:extLst>
          </p:nvPr>
        </p:nvGraphicFramePr>
        <p:xfrm>
          <a:off x="828675" y="1916835"/>
          <a:ext cx="7772406" cy="373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153"/>
                <a:gridCol w="520133"/>
                <a:gridCol w="520133"/>
                <a:gridCol w="520133"/>
                <a:gridCol w="520954"/>
                <a:gridCol w="478226"/>
                <a:gridCol w="478226"/>
                <a:gridCol w="478226"/>
                <a:gridCol w="478226"/>
                <a:gridCol w="478226"/>
                <a:gridCol w="478226"/>
                <a:gridCol w="563682"/>
                <a:gridCol w="563682"/>
                <a:gridCol w="520954"/>
                <a:gridCol w="478226"/>
              </a:tblGrid>
              <a:tr h="1606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Немецкий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Французский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vert="vert270" anchor="ctr"/>
                </a:tc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3896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2843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2787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Порог +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3892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2358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2783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837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2219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99,9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80,9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97,9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93,7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90,1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79,1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83,8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88,1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87,1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94,3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79,6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94,3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36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Порог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 -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Средние баллы по предметам (ЕГЭ)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Амурская область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AA0D-6B5B-44C3-A819-6266A7EDE9E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86860"/>
              </p:ext>
            </p:extLst>
          </p:nvPr>
        </p:nvGraphicFramePr>
        <p:xfrm>
          <a:off x="539554" y="1343550"/>
          <a:ext cx="8175820" cy="5410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096"/>
                <a:gridCol w="1016253"/>
                <a:gridCol w="960113"/>
                <a:gridCol w="1072393"/>
                <a:gridCol w="1016253"/>
                <a:gridCol w="1016253"/>
                <a:gridCol w="894459"/>
              </a:tblGrid>
              <a:tr h="63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РФ 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55,8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57,7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60,2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65,4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65,9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 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37,9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36,1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37,8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40,2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40,4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50,9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 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3,8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42,2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42,3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44,9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46,7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52,2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52,2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54,0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47,2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49,6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48,6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41,4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42,3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45,7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47,1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География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48,1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50,4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51,8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51,0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44,9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58,4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58,3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64,0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Немецкий язык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25,9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39,6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51,7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34,3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56,0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61,7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5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Французский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32,5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67,5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42,5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73,1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5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52,5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50,7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51,4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48,9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58,6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45,9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48,1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51,3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52,8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53,4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57,1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900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 предложений ОП РФ 2012 - 2013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Открытый федеральный банк контрольно-измерительных материалов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Прекратить использование результатов ЕГЭ для оценки результатов губернаторов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При зачислении в вузы по ЕГЭ учитывать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ученика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Разделение ЕГЭ  на общеобразовательные и профильные уровни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Заменить обязательный ЕГЭ по русскому, построенный на тестах, на сочинение или развёрнутое эссе (ввели сочинение)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Распространение системы общественного наблюдения на все этапы экзамена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Закрепить единый орфографический режим заполнения бланков ответов на ЕГЭ по всем предметам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Отменить свидетельство ЕГЭ на бумажном носителе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Ввести видеозапись экзамена и хранить её в течение года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dirty="0" smtClean="0"/>
              <a:t>Организовать досрочную сдачу ЕГЭ, начиная с 1 января</a:t>
            </a:r>
            <a:endParaRPr lang="ru-RU" sz="2000" dirty="0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/>
              <a:pPr/>
              <a:t>2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83865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4944"/>
            <a:ext cx="8229600" cy="57606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Проблемы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3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83865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Итоги работы горячей линии ОПРФ ЕГЭ-2015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4</a:t>
            </a:fld>
            <a:endParaRPr lang="ru-RU" sz="1600" b="1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323528" y="1268760"/>
            <a:ext cx="8568952" cy="5112568"/>
            <a:chOff x="0" y="1268760"/>
            <a:chExt cx="9144000" cy="5608464"/>
          </a:xfrm>
        </p:grpSpPr>
        <p:pic>
          <p:nvPicPr>
            <p:cNvPr id="28" name="Рисунок 27" descr="Untitled-304-01.jpg"/>
            <p:cNvPicPr>
              <a:picLocks noChangeAspect="1"/>
            </p:cNvPicPr>
            <p:nvPr/>
          </p:nvPicPr>
          <p:blipFill>
            <a:blip r:embed="rId2" cstate="print"/>
            <a:srcRect t="13241"/>
            <a:stretch>
              <a:fillRect/>
            </a:stretch>
          </p:blipFill>
          <p:spPr>
            <a:xfrm>
              <a:off x="0" y="1268760"/>
              <a:ext cx="9144000" cy="5608464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843808" y="1988840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131840" y="2780928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15616" y="3429000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59832" y="4005064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203848" y="4581128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355976" y="5085184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292080" y="5445224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95936" y="6093296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427984" y="6453336"/>
              <a:ext cx="1872208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572000" y="1916832"/>
              <a:ext cx="2016224" cy="30963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452320" y="2132856"/>
              <a:ext cx="158417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308304" y="2564904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740352" y="3068960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24328" y="3573016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524328" y="4221088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524328" y="4653136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524328" y="5157192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5661248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524328" y="6093296"/>
              <a:ext cx="129614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78092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Барьеры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успешной сдачи ЕГЭ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5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79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6</a:t>
            </a:fld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48" t="19840" r="23695" b="18001"/>
          <a:stretch>
            <a:fillRect/>
          </a:stretch>
        </p:blipFill>
        <p:spPr bwMode="auto">
          <a:xfrm>
            <a:off x="179512" y="188640"/>
            <a:ext cx="8640960" cy="61206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6021288"/>
            <a:ext cx="7416824" cy="360040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Segoe UI"/>
                <a:ea typeface="Segoe UI"/>
                <a:cs typeface="Segoe UI"/>
              </a:rPr>
              <a:t>*  </a:t>
            </a:r>
            <a:r>
              <a:rPr lang="ru-RU" sz="1200" dirty="0" smtClean="0"/>
              <a:t>Из материалов Института гуманитарного развития мегаполиса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9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Итоговые работы по русскому языку в  младшей школе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7</a:t>
            </a:fld>
            <a:endParaRPr lang="ru-RU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2968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3" y="3140968"/>
            <a:ext cx="936103" cy="1296144"/>
          </a:xfrm>
          <a:prstGeom prst="ellipse">
            <a:avLst/>
          </a:prstGeom>
          <a:solidFill>
            <a:srgbClr val="FFFFFF">
              <a:alpha val="2784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ЕГЭ нарушает права категорий учащихся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8</a:t>
            </a:fld>
            <a:endParaRPr lang="ru-RU" sz="1600" b="1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27584" y="6381328"/>
            <a:ext cx="2500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Все учащиеся</a:t>
            </a:r>
            <a:endParaRPr lang="ru-RU" sz="1400" dirty="0" smtClean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644008" y="948690"/>
            <a:ext cx="4071966" cy="57246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</a:rPr>
              <a:t>2. </a:t>
            </a:r>
            <a:r>
              <a:rPr lang="ru-RU" sz="1400" dirty="0" smtClean="0">
                <a:solidFill>
                  <a:srgbClr val="FF0000"/>
                </a:solidFill>
              </a:rPr>
              <a:t>Многие категории, чьи права нарушаются ЕГЭ не учтены </a:t>
            </a:r>
          </a:p>
          <a:p>
            <a:r>
              <a:rPr lang="ru-RU" sz="1400" i="1" dirty="0" smtClean="0"/>
              <a:t>- дети из социально-неблагополучных семей</a:t>
            </a:r>
            <a:r>
              <a:rPr lang="ru-RU" sz="1400" dirty="0" smtClean="0"/>
              <a:t>, для которых важнее социализация, чем «натаскивание» на ЕГЭ</a:t>
            </a:r>
          </a:p>
          <a:p>
            <a:pPr>
              <a:buFontTx/>
              <a:buChar char="-"/>
            </a:pPr>
            <a:r>
              <a:rPr lang="ru-RU" sz="1400" i="1" dirty="0" smtClean="0"/>
              <a:t> дети мигрантов</a:t>
            </a:r>
            <a:r>
              <a:rPr lang="ru-RU" sz="1400" dirty="0" smtClean="0"/>
              <a:t>, не владеющие русским языком в достаточной степени</a:t>
            </a:r>
          </a:p>
          <a:p>
            <a:r>
              <a:rPr lang="ru-RU" sz="1400" i="1" dirty="0" smtClean="0"/>
              <a:t>- дети, которые планируют продолжить обучение за пределами России</a:t>
            </a:r>
          </a:p>
          <a:p>
            <a:r>
              <a:rPr lang="ru-RU" sz="1400" i="1" dirty="0" smtClean="0"/>
              <a:t>- Не смотря на то, что детям-инвалидам и детям с ОВЗ предоставлено право сдавать ЕГЭ по выбору, условия для сдачи ЕГЭ не учитывают особенности их заболеваний. </a:t>
            </a:r>
          </a:p>
          <a:p>
            <a:pPr marL="285750" indent="-285750">
              <a:buFontTx/>
              <a:buChar char="-"/>
            </a:pPr>
            <a:endParaRPr lang="ru-RU" sz="1400" i="1" dirty="0" smtClean="0">
              <a:solidFill>
                <a:srgbClr val="FF0000"/>
              </a:solidFill>
            </a:endParaRPr>
          </a:p>
          <a:p>
            <a:pPr lvl="0"/>
            <a:r>
              <a:rPr lang="ru-RU" sz="1400" i="1" dirty="0" smtClean="0">
                <a:solidFill>
                  <a:srgbClr val="FF0000"/>
                </a:solidFill>
              </a:rPr>
              <a:t>3. </a:t>
            </a:r>
            <a:r>
              <a:rPr lang="ru-RU" sz="1400" dirty="0" smtClean="0">
                <a:solidFill>
                  <a:srgbClr val="FF0000"/>
                </a:solidFill>
              </a:rPr>
              <a:t>ЕГЭ и ОГЭ выдавливают учащихся из системы образования</a:t>
            </a:r>
          </a:p>
          <a:p>
            <a:endParaRPr lang="ru-RU" sz="1400" dirty="0" smtClean="0"/>
          </a:p>
          <a:p>
            <a:r>
              <a:rPr lang="ru-RU" sz="1400" i="1" dirty="0" smtClean="0"/>
              <a:t>Согласно статистическим данным, процент выпускников 9-ых классов, которые не продолжили обучение в системе среднего общего или профессионального образования, с 2012-2013 учебного года по 2013-2014 учебный год увеличился на 3% (с 11% до 14%). Что на 21 тысячу выпускников больше по сравнению с 2012-2013 учебным годом.</a:t>
            </a:r>
          </a:p>
          <a:p>
            <a:endParaRPr lang="ru-RU" sz="1600" dirty="0" smtClean="0"/>
          </a:p>
        </p:txBody>
      </p:sp>
      <p:grpSp>
        <p:nvGrpSpPr>
          <p:cNvPr id="38" name="Группа 37"/>
          <p:cNvGrpSpPr/>
          <p:nvPr/>
        </p:nvGrpSpPr>
        <p:grpSpPr>
          <a:xfrm>
            <a:off x="971600" y="4149080"/>
            <a:ext cx="2376264" cy="2160240"/>
            <a:chOff x="179512" y="3356992"/>
            <a:chExt cx="3528392" cy="286208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259632" y="4797152"/>
              <a:ext cx="108012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/>
            <p:cNvGrpSpPr/>
            <p:nvPr/>
          </p:nvGrpSpPr>
          <p:grpSpPr>
            <a:xfrm>
              <a:off x="179512" y="3356992"/>
              <a:ext cx="3528392" cy="2862080"/>
              <a:chOff x="71406" y="1142984"/>
              <a:chExt cx="4358512" cy="4929222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57158" y="2500306"/>
                <a:ext cx="1785951" cy="2464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/>
                  <a:t>Категории, которые не обязаны сдавать ЕГЭ или сдают по выбору уже учтены</a:t>
                </a:r>
              </a:p>
              <a:p>
                <a:endParaRPr lang="ru-RU" sz="2400" dirty="0" smtClean="0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43108" y="4572008"/>
                <a:ext cx="265942" cy="86688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0298" y="4143380"/>
                <a:ext cx="265942" cy="86688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71406" y="1142984"/>
                <a:ext cx="3929090" cy="492922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928662" y="1785926"/>
                <a:ext cx="1857388" cy="17859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1107257" y="1893083"/>
                <a:ext cx="2286016" cy="107157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V="1">
                <a:off x="1321571" y="2107397"/>
                <a:ext cx="2286016" cy="642942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V="1">
                <a:off x="1643042" y="2357430"/>
                <a:ext cx="2071702" cy="21431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 flipH="1" flipV="1">
                <a:off x="1928794" y="2571744"/>
                <a:ext cx="1857388" cy="142876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 bwMode="auto">
              <a:xfrm>
                <a:off x="2928926" y="5143512"/>
                <a:ext cx="1500198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10800000" flipV="1">
                <a:off x="642910" y="3571876"/>
                <a:ext cx="2143140" cy="785818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786050" y="3143248"/>
                <a:ext cx="1071570" cy="428628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V="1">
                <a:off x="1964513" y="4393413"/>
                <a:ext cx="2000264" cy="35719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422" y="4857760"/>
                <a:ext cx="265942" cy="86688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39" name="Прямая со стрелкой 38"/>
              <p:cNvCxnSpPr/>
              <p:nvPr/>
            </p:nvCxnSpPr>
            <p:spPr bwMode="auto">
              <a:xfrm rot="5400000">
                <a:off x="2500298" y="3213892"/>
                <a:ext cx="385765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Прямоугольник 30"/>
          <p:cNvSpPr/>
          <p:nvPr/>
        </p:nvSpPr>
        <p:spPr>
          <a:xfrm>
            <a:off x="395536" y="980728"/>
            <a:ext cx="4104456" cy="28803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</a:rPr>
              <a:t>1. </a:t>
            </a:r>
            <a:r>
              <a:rPr lang="ru-RU" sz="1500" dirty="0" smtClean="0">
                <a:solidFill>
                  <a:srgbClr val="FF0000"/>
                </a:solidFill>
              </a:rPr>
              <a:t>ЕГЭ нарушает права учащихся на качественное образование</a:t>
            </a:r>
          </a:p>
          <a:p>
            <a:r>
              <a:rPr lang="ru-RU" sz="1500" i="1" dirty="0" smtClean="0">
                <a:solidFill>
                  <a:schemeClr val="tx1"/>
                </a:solidFill>
              </a:rPr>
              <a:t>В массовой школе учитель при подготовке к ЕГЭ решают задачу «натаскать» слабых учеников. 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tx1"/>
                </a:solidFill>
              </a:rPr>
              <a:t>Чтобы они прошли минимальный порог.</a:t>
            </a:r>
          </a:p>
          <a:p>
            <a:pPr>
              <a:buFontTx/>
              <a:buChar char="-"/>
            </a:pPr>
            <a:r>
              <a:rPr lang="ru-RU" sz="1500" i="1" dirty="0" smtClean="0">
                <a:solidFill>
                  <a:schemeClr val="tx1"/>
                </a:solidFill>
              </a:rPr>
              <a:t> Чтобы они получили более высокий средний балл.</a:t>
            </a:r>
          </a:p>
          <a:p>
            <a:r>
              <a:rPr lang="ru-RU" sz="1500" i="1" dirty="0" smtClean="0">
                <a:solidFill>
                  <a:schemeClr val="tx1"/>
                </a:solidFill>
              </a:rPr>
              <a:t>Качественное образование дают репетиторы и специализированные школы. Для детей из необеспеченных семей качественное образование становится недоступным</a:t>
            </a:r>
          </a:p>
        </p:txBody>
      </p:sp>
    </p:spTree>
    <p:extLst>
      <p:ext uri="{BB962C8B-B14F-4D97-AF65-F5344CB8AC3E}">
        <p14:creationId xmlns:p14="http://schemas.microsoft.com/office/powerpoint/2010/main" val="27645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ПРЕДЛОЖЕНИЯ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9</a:t>
            </a:fld>
            <a:endParaRPr lang="ru-RU" sz="1600" b="1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11560" y="1071546"/>
            <a:ext cx="807524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AutoNum type="arabicPeriod"/>
            </a:pPr>
            <a:r>
              <a:rPr lang="ru-RU" sz="2000" dirty="0" smtClean="0"/>
              <a:t>Доверить школе проводить итоговую аттестацию школьников 9-х классов и выпускников 11-х классов, не планирующих поступать в вуз.</a:t>
            </a:r>
          </a:p>
          <a:p>
            <a:pPr marL="342900" lvl="0" indent="-342900">
              <a:spcBef>
                <a:spcPts val="1800"/>
              </a:spcBef>
              <a:buAutoNum type="arabicPeriod"/>
            </a:pPr>
            <a:r>
              <a:rPr lang="ru-RU" sz="2000" dirty="0" smtClean="0"/>
              <a:t>Разрешить выдавать аттестаты с «2».</a:t>
            </a:r>
          </a:p>
          <a:p>
            <a:pPr marL="342900" lvl="0" indent="-342900">
              <a:spcBef>
                <a:spcPts val="1800"/>
              </a:spcBef>
              <a:buAutoNum type="arabicPeriod"/>
            </a:pPr>
            <a:r>
              <a:rPr lang="ru-RU" sz="2000" dirty="0" smtClean="0"/>
              <a:t>Прекратить использование результатов ЕГЭ для оценки результатов работы педагогов, образовательных организаций, муниципалитетов.</a:t>
            </a:r>
          </a:p>
          <a:p>
            <a:pPr marL="342900" lvl="0" indent="-342900">
              <a:spcBef>
                <a:spcPts val="1800"/>
              </a:spcBef>
              <a:buAutoNum type="arabicPeriod"/>
            </a:pPr>
            <a:r>
              <a:rPr lang="ru-RU" sz="2000" dirty="0" smtClean="0"/>
              <a:t>Открыть обезличенную базу данных ЕГЭ для исследовательских и аналитических групп.</a:t>
            </a:r>
          </a:p>
          <a:p>
            <a:pPr marL="342900" lvl="0" indent="-342900">
              <a:spcBef>
                <a:spcPts val="1800"/>
              </a:spcBef>
              <a:buAutoNum type="arabicPeriod"/>
            </a:pPr>
            <a:r>
              <a:rPr lang="ru-RU" sz="2000" dirty="0" smtClean="0"/>
              <a:t>Ввести для ОГЭ равные пороговые значения во всех регионах России.</a:t>
            </a:r>
          </a:p>
          <a:p>
            <a:pPr marL="342900" lvl="0" indent="-342900" algn="ctr">
              <a:spcBef>
                <a:spcPts val="18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… </a:t>
            </a:r>
          </a:p>
          <a:p>
            <a:pPr marL="342900" lvl="0" indent="-342900">
              <a:buAutoNum type="arabicPeriod"/>
            </a:pPr>
            <a:endParaRPr lang="ru-RU" sz="1600" dirty="0" smtClean="0"/>
          </a:p>
          <a:p>
            <a:pPr marL="342900" lvl="0" indent="-342900">
              <a:buAutoNum type="arabicPeriod"/>
            </a:pPr>
            <a:endParaRPr lang="ru-RU" sz="1600" dirty="0" smtClean="0"/>
          </a:p>
          <a:p>
            <a:pPr marL="342900" lvl="0" indent="-342900">
              <a:buAutoNum type="arabicPeriod"/>
            </a:pPr>
            <a:endParaRPr lang="ru-RU" sz="1600" dirty="0" smtClean="0"/>
          </a:p>
          <a:p>
            <a:endParaRPr lang="ru-RU" sz="1600" b="1" i="1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6794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14196</TotalTime>
  <Words>698</Words>
  <Application>Microsoft Office PowerPoint</Application>
  <PresentationFormat>Экран (4:3)</PresentationFormat>
  <Paragraphs>275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Из предложений ОП РФ 2012 - 2013</vt:lpstr>
      <vt:lpstr>Презентация PowerPoint</vt:lpstr>
      <vt:lpstr>Презентация PowerPoint</vt:lpstr>
      <vt:lpstr>Презентация PowerPoint</vt:lpstr>
      <vt:lpstr>*  Из материалов Института гуманитарного развития мегаполиса</vt:lpstr>
      <vt:lpstr>Презентация PowerPoint</vt:lpstr>
      <vt:lpstr>Презентация PowerPoint</vt:lpstr>
      <vt:lpstr>Презентация PowerPoint</vt:lpstr>
      <vt:lpstr>Презентация PowerPoint</vt:lpstr>
      <vt:lpstr>ЕГЭ в цифрах (Амурская область)</vt:lpstr>
      <vt:lpstr>ЕГЭ в цифрах (Амурская область)</vt:lpstr>
      <vt:lpstr>Средние баллы по предметам (ЕГЭ) Амурская область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Группа:  Малые и средние потребители, энергосбытовые компании и сервис-провайдеры</dc:title>
  <dc:creator>Рустам</dc:creator>
  <cp:lastModifiedBy>Частное лицо</cp:lastModifiedBy>
  <cp:revision>1131</cp:revision>
  <dcterms:created xsi:type="dcterms:W3CDTF">2012-10-29T08:09:46Z</dcterms:created>
  <dcterms:modified xsi:type="dcterms:W3CDTF">2015-07-22T05:11:44Z</dcterms:modified>
</cp:coreProperties>
</file>