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33"/>
  </p:notesMasterIdLst>
  <p:sldIdLst>
    <p:sldId id="256" r:id="rId3"/>
    <p:sldId id="281" r:id="rId4"/>
    <p:sldId id="257" r:id="rId5"/>
    <p:sldId id="279" r:id="rId6"/>
    <p:sldId id="301" r:id="rId7"/>
    <p:sldId id="300" r:id="rId8"/>
    <p:sldId id="284" r:id="rId9"/>
    <p:sldId id="286" r:id="rId10"/>
    <p:sldId id="285" r:id="rId11"/>
    <p:sldId id="287" r:id="rId12"/>
    <p:sldId id="289" r:id="rId13"/>
    <p:sldId id="290" r:id="rId14"/>
    <p:sldId id="291" r:id="rId15"/>
    <p:sldId id="297" r:id="rId16"/>
    <p:sldId id="298" r:id="rId17"/>
    <p:sldId id="299" r:id="rId18"/>
    <p:sldId id="294" r:id="rId19"/>
    <p:sldId id="296" r:id="rId20"/>
    <p:sldId id="258" r:id="rId21"/>
    <p:sldId id="259" r:id="rId22"/>
    <p:sldId id="260" r:id="rId23"/>
    <p:sldId id="261" r:id="rId24"/>
    <p:sldId id="282" r:id="rId25"/>
    <p:sldId id="264" r:id="rId26"/>
    <p:sldId id="265" r:id="rId27"/>
    <p:sldId id="267" r:id="rId28"/>
    <p:sldId id="268" r:id="rId29"/>
    <p:sldId id="266" r:id="rId30"/>
    <p:sldId id="269" r:id="rId31"/>
    <p:sldId id="27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73B54E-7F9A-40AD-A7C2-D1CD1022D8B5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F44BE5-D5AE-47E9-9618-84D0AD906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DFF603-542A-4334-B0E1-20A3FF8DC81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CCA61FE-BC57-42F2-B39A-AD2ECF5B503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3E23CC-0412-43E2-8BC0-615648AC0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07229-0B97-487C-8F87-8BF6DE10C3A2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4F85-957A-4B03-A940-EB6026034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F2EA-9C35-4A75-B9C8-EB95A2FE286B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F107-31AA-4A5B-9488-FA80ECB50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5C8D-42A1-492E-93C0-1FDBCCBC50D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CCE2-B81A-4ADA-B96F-889EF91EF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61F9-06AF-491E-B49E-1419B4E64433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1B53-B282-4F5A-A233-019E93853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6C24-664A-4888-81AB-29C2490FEE59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CDDB-3620-4D14-A040-F0B7C664B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A1E12-F638-4A18-BC69-E19D5F42A6A9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14E9-C198-4519-A5F8-4343A424B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B66B-8C1B-40C9-A18E-4A2C5C10CFC2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3022-A1B8-4B0C-AFD0-D5BD83A49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D998-7BF0-4C99-9CAF-46A2E90C9E40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D755-F57D-43A0-89C0-526125657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0B86-4F92-4FB0-A479-9BE29487C3C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306B-651D-4E48-AE13-9E781E6B8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FBE6-C1D5-4131-BCB7-A129A907C521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4E4C-6ED7-4D60-ACCB-7B2F55556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C1A4-C7B1-4965-AD33-C1B909AA0206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73831-9BBA-4446-956D-8E750FD98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9EA2-8460-49D2-B991-2718432459AC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C6E7-074B-4CD2-BCB7-1288DF5CF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C4D9-9B72-410A-A53F-479D57DEA8F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638E-CA42-4F5A-A2D3-41C61A64E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F4CE-5470-49F0-8EB9-13A9AA288FB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40B0-D955-4F83-8BB3-9E7222369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91CB01-5DD4-4FE0-A32C-0FDED3980728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9A54FC-6EFE-4BE4-A5B7-77B673A8D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343A0E-57FB-4D66-A37F-70DC6F13CB0B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41B612-8679-4718-A2A3-D08B1BA8C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40424E-7650-4933-8E63-12EFA1766D99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78F01A-36EE-478D-8FFA-A7FE7EBC8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E3691F-7AF4-4FFB-8D4E-CEC137919B96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76B393-8DFC-4EAD-B0C7-E1D465DA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075F-B960-4C3B-9722-5428C218646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1A718-F3C1-482A-B9D1-609680003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766607-A2A8-408E-A604-E5CD8B45DC95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DBEDCA-94AD-40FA-AF38-A46A57178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7B31A61-A9EF-45AD-9589-5D5EDE516BA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D026AE-76C5-4768-9C9F-213C84FF7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2F4FC8D-D0EE-47E1-9E80-1C7D3C8AB9BD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CD17163-C2E6-4A8C-A93E-63599C16D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6" r:id="rId2"/>
    <p:sldLayoutId id="2147483732" r:id="rId3"/>
    <p:sldLayoutId id="2147483733" r:id="rId4"/>
    <p:sldLayoutId id="2147483734" r:id="rId5"/>
    <p:sldLayoutId id="2147483735" r:id="rId6"/>
    <p:sldLayoutId id="2147483717" r:id="rId7"/>
    <p:sldLayoutId id="2147483736" r:id="rId8"/>
    <p:sldLayoutId id="214748373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07023F5-3868-4D2E-80C4-1F601E59AD8C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C72BF8F-B868-4F42-BD24-5B0B53474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87450" y="260350"/>
            <a:ext cx="6697663" cy="1008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Встреча Уполномоченных по защите прав предпринимателей с В.В.Путиным .</a:t>
            </a: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21163"/>
            <a:ext cx="5541963" cy="59055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10244" name="Picture 4" descr="IMG-20141207-WA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41438"/>
            <a:ext cx="7500937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://t1.gstatic.com/images?q=tbn:ANd9GcQyLVGe57dclyFNsOB1apheCjOU8mrGA0EaPazPgonS4IHlI4X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571744"/>
            <a:ext cx="9144001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1"/>
          <p:cNvSpPr>
            <a:spLocks noGrp="1"/>
          </p:cNvSpPr>
          <p:nvPr>
            <p:ph idx="4294967295"/>
          </p:nvPr>
        </p:nvSpPr>
        <p:spPr>
          <a:xfrm>
            <a:off x="357188" y="285750"/>
            <a:ext cx="8786812" cy="58578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Получение патента должно быть максимально простым. Только в такой форме патент для </a:t>
            </a:r>
            <a:r>
              <a:rPr lang="ru-RU" dirty="0" err="1" smtClean="0">
                <a:latin typeface="Times New Roman" pitchFamily="18" charset="0"/>
              </a:rPr>
              <a:t>самозанятых</a:t>
            </a:r>
            <a:r>
              <a:rPr lang="ru-RU" dirty="0" smtClean="0">
                <a:latin typeface="Times New Roman" pitchFamily="18" charset="0"/>
              </a:rPr>
              <a:t> сыграет свою роль.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Сегодня есть обеспокоенность и среди предпринимателей малых предприятий, которые не имеют права применять патентную систему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налогообложения – предусмотренная НК РФ отмена единого налога на вменённый доход с 2018 года. Единый налог на вменённый доход – это очень лёгкая форма для малого бизнеса, она легко прогнозируемая и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администрируемая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. Мы считаем, что нужно сохранить эту форму после 2018 года, просто считаем это обязательным для сохранения именно стабильности малых предприятий.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4294967295"/>
          </p:nvPr>
        </p:nvSpPr>
        <p:spPr>
          <a:xfrm>
            <a:off x="468313" y="428625"/>
            <a:ext cx="8675687" cy="530701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Была освещена проблема высоких административных штрафов. Ситуация сегодня такова, что штраф для малых и для крупных предприятий одинаков.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Наряду с надзорными каникулами, было предложено уменьшить в два раза размер административных штрафов именно для малого бизнеса. </a:t>
            </a:r>
          </a:p>
        </p:txBody>
      </p:sp>
      <p:pic>
        <p:nvPicPr>
          <p:cNvPr id="6" name="Picture 2" descr="C:\Users\1\Downloads\image-15-12-14-12-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1810"/>
            <a:ext cx="4857784" cy="364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4294967295"/>
          </p:nvPr>
        </p:nvSpPr>
        <p:spPr>
          <a:xfrm>
            <a:off x="357188" y="0"/>
            <a:ext cx="8786812" cy="5786438"/>
          </a:xfrm>
        </p:spPr>
        <p:txBody>
          <a:bodyPr/>
          <a:lstStyle/>
          <a:p>
            <a:pPr eaLnBrk="1" hangingPunct="1"/>
            <a:endParaRPr lang="ru-RU" dirty="0" smtClean="0">
              <a:latin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</a:rPr>
              <a:t>Следующий </a:t>
            </a:r>
            <a:r>
              <a:rPr lang="ru-RU" dirty="0" smtClean="0">
                <a:latin typeface="Times New Roman" pitchFamily="18" charset="0"/>
              </a:rPr>
              <a:t>вопрос, поднятый Уполномоченными по защите прав предпринимателей о предприятиях, предпринимателях, работающих в районах Крайнего Севера и приравненных к ним местностях, и имеющих дополнительную </a:t>
            </a:r>
            <a:r>
              <a:rPr lang="ru-RU" dirty="0" err="1" smtClean="0">
                <a:latin typeface="Times New Roman" pitchFamily="18" charset="0"/>
              </a:rPr>
              <a:t>квазиналоговую</a:t>
            </a:r>
            <a:r>
              <a:rPr lang="ru-RU" dirty="0" smtClean="0">
                <a:latin typeface="Times New Roman" pitchFamily="18" charset="0"/>
              </a:rPr>
              <a:t> нагрузку, связанную с обеспечением ими за свой счёт в полной мере государственных гарантий наёмным работникам по выплате северных льгот.</a:t>
            </a:r>
          </a:p>
        </p:txBody>
      </p:sp>
      <p:sp>
        <p:nvSpPr>
          <p:cNvPr id="4" name="Содержимое 1"/>
          <p:cNvSpPr txBox="1">
            <a:spLocks/>
          </p:cNvSpPr>
          <p:nvPr/>
        </p:nvSpPr>
        <p:spPr bwMode="auto">
          <a:xfrm>
            <a:off x="285720" y="3286125"/>
            <a:ext cx="835824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ru-RU" sz="2800" dirty="0" smtClean="0">
              <a:latin typeface="Times New Roman" pitchFamily="18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ru-RU" sz="2800" dirty="0" smtClean="0">
              <a:latin typeface="Times New Roman" pitchFamily="18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2800" dirty="0" smtClean="0">
                <a:latin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</a:rPr>
              <a:t>приводит бизнес таких территорий к неконкурентоспособности. </a:t>
            </a: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http://t1.gstatic.com/images?q=tbn:ANd9GcQyLVGe57dclyFNsOB1apheCjOU8mrGA0EaPazPgonS4IHlI4X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1000108"/>
            <a:ext cx="112252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1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436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С 2015 года предприниматели этих территорий обязаны будут оплачивать наёмным работникам расходы на оплату проезда к месту отпуска и обратно. Предприниматели говорят о том, что они просто физически не смогу исполнить эту норму. А это значит, мы либо опять загоним в «тень» предприятия,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работающие на этих территориях, либо просто загоним в «тень» существующие сегодня легальные трудовые отношения.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Уполномоченными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направлены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в Правительство предложения, в которых просили зафиксировать размер оплаты «северных проездных» – мы так их между собой уже прозвали – и изыскать механизмы компенсации работодателям расходов на эти выплаты.</a:t>
            </a:r>
            <a:endParaRPr lang="ru-RU" sz="3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В.В. На предложения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Уполномоченых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ответил: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закупки государственными компаниями и компаниями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госучастием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малого и среднего бизнеса услуг и товаров на определённый объём. Важно, чтобы и вот эти, и другие инновации были, конечно, реализованы, это самое главное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8258175" cy="5507037"/>
          </a:xfrm>
        </p:spPr>
        <p:txBody>
          <a:bodyPr/>
          <a:lstStyle/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счет северных льгот В.В. Путин отметил: 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найти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способ,который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облегчал бы ситуацию, особенно для малого и среднего бизнеса, это нужно сделать. Нужно обязательно посмотреть на этот вопрос как на проблему, которая создаёт дополнительные сложности для бизнеса, в том числе для малого и среднего бизнеса.»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5929313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счет налога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вменненный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доход В.В. Путин отметил «Что касается налога на вменённый доход и патента. Предполагалось, что патент заменит налог на вменённый доход. Патент эффективно будет работать только в том случае, если он будет максимально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разбюрокрачен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 самом налоге на вменённый доход ещё подумаем, Правительству я переадресую это предложение»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57188" y="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 рамках Конференции Уполномоченных по защите прав предпринимателей с докладом выступала  Уполномоченный по защите прав предпринимателей в Амурской области Степанова О.В. С темой «Проблемы реализации закона №44-ФЗ»</a:t>
            </a:r>
          </a:p>
        </p:txBody>
      </p:sp>
      <p:pic>
        <p:nvPicPr>
          <p:cNvPr id="24579" name="Picture 2" descr="C:\Users\1\Downloads\WhatsApp Images\IMG-20141207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2428868"/>
            <a:ext cx="616745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57188" y="785813"/>
            <a:ext cx="8329612" cy="52212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Путин В.В. Поручил Минобороны,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Росфинмониторингу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другим заинтересованным структурам разработать жесткую систему контроля за использованием средств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гособоронзаказа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бюджетах госкомпаний  создать единые расчетные центры, которые обеспечат оптимизацию денежных потоков, эффективное управление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pinform.ru/wp-content/uploads/2013/01/upolnomochenniy-po-zaschyte-prav-predprinimatel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23399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biznespravo73.ru/uploads/palata_ban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3446463"/>
            <a:ext cx="364331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Содержимое 1"/>
          <p:cNvSpPr>
            <a:spLocks noGrp="1"/>
          </p:cNvSpPr>
          <p:nvPr>
            <p:ph idx="1"/>
          </p:nvPr>
        </p:nvSpPr>
        <p:spPr>
          <a:xfrm>
            <a:off x="642938" y="1785938"/>
            <a:ext cx="7827962" cy="3959225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latin typeface="Times New Roman" pitchFamily="18" charset="0"/>
              </a:rPr>
              <a:t>   Основные вопросы работы Региональных Уполномоченных: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К </a:t>
            </a:r>
            <a:r>
              <a:rPr lang="ru-RU" sz="2800" dirty="0" smtClean="0">
                <a:latin typeface="Times New Roman" pitchFamily="18" charset="0"/>
              </a:rPr>
              <a:t>Уполномоченному по за по защите прав предпринимателей в </a:t>
            </a:r>
            <a:r>
              <a:rPr lang="ru-RU" sz="2800" dirty="0" smtClean="0">
                <a:latin typeface="Times New Roman" pitchFamily="18" charset="0"/>
              </a:rPr>
              <a:t>Амурской </a:t>
            </a:r>
            <a:r>
              <a:rPr lang="ru-RU" sz="2800" dirty="0" smtClean="0">
                <a:latin typeface="Times New Roman" pitchFamily="18" charset="0"/>
              </a:rPr>
              <a:t>области поступило </a:t>
            </a:r>
            <a:r>
              <a:rPr lang="ru-RU" sz="3200" b="1" u="sng" dirty="0" smtClean="0">
                <a:latin typeface="Times New Roman" pitchFamily="18" charset="0"/>
              </a:rPr>
              <a:t>92</a:t>
            </a:r>
            <a:r>
              <a:rPr lang="ru-RU" sz="2800" b="1" u="sng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обращения, </a:t>
            </a:r>
            <a:r>
              <a:rPr lang="ru-RU" sz="3200" b="1" u="sng" dirty="0" smtClean="0">
                <a:latin typeface="Times New Roman" pitchFamily="18" charset="0"/>
              </a:rPr>
              <a:t>75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рассмотрено</a:t>
            </a:r>
            <a:endParaRPr lang="ru-RU" sz="2800" dirty="0" smtClean="0">
              <a:latin typeface="Times New Roman" pitchFamily="18" charset="0"/>
            </a:endParaRPr>
          </a:p>
        </p:txBody>
      </p:sp>
      <p:graphicFrame>
        <p:nvGraphicFramePr>
          <p:cNvPr id="26629" name="Диаграмма 4"/>
          <p:cNvGraphicFramePr>
            <a:graphicFrameLocks/>
          </p:cNvGraphicFramePr>
          <p:nvPr/>
        </p:nvGraphicFramePr>
        <p:xfrm>
          <a:off x="357158" y="4143380"/>
          <a:ext cx="5214938" cy="2357454"/>
        </p:xfrm>
        <a:graphic>
          <a:graphicData uri="http://schemas.openxmlformats.org/presentationml/2006/ole">
            <p:oleObj spid="_x0000_s26629" r:id="rId5" imgW="5218628" imgH="3572566" progId="Excel.Sheet.8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404813"/>
            <a:ext cx="8229600" cy="4525962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Послание Президента РФ 2014 года можно назвать Посланием экономическим, Посланием для бизнеса. В Послании </a:t>
            </a:r>
            <a:r>
              <a:rPr lang="ru-RU" sz="2800" dirty="0" smtClean="0">
                <a:latin typeface="Times New Roman" pitchFamily="18" charset="0"/>
              </a:rPr>
              <a:t>важные </a:t>
            </a:r>
            <a:r>
              <a:rPr lang="ru-RU" sz="2800" dirty="0" smtClean="0">
                <a:latin typeface="Times New Roman" pitchFamily="18" charset="0"/>
              </a:rPr>
              <a:t>сигналы и инструменты, для инвестирования и развития малого и среднего предпринимательства.</a:t>
            </a:r>
          </a:p>
        </p:txBody>
      </p:sp>
      <p:pic>
        <p:nvPicPr>
          <p:cNvPr id="50179" name="Picture 7" descr="41d4aa5d49eefdd297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708275"/>
            <a:ext cx="5976937" cy="3989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285750" y="642938"/>
            <a:ext cx="8229600" cy="4525962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По обращениям, связанных с уголовным преследованием бизнеса, 16 человек удалось освободить, все  обвинения сняты или уголовные дела были прекращены, и они были отпущены из мест лишения свободы.</a:t>
            </a:r>
          </a:p>
        </p:txBody>
      </p:sp>
      <p:pic>
        <p:nvPicPr>
          <p:cNvPr id="16386" name="Picture 2" descr="http://www.metaprom.ru/articles_foto/1338879840foto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375025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Для Уполномоченного по защите прав предпринимателей обращения являются самой важной работой. Однако, приходится много заниматься с системными вопросами в части необоснованных действий КНД органов, органов местного самоуправления в отношении малого и среднего предпринимательства .</a:t>
            </a: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28675" name="Picture 4" descr="IMG_6539"/>
          <p:cNvSpPr>
            <a:spLocks noChangeAspect="1" noChangeArrowheads="1"/>
          </p:cNvSpPr>
          <p:nvPr/>
        </p:nvSpPr>
        <p:spPr bwMode="auto">
          <a:xfrm>
            <a:off x="1331913" y="2636838"/>
            <a:ext cx="62642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11188" y="333375"/>
            <a:ext cx="8229600" cy="4525963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В докладе Уполномоченного по защите прав предпринимателей Президенту РФ представлено 217 инициатив, многие из которых уже </a:t>
            </a:r>
            <a:r>
              <a:rPr lang="ru-RU" sz="3200" dirty="0" smtClean="0">
                <a:latin typeface="Times New Roman" pitchFamily="18" charset="0"/>
              </a:rPr>
              <a:t>реализованы.</a:t>
            </a:r>
            <a:endParaRPr lang="ru-RU" sz="3200" dirty="0" smtClean="0">
              <a:latin typeface="Times New Roman" pitchFamily="18" charset="0"/>
            </a:endParaRPr>
          </a:p>
        </p:txBody>
      </p:sp>
      <p:pic>
        <p:nvPicPr>
          <p:cNvPr id="29699" name="Picture 4" descr="Президент России Владимир Путин выступает на встрече с уполномоченными и представителями правозащитных организ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353425" cy="422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9144000" cy="51847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	 	 </a:t>
            </a:r>
            <a:r>
              <a:rPr lang="ru-RU" i="1" u="sng" smtClean="0">
                <a:latin typeface="Times New Roman" pitchFamily="18" charset="0"/>
              </a:rPr>
              <a:t>Предложено: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принять шестой пакет по гуманизации уголовного законодательства в экономической сфере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внести вопросы, связанные с кратными штрафами для предпринимателей</a:t>
            </a:r>
          </a:p>
        </p:txBody>
      </p:sp>
      <p:pic>
        <p:nvPicPr>
          <p:cNvPr id="30723" name="Picture 5" descr="41d5206df75710aab4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68976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800" i="1" smtClean="0">
                <a:latin typeface="Times New Roman" pitchFamily="18" charset="0"/>
              </a:rPr>
              <a:t>56% экспертов считают введение бизнеса в России небезопасным</a:t>
            </a:r>
          </a:p>
        </p:txBody>
      </p:sp>
      <p:pic>
        <p:nvPicPr>
          <p:cNvPr id="31747" name="Picture 5" descr="th?id=H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141663"/>
            <a:ext cx="36496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11188" y="765175"/>
            <a:ext cx="8424862" cy="5329238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Уполномоченные по защите прав предпринимателей  110 раз участвовали в различных судебных заседаниях как уполномоченные.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Судьи принимали решения исходя из собственных мотивов и убеждений.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Мы стремимся  к тому, чтобы участие в судах в качестве защитника Уполномоченного по защите прав предпринимателей было предусмотрено в законе РФ.</a:t>
            </a:r>
          </a:p>
        </p:txBody>
      </p:sp>
      <p:pic>
        <p:nvPicPr>
          <p:cNvPr id="32771" name="Picture 6" descr="zakon-o-voennyh-sudah-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768850"/>
            <a:ext cx="31321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539750" y="206057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Количество внеплановых проверок почти догнало количество плановых проверок.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3600" b="1" i="1" u="sng" smtClean="0">
                <a:latin typeface="Times New Roman" pitchFamily="18" charset="0"/>
              </a:rPr>
              <a:t> Предложено: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Сократить количество проверок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Подготовка единого реестра плановых и внеплановых проверок.</a:t>
            </a:r>
          </a:p>
        </p:txBody>
      </p:sp>
      <p:pic>
        <p:nvPicPr>
          <p:cNvPr id="33795" name="Picture 5" descr="121045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437063"/>
            <a:ext cx="291623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163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60350"/>
            <a:ext cx="320357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507412" cy="4684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Предложена программа развития предпринимательства, в которую были бы включены основные вопросы, в том числе вопросы, связанные с тарифами, денежно-кредитной политикой страны, вопросы связанные с налоговой системой, которая предусматривает: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Фиксированные действующие налоговые условия на четыре года;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Для начинающих предпринимателей , которые регистрируются впервые: двухлетние налоговые каникулы;</a:t>
            </a:r>
          </a:p>
        </p:txBody>
      </p:sp>
      <p:pic>
        <p:nvPicPr>
          <p:cNvPr id="34819" name="Picture 5" descr="A14-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0"/>
            <a:ext cx="2663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50825" y="476250"/>
            <a:ext cx="8316913" cy="54737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В.В. Путин одобрил ряд положений, представленных Уполномоченными по защите прав предпринимателей, а так же отметил, что «исходить надо из здравого смысла…все нужно делать в контакте с предпринимательским сообществом, с Правительством, и с общественностью».</a:t>
            </a:r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pic>
        <p:nvPicPr>
          <p:cNvPr id="35843" name="Picture 5" descr="IMG-20141207-WA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286125"/>
            <a:ext cx="5148262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IMG-20141207-WA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6124"/>
            <a:ext cx="5148262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Месседж Послания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в экономической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части: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экономика,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её развитие.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Упор на </a:t>
            </a:r>
            <a:r>
              <a:rPr lang="ru-RU" sz="3200" b="1" smtClean="0">
                <a:latin typeface="Times New Roman" pitchFamily="18" charset="0"/>
              </a:rPr>
              <a:t>свободу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3200" b="1" smtClean="0">
                <a:latin typeface="Times New Roman" pitchFamily="18" charset="0"/>
              </a:rPr>
              <a:t>предприни-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3200" b="1" smtClean="0">
                <a:latin typeface="Times New Roman" pitchFamily="18" charset="0"/>
              </a:rPr>
              <a:t>мательства.</a:t>
            </a:r>
          </a:p>
        </p:txBody>
      </p:sp>
      <p:pic>
        <p:nvPicPr>
          <p:cNvPr id="36867" name="Picture 4" descr="image-06-12-14-08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412875"/>
            <a:ext cx="5076825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http://t1.gstatic.com/images?q=tbn:ANd9GcQyLVGe57dclyFNsOB1apheCjOU8mrGA0EaPazPgonS4IHlI4X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93122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5357813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Times New Roman" pitchFamily="18" charset="0"/>
              </a:rPr>
              <a:t>Вопросы озвученные Региональными Уполномоченными Президенту</a:t>
            </a:r>
            <a:r>
              <a:rPr lang="ru-RU" sz="3200" smtClean="0">
                <a:latin typeface="Times New Roman" pitchFamily="18" charset="0"/>
              </a:rPr>
              <a:t>:</a:t>
            </a:r>
          </a:p>
          <a:p>
            <a:r>
              <a:rPr lang="ru-RU" smtClean="0">
                <a:latin typeface="Times New Roman" pitchFamily="18" charset="0"/>
              </a:rPr>
              <a:t>Малый и средний бизнес, имеет огромную социальную составляющую. </a:t>
            </a:r>
          </a:p>
          <a:p>
            <a:r>
              <a:rPr lang="ru-RU" smtClean="0">
                <a:latin typeface="Times New Roman" pitchFamily="18" charset="0"/>
              </a:rPr>
              <a:t>Малый бизнес – это самозанятость,  рабочие места,  предпринимательская инициатива, именно малый бизнес обеспечивает население товарами и услугами. </a:t>
            </a:r>
          </a:p>
          <a:p>
            <a:endParaRPr lang="ru-RU" smtClean="0">
              <a:latin typeface="Times New Roman" pitchFamily="18" charset="0"/>
            </a:endParaRPr>
          </a:p>
          <a:p>
            <a:endParaRPr lang="ru-RU" smtClean="0">
              <a:latin typeface="Times New Roman" pitchFamily="18" charset="0"/>
            </a:endParaRPr>
          </a:p>
        </p:txBody>
      </p:sp>
      <p:pic>
        <p:nvPicPr>
          <p:cNvPr id="10251" name="Picture 11" descr="C:\Users\1\Downloads\image-15-12-14-12-33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36888"/>
            <a:ext cx="4500562" cy="3235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одержимое 1"/>
          <p:cNvSpPr txBox="1">
            <a:spLocks/>
          </p:cNvSpPr>
          <p:nvPr/>
        </p:nvSpPr>
        <p:spPr bwMode="auto">
          <a:xfrm>
            <a:off x="0" y="3643313"/>
            <a:ext cx="4429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Малый </a:t>
            </a:r>
            <a:r>
              <a:rPr lang="ru-RU" sz="27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бизнес является подушкой безопасности в нестабильное экономическое время.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ru-RU" sz="2700" dirty="0">
              <a:latin typeface="Times New Roman" pitchFamily="18" charset="0"/>
              <a:cs typeface="+mn-cs"/>
            </a:endParaRP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ru-RU" sz="270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1"/>
          <p:cNvSpPr>
            <a:spLocks noGrp="1"/>
          </p:cNvSpPr>
          <p:nvPr>
            <p:ph idx="1"/>
          </p:nvPr>
        </p:nvSpPr>
        <p:spPr>
          <a:xfrm>
            <a:off x="468313" y="357166"/>
            <a:ext cx="8229600" cy="5000660"/>
          </a:xfrm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связи с ежегодным докладом Уполномоченного при Президенте РФ по защите прав предпринимателей готовится пакет НПА для внесение в ГД РФ.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 доклада необходима информация по улучшению ведения бизнеса в каждом субъекте РФ.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бизнес-сообщества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предложения в приемную Уполномоченного по защите прав предпринимателей в Амурской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Спасибо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 внимание!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4294967295"/>
          </p:nvPr>
        </p:nvSpPr>
        <p:spPr>
          <a:xfrm>
            <a:off x="428625" y="571500"/>
            <a:ext cx="8258175" cy="514985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Владимир Владимирович, мы в этом году, как никогда ждали Ваше Послание. Мы волновались, но надеялись, и мы были услышаны. Сегодня для бизнеса как никогда важно понимание стабильности и особенно налогового законодательства.</a:t>
            </a:r>
          </a:p>
          <a:p>
            <a:pPr eaLnBrk="1" hangingPunct="1"/>
            <a:endParaRPr lang="ru-RU" sz="32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50825" y="476250"/>
            <a:ext cx="8316913" cy="54737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В.В. Путин одобрил ряд положений, представленных Уполномоченными по защите прав предпринимателей, а так же отметил, что «исходить надо из здравого смысла…все нужно делать в контакте с предпринимательским сообществом, с Правительством, и с общественностью».</a:t>
            </a:r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pic>
        <p:nvPicPr>
          <p:cNvPr id="35843" name="Picture 5" descr="IMG-20141207-WA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286125"/>
            <a:ext cx="5148262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IMG-20141207-WA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6124"/>
            <a:ext cx="5148262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9144000" cy="51847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	 	 </a:t>
            </a:r>
            <a:r>
              <a:rPr lang="ru-RU" i="1" u="sng" smtClean="0">
                <a:latin typeface="Times New Roman" pitchFamily="18" charset="0"/>
              </a:rPr>
              <a:t>Предложено: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принять шестой пакет по гуманизации уголовного законодательства в экономической сфере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внести вопросы, связанные с кратными штрафами для предпринимателей</a:t>
            </a:r>
          </a:p>
        </p:txBody>
      </p:sp>
      <p:pic>
        <p:nvPicPr>
          <p:cNvPr id="30723" name="Picture 5" descr="41d5206df75710aab4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86124"/>
            <a:ext cx="62865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643438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Мы считаем, что государство, уже взяло всё что возможно от малого бизнеса, и любое повышение фискальной нагрузки приводит к обратным эффектам. Показательный пример – 2013 год, когда с повышением страховых взносов более полумиллиона индивидуальных предпринимателей прекратили свою деятельность. Это был самый малый бизнес, это был микробизнес.</a:t>
            </a:r>
          </a:p>
        </p:txBody>
      </p:sp>
      <p:pic>
        <p:nvPicPr>
          <p:cNvPr id="74754" name="Picture 2" descr="C:\Users\1\Downloads\image-15-12-14-12-33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867025"/>
            <a:ext cx="5343525" cy="39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ttp://t1.gstatic.com/images?q=tbn:ANd9GcQyLVGe57dclyFNsOB1apheCjOU8mrGA0EaPazPgonS4IHlI4X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71612"/>
            <a:ext cx="9144001" cy="585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1"/>
          <p:cNvSpPr>
            <a:spLocks noGrp="1"/>
          </p:cNvSpPr>
          <p:nvPr>
            <p:ph idx="4294967295"/>
          </p:nvPr>
        </p:nvSpPr>
        <p:spPr>
          <a:xfrm>
            <a:off x="0" y="142875"/>
            <a:ext cx="9358313" cy="67151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Вернуть этих людей сейчас в бизнес достаточно </a:t>
            </a:r>
            <a:r>
              <a:rPr lang="ru-RU" dirty="0" err="1" smtClean="0">
                <a:latin typeface="Times New Roman" pitchFamily="18" charset="0"/>
              </a:rPr>
              <a:t>сложно,но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возможно. Для этого нужно создать достаточно простые условия вхождения в бизнес. Считаем, что введение патента для самозанятых без права найма работников и сохранение единого налога на вменённый доход </a:t>
            </a:r>
            <a:r>
              <a:rPr lang="ru-RU" dirty="0" smtClean="0">
                <a:latin typeface="Times New Roman" pitchFamily="18" charset="0"/>
              </a:rPr>
              <a:t>для малых </a:t>
            </a:r>
            <a:r>
              <a:rPr lang="ru-RU" dirty="0" smtClean="0">
                <a:latin typeface="Times New Roman" pitchFamily="18" charset="0"/>
              </a:rPr>
              <a:t>предприятий смогли бы решить эту проблему.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Сегодня законопроект о патенте для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самозанятых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принят в первом чтении Государственной Думой.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Но, та форма, которая сегодня предлагается, не достигнет желаемого результата, потому что, мы должны понимать, что это отдельный гражданин, который работает сам по себе, он не имеет в найме работников.</a:t>
            </a:r>
          </a:p>
          <a:p>
            <a:pPr eaLnBrk="1" hangingPunct="1">
              <a:defRPr/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4294967295"/>
          </p:nvPr>
        </p:nvSpPr>
        <p:spPr>
          <a:xfrm>
            <a:off x="357188" y="0"/>
            <a:ext cx="8786812" cy="5715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Введение дополнительных требований при получении патента, кроме как оплата патента, считается ошибочным. Если мы заставляем самозанятого регистрироваться в качестве индивидуального предпринимателя, регистрироваться в других фондах, дополнительной строкой вносим оплату страховых взносов, и связанную с такой отчётностью,</a:t>
            </a:r>
          </a:p>
        </p:txBody>
      </p:sp>
      <p:sp>
        <p:nvSpPr>
          <p:cNvPr id="16387" name="AutoShape 2" descr="https://apf.mail.ru/cgi-bin/readmsg/image-15-12-14-12-33-5.jpeg?x-email=dashyleshka%40mail.ru&amp;id=14188051680000000404%3B0%3B6&amp;mode=attachment&amp;channel&amp;bs=3463469&amp;bl=818572&amp;ct=image%2Fjpeg&amp;cn=image-15-12-14-12-33-5.jpe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4" descr="https://apf.mail.ru/cgi-bin/readmsg/image-15-12-14-12-33-5.jpeg?x-email=dashyleshka%40mail.ru&amp;id=14188051680000000404%3B0%3B6&amp;mode=attachment&amp;channel&amp;bs=3463469&amp;bl=818572&amp;ct=image%2Fjpeg&amp;cn=image-15-12-14-12-33-5.jpe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9" name="Picture 5" descr="C:\Users\1\Downloads\image-15-12-14-12-33-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928934"/>
            <a:ext cx="4857752" cy="365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1"/>
          <p:cNvSpPr txBox="1">
            <a:spLocks/>
          </p:cNvSpPr>
          <p:nvPr/>
        </p:nvSpPr>
        <p:spPr bwMode="auto">
          <a:xfrm>
            <a:off x="357158" y="2857500"/>
            <a:ext cx="3786214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dirty="0">
                <a:latin typeface="Times New Roman" pitchFamily="18" charset="0"/>
              </a:rPr>
              <a:t>    что сразу автоматически влечёт за собой подготовку и сдачу отчётности, то привлекательность этого патента нулевая. </a:t>
            </a:r>
            <a:r>
              <a:rPr lang="ru-RU" sz="2400" dirty="0" err="1">
                <a:latin typeface="Times New Roman" pitchFamily="18" charset="0"/>
              </a:rPr>
              <a:t>Самозанятые</a:t>
            </a:r>
            <a:r>
              <a:rPr lang="ru-RU" sz="2400" dirty="0">
                <a:latin typeface="Times New Roman" pitchFamily="18" charset="0"/>
              </a:rPr>
              <a:t> не будут приобретать </a:t>
            </a:r>
            <a:r>
              <a:rPr lang="ru-RU" sz="2400" dirty="0" smtClean="0">
                <a:latin typeface="Times New Roman" pitchFamily="18" charset="0"/>
              </a:rPr>
              <a:t>патент. </a:t>
            </a:r>
            <a:endParaRPr lang="ru-RU" sz="2400" kern="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Открытая">
  <a:themeElements>
    <a:clrScheme name="8_Открытая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8_Открытая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ткрытая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1251</Words>
  <Application>Microsoft Office PowerPoint</Application>
  <PresentationFormat>Экран (4:3)</PresentationFormat>
  <Paragraphs>76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Открытая</vt:lpstr>
      <vt:lpstr>8_Открытая</vt:lpstr>
      <vt:lpstr>Лист Microsoft Office Excel 97-2003</vt:lpstr>
      <vt:lpstr>Встреча Уполномоченных по защите прав предпринимателей с В.В.Путиным 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Путин В.В. На предложения            Уполномоченых ответил: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28</cp:revision>
  <dcterms:created xsi:type="dcterms:W3CDTF">2014-12-16T04:40:17Z</dcterms:created>
  <dcterms:modified xsi:type="dcterms:W3CDTF">2014-12-19T03:18:53Z</dcterms:modified>
</cp:coreProperties>
</file>