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53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43F4-05C5-46F5-85F7-520C13D43659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4701-816D-4FCA-9B09-E7158199D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16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43F4-05C5-46F5-85F7-520C13D43659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4701-816D-4FCA-9B09-E7158199D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23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43F4-05C5-46F5-85F7-520C13D43659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4701-816D-4FCA-9B09-E7158199D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68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43F4-05C5-46F5-85F7-520C13D43659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4701-816D-4FCA-9B09-E7158199D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01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43F4-05C5-46F5-85F7-520C13D43659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4701-816D-4FCA-9B09-E7158199D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44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43F4-05C5-46F5-85F7-520C13D43659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4701-816D-4FCA-9B09-E7158199D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0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43F4-05C5-46F5-85F7-520C13D43659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4701-816D-4FCA-9B09-E7158199D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17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43F4-05C5-46F5-85F7-520C13D43659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4701-816D-4FCA-9B09-E7158199D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85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43F4-05C5-46F5-85F7-520C13D43659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4701-816D-4FCA-9B09-E7158199D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43F4-05C5-46F5-85F7-520C13D43659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4701-816D-4FCA-9B09-E7158199D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64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43F4-05C5-46F5-85F7-520C13D43659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4701-816D-4FCA-9B09-E7158199D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93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43F4-05C5-46F5-85F7-520C13D43659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04701-816D-4FCA-9B09-E7158199D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72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uharev.livejournal.com/77782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mopila2012@gmail.com" TargetMode="External"/><Relationship Id="rId3" Type="http://schemas.openxmlformats.org/officeDocument/2006/relationships/hyperlink" Target="https://drive.google.com/folderview?id=0B70A-n08O083d2s2UTdyQ0cyUmM&amp;usp=sharing" TargetMode="External"/><Relationship Id="rId7" Type="http://schemas.openxmlformats.org/officeDocument/2006/relationships/hyperlink" Target="https://twitter.com/fbk_spb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fondpeterburg" TargetMode="External"/><Relationship Id="rId5" Type="http://schemas.openxmlformats.org/officeDocument/2006/relationships/hyperlink" Target="https://vk.com/mo_pila" TargetMode="External"/><Relationship Id="rId4" Type="http://schemas.openxmlformats.org/officeDocument/2006/relationships/hyperlink" Target="https://vk.com/fbkspb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3649" y="116632"/>
            <a:ext cx="2896156" cy="3392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77956"/>
            <a:ext cx="2520280" cy="4053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4032447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/>
              <a:t>9 способов </a:t>
            </a:r>
            <a:br>
              <a:rPr lang="ru-RU" sz="4800" b="1" dirty="0" smtClean="0"/>
            </a:br>
            <a:r>
              <a:rPr lang="ru-RU" sz="4800" b="1" dirty="0" smtClean="0"/>
              <a:t>украсть деньги </a:t>
            </a:r>
            <a:br>
              <a:rPr lang="ru-RU" sz="4800" b="1" dirty="0" smtClean="0"/>
            </a:br>
            <a:r>
              <a:rPr lang="ru-RU" sz="4800" b="1" dirty="0" smtClean="0"/>
              <a:t>на благоустройстве </a:t>
            </a:r>
            <a:br>
              <a:rPr lang="ru-RU" sz="4800" b="1" dirty="0" smtClean="0"/>
            </a:br>
            <a:r>
              <a:rPr lang="ru-RU" sz="4800" b="1" dirty="0" smtClean="0"/>
              <a:t>            и как им противостоять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6338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82" b="6282"/>
          <a:stretch>
            <a:fillRect/>
          </a:stretch>
        </p:blipFill>
        <p:spPr>
          <a:xfrm>
            <a:off x="5686075" y="0"/>
            <a:ext cx="3426768" cy="25700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4293096"/>
            <a:ext cx="4506240" cy="2902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5630416" cy="1772816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Способ 9. </a:t>
            </a:r>
            <a:r>
              <a:rPr lang="ru-RU" sz="2800" b="0" dirty="0" smtClean="0"/>
              <a:t>Сокрытие информации (</a:t>
            </a:r>
            <a:r>
              <a:rPr lang="ru-RU" sz="2800" b="0" dirty="0" err="1" smtClean="0"/>
              <a:t>непубликация</a:t>
            </a:r>
            <a:r>
              <a:rPr lang="ru-RU" sz="2800" b="0" dirty="0" smtClean="0"/>
              <a:t> адресных программ в технической документации контрактов).</a:t>
            </a:r>
            <a:endParaRPr lang="ru-RU" sz="28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2996952"/>
            <a:ext cx="5040560" cy="338437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Что делать?  </a:t>
            </a:r>
          </a:p>
          <a:p>
            <a:endParaRPr lang="ru-RU" sz="2000" dirty="0"/>
          </a:p>
          <a:p>
            <a:r>
              <a:rPr lang="ru-RU" sz="2000" dirty="0" smtClean="0"/>
              <a:t>- </a:t>
            </a:r>
            <a:r>
              <a:rPr lang="ru-RU" sz="2000" dirty="0"/>
              <a:t>О</a:t>
            </a:r>
            <a:r>
              <a:rPr lang="ru-RU" sz="2000" dirty="0" smtClean="0"/>
              <a:t>тправлять обращения с просьбой уточнить информацию о работах.</a:t>
            </a:r>
          </a:p>
          <a:p>
            <a:endParaRPr lang="ru-RU" sz="2000" dirty="0"/>
          </a:p>
          <a:p>
            <a:r>
              <a:rPr lang="ru-RU" sz="2000" b="1" dirty="0" smtClean="0"/>
              <a:t>Кто может обращаться в муниципалитет: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ж</a:t>
            </a:r>
            <a:r>
              <a:rPr lang="ru-RU" sz="2000" dirty="0" smtClean="0"/>
              <a:t>ители округа (ждем ответа – 30+7 дней);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СМИ (ждем ответа – 5+7 дней).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65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88640"/>
            <a:ext cx="3205890" cy="45259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772816"/>
            <a:ext cx="6347048" cy="432048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Читаем подробный пост о том, как фотографировать благоустройство- </a:t>
            </a:r>
            <a:r>
              <a:rPr lang="en-US" sz="4000" dirty="0">
                <a:hlinkClick r:id="rId3"/>
              </a:rPr>
              <a:t>http://</a:t>
            </a:r>
            <a:r>
              <a:rPr lang="en-US" sz="4000" dirty="0" smtClean="0">
                <a:hlinkClick r:id="rId3"/>
              </a:rPr>
              <a:t>suharev.livejournal.com/77782.html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7572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249488"/>
            <a:ext cx="5145260" cy="460851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518457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Шаблоны обращений </a:t>
            </a:r>
            <a:br>
              <a:rPr lang="ru-RU" sz="2800" b="1" dirty="0" smtClean="0"/>
            </a:br>
            <a:r>
              <a:rPr lang="ru-RU" sz="2800" b="1" dirty="0" smtClean="0"/>
              <a:t>в муниципалитет можно взять здесь </a:t>
            </a:r>
            <a:r>
              <a:rPr lang="ru-RU" sz="2800" dirty="0" smtClean="0"/>
              <a:t>- 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drive.google.com/folderview?id=0B70A-n08O083d2s2UTdyQ0cyUmM&amp;usp=sharing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Контакты: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vk.com/fbkspb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vk.com/mo_pila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en-US" sz="2800" dirty="0">
                <a:hlinkClick r:id="rId6"/>
              </a:rPr>
              <a:t>https://</a:t>
            </a:r>
            <a:r>
              <a:rPr lang="en-US" sz="2800" dirty="0" smtClean="0">
                <a:hlinkClick r:id="rId6"/>
              </a:rPr>
              <a:t>www.facebook.com/fondpeterburg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>
                <a:hlinkClick r:id="rId7"/>
              </a:rPr>
              <a:t>https://</a:t>
            </a:r>
            <a:r>
              <a:rPr lang="en-US" sz="2800" dirty="0" smtClean="0">
                <a:hlinkClick r:id="rId7"/>
              </a:rPr>
              <a:t>twitter.com/fbk_spb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hlinkClick r:id="rId8"/>
              </a:rPr>
              <a:t>mopila2012@gmail.com</a:t>
            </a:r>
            <a:r>
              <a:rPr lang="en-US" sz="2800" dirty="0" smtClean="0"/>
              <a:t>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543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633670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Куда обращаемся: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Прокуратура Санкт-Петербурга -</a:t>
            </a:r>
            <a:r>
              <a:rPr lang="en-US" sz="3200" dirty="0" smtClean="0">
                <a:solidFill>
                  <a:schemeClr val="accent1"/>
                </a:solidFill>
              </a:rPr>
              <a:t>http://prokspb.ru/reception</a:t>
            </a:r>
            <a:r>
              <a:rPr lang="ru-RU" sz="3200" dirty="0" smtClean="0">
                <a:solidFill>
                  <a:schemeClr val="accent1"/>
                </a:solidFill>
              </a:rPr>
              <a:t>;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dirty="0" err="1" smtClean="0"/>
              <a:t>УЭБиПК</a:t>
            </a:r>
            <a:r>
              <a:rPr lang="ru-RU" sz="3200" dirty="0" smtClean="0"/>
              <a:t> вашего района;</a:t>
            </a:r>
            <a:br>
              <a:rPr lang="ru-RU" sz="3200" dirty="0" smtClean="0"/>
            </a:br>
            <a:r>
              <a:rPr lang="ru-RU" sz="3200" dirty="0" smtClean="0"/>
              <a:t>- Контрольно-счетная палата Санкт-Петербурга (с просьбой провести внеплановую проверку) - </a:t>
            </a:r>
            <a:r>
              <a:rPr lang="en-US" sz="3200" dirty="0" smtClean="0">
                <a:solidFill>
                  <a:schemeClr val="accent1"/>
                </a:solidFill>
              </a:rPr>
              <a:t>http://ksp.org.ru/feedback</a:t>
            </a:r>
            <a:r>
              <a:rPr lang="ru-RU" sz="3200" dirty="0"/>
              <a:t>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005064"/>
            <a:ext cx="2411623" cy="2411623"/>
          </a:xfrm>
        </p:spPr>
      </p:pic>
    </p:spTree>
    <p:extLst>
      <p:ext uri="{BB962C8B-B14F-4D97-AF65-F5344CB8AC3E}">
        <p14:creationId xmlns:p14="http://schemas.microsoft.com/office/powerpoint/2010/main" xmlns="" val="2474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501008"/>
            <a:ext cx="3201219" cy="320121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89654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И самое главное!!!</a:t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Собирайте вокруг себя других активных и неравнодушных граждан.</a:t>
            </a:r>
            <a:br>
              <a:rPr lang="ru-RU" sz="3600" dirty="0" smtClean="0"/>
            </a:br>
            <a:r>
              <a:rPr lang="ru-RU" sz="3600" dirty="0" smtClean="0"/>
              <a:t>- </a:t>
            </a:r>
            <a:r>
              <a:rPr lang="ru-RU" sz="3600" dirty="0"/>
              <a:t>В</a:t>
            </a:r>
            <a:r>
              <a:rPr lang="ru-RU" sz="3600" dirty="0" smtClean="0"/>
              <a:t>месте распространяйте информацию  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               среди жителей 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муниципалитета.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5990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 люди, занимающиеся контролем чиновников и муниципалов, – </a:t>
            </a:r>
            <a:r>
              <a:rPr lang="ru-RU" b="1" dirty="0" smtClean="0"/>
              <a:t>супергерои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0"/>
            <a:ext cx="8093961" cy="3068960"/>
          </a:xfrm>
        </p:spPr>
      </p:pic>
    </p:spTree>
    <p:extLst>
      <p:ext uri="{BB962C8B-B14F-4D97-AF65-F5344CB8AC3E}">
        <p14:creationId xmlns:p14="http://schemas.microsoft.com/office/powerpoint/2010/main" xmlns="" val="32318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0568" y="0"/>
            <a:ext cx="5764325" cy="6038131"/>
          </a:xfr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164307" y="1484784"/>
            <a:ext cx="5987008" cy="4968552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…не,</a:t>
            </a:r>
            <a:br>
              <a:rPr lang="ru-RU" sz="6000" dirty="0" smtClean="0"/>
            </a:br>
            <a:r>
              <a:rPr lang="ru-RU" sz="6000" dirty="0" smtClean="0"/>
              <a:t> </a:t>
            </a:r>
            <a:br>
              <a:rPr lang="ru-RU" sz="6000" dirty="0" smtClean="0"/>
            </a:br>
            <a:r>
              <a:rPr lang="ru-RU" sz="6000" dirty="0" smtClean="0"/>
              <a:t>коты-супергерои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</a:t>
            </a:r>
            <a:r>
              <a:rPr lang="en-US" dirty="0" smtClean="0"/>
              <a:t>                   </a:t>
            </a:r>
            <a:r>
              <a:rPr lang="en-US" sz="3600" dirty="0" smtClean="0"/>
              <a:t>THE END</a:t>
            </a:r>
            <a:r>
              <a:rPr lang="en-US" dirty="0" smtClean="0"/>
              <a:t>.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17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060432" cy="1470025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Способ 1.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Завышение сметной стоимости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379712" y="3356992"/>
            <a:ext cx="6400800" cy="2880320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Что делать?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Посмотреть стоимость подобных работ в других муниципалитетах.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Обратиться к специалисту-сметчику.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84538"/>
            <a:ext cx="2220913" cy="32734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978" y="-1279"/>
            <a:ext cx="3239884" cy="26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9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4068" y="3573017"/>
            <a:ext cx="2720129" cy="328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486400" cy="1401531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baseline="-25000" dirty="0" smtClean="0"/>
              <a:t>Способ 2</a:t>
            </a:r>
            <a:r>
              <a:rPr lang="ru-RU" sz="4000" baseline="-25000" dirty="0" smtClean="0"/>
              <a:t>.  </a:t>
            </a:r>
            <a:br>
              <a:rPr lang="ru-RU" sz="4000" baseline="-25000" dirty="0" smtClean="0"/>
            </a:br>
            <a:r>
              <a:rPr lang="ru-RU" sz="4400" b="0" baseline="-25000" dirty="0" smtClean="0"/>
              <a:t>Завышение стоимости    </a:t>
            </a:r>
            <a:br>
              <a:rPr lang="ru-RU" sz="4400" b="0" baseline="-25000" dirty="0" smtClean="0"/>
            </a:br>
            <a:r>
              <a:rPr lang="ru-RU" sz="4400" b="0" baseline="-25000" dirty="0"/>
              <a:t> </a:t>
            </a:r>
            <a:r>
              <a:rPr lang="ru-RU" sz="4400" b="0" baseline="-25000" dirty="0" smtClean="0"/>
              <a:t>                              оборудования</a:t>
            </a:r>
            <a:r>
              <a:rPr lang="ru-RU" sz="4400" baseline="-25000" dirty="0" smtClean="0"/>
              <a:t>.</a:t>
            </a:r>
            <a:r>
              <a:rPr lang="ru-RU" sz="4400" dirty="0" smtClean="0"/>
              <a:t> </a:t>
            </a:r>
            <a:endParaRPr lang="ru-RU" sz="4400" baseline="-25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r="206"/>
          <a:stretch>
            <a:fillRect/>
          </a:stretch>
        </p:blipFill>
        <p:spPr>
          <a:xfrm>
            <a:off x="4922807" y="93808"/>
            <a:ext cx="2512048" cy="1884036"/>
          </a:xfr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539552" y="2525452"/>
            <a:ext cx="6048672" cy="392788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Что делать?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Найти аналог на сайте поставщика.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Запросить стоимость.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Посоветоваться со специалистом  (о стоимости установки, НДС на оборудование и т.д.)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1038" y="332656"/>
            <a:ext cx="1561610" cy="1473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1478" y="770076"/>
            <a:ext cx="648071" cy="1207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262" y="768911"/>
            <a:ext cx="60121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3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2623238"/>
            <a:ext cx="3024336" cy="39195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0"/>
            <a:ext cx="4309666" cy="25740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480720" cy="158417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Способ 3. </a:t>
            </a:r>
            <a:r>
              <a:rPr lang="ru-RU" sz="3600" b="0" dirty="0" smtClean="0"/>
              <a:t>Проведение </a:t>
            </a:r>
            <a:br>
              <a:rPr lang="ru-RU" sz="3600" b="0" dirty="0" smtClean="0"/>
            </a:br>
            <a:r>
              <a:rPr lang="ru-RU" sz="3600" b="0" dirty="0"/>
              <a:t> </a:t>
            </a:r>
            <a:r>
              <a:rPr lang="ru-RU" sz="3600" b="0" dirty="0" smtClean="0"/>
              <a:t>                перекрестных работ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(в одно время, в одном месте,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заказчиком являются сразу несколько организаций).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36775" y="2574098"/>
            <a:ext cx="5798641" cy="3519197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 делать?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Также внимательно следить за конкурсами районной администрации.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Немедленно обратиться в правоохранительные органы, если вы обнаружили такие работы.</a:t>
            </a:r>
            <a:endParaRPr lang="ru-RU" sz="2800" dirty="0"/>
          </a:p>
        </p:txBody>
      </p:sp>
      <p:sp>
        <p:nvSpPr>
          <p:cNvPr id="18" name="Рисунок 17"/>
          <p:cNvSpPr>
            <a:spLocks noGrp="1"/>
          </p:cNvSpPr>
          <p:nvPr>
            <p:ph type="pic" idx="1"/>
          </p:nvPr>
        </p:nvSpPr>
        <p:spPr>
          <a:xfrm>
            <a:off x="9612560" y="3601467"/>
            <a:ext cx="547464" cy="866527"/>
          </a:xfrm>
        </p:spPr>
      </p:sp>
    </p:spTree>
    <p:extLst>
      <p:ext uri="{BB962C8B-B14F-4D97-AF65-F5344CB8AC3E}">
        <p14:creationId xmlns:p14="http://schemas.microsoft.com/office/powerpoint/2010/main" xmlns="" val="2311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60648"/>
            <a:ext cx="3526548" cy="32385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328592" cy="1296144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Способ 4. Сэкономить  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на материалах.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2" b="2802"/>
          <a:stretch>
            <a:fillRect/>
          </a:stretch>
        </p:blipFill>
        <p:spPr>
          <a:xfrm>
            <a:off x="179512" y="3789040"/>
            <a:ext cx="3097450" cy="27359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50220" y="2852936"/>
            <a:ext cx="5486400" cy="3600400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Что делать?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если вновь отремонтированные дороги рассыпаются,  краска слазит с игрового оборудования, деревья сохнут, а пешеходная дорожка расплывается в разные стороны…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В документации контракта находим срок гарантии на эти работы.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err="1" smtClean="0"/>
              <a:t>Фотографием</a:t>
            </a:r>
            <a:r>
              <a:rPr lang="ru-RU" sz="1800" dirty="0" smtClean="0"/>
              <a:t> нарушение.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Пишем обращение в местную администрацию муниципалитета, которая должна привлечь подрядчика для произведения ремонтных работ по гарантии.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6012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96952"/>
            <a:ext cx="3264024" cy="3264024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7" r="12727"/>
          <a:stretch>
            <a:fillRect/>
          </a:stretch>
        </p:blipFill>
        <p:spPr>
          <a:xfrm>
            <a:off x="5292080" y="5083"/>
            <a:ext cx="3211512" cy="23780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408712" cy="172819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Способ 5.  </a:t>
            </a:r>
            <a:br>
              <a:rPr lang="ru-RU" sz="3200" dirty="0" smtClean="0"/>
            </a:br>
            <a:r>
              <a:rPr lang="ru-RU" sz="3200" b="0" dirty="0" smtClean="0"/>
              <a:t>Украсть на объеме </a:t>
            </a:r>
            <a:br>
              <a:rPr lang="ru-RU" sz="3200" b="0" dirty="0" smtClean="0"/>
            </a:br>
            <a:r>
              <a:rPr lang="ru-RU" sz="3200" b="0" dirty="0" smtClean="0"/>
              <a:t>(просто не выполнить часть работ)</a:t>
            </a:r>
            <a:endParaRPr lang="ru-RU" sz="32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07904" y="3068960"/>
            <a:ext cx="4320480" cy="2880320"/>
          </a:xfrm>
        </p:spPr>
        <p:txBody>
          <a:bodyPr/>
          <a:lstStyle/>
          <a:p>
            <a:r>
              <a:rPr lang="ru-RU" sz="2400" b="1" dirty="0" smtClean="0"/>
              <a:t>Что делать?</a:t>
            </a:r>
          </a:p>
          <a:p>
            <a:r>
              <a:rPr lang="ru-RU" sz="2400" dirty="0" smtClean="0"/>
              <a:t>Зафиксировать нарушение: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и</a:t>
            </a:r>
            <a:r>
              <a:rPr lang="ru-RU" sz="2400" dirty="0" smtClean="0"/>
              <a:t>змерить;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сфотографировать;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з</a:t>
            </a:r>
            <a:r>
              <a:rPr lang="ru-RU" sz="2400" dirty="0" smtClean="0"/>
              <a:t>адокументировать.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42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903353"/>
            <a:ext cx="4240054" cy="3533378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r="206"/>
          <a:stretch>
            <a:fillRect/>
          </a:stretch>
        </p:blipFill>
        <p:spPr>
          <a:xfrm>
            <a:off x="179513" y="353088"/>
            <a:ext cx="3816423" cy="29318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5702424" cy="18002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Способ 6. </a:t>
            </a:r>
            <a:br>
              <a:rPr lang="ru-RU" sz="3200" dirty="0" smtClean="0"/>
            </a:br>
            <a:r>
              <a:rPr lang="ru-RU" sz="3200" b="0" dirty="0" smtClean="0"/>
              <a:t>Списать уйму денег на уборку,</a:t>
            </a:r>
            <a:br>
              <a:rPr lang="ru-RU" sz="3200" b="0" dirty="0" smtClean="0"/>
            </a:br>
            <a:r>
              <a:rPr lang="ru-RU" sz="3200" b="0" dirty="0" smtClean="0"/>
              <a:t>которая не производится.</a:t>
            </a:r>
            <a:endParaRPr lang="ru-RU" sz="32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3104009"/>
            <a:ext cx="7056784" cy="3031232"/>
          </a:xfrm>
        </p:spPr>
        <p:txBody>
          <a:bodyPr/>
          <a:lstStyle/>
          <a:p>
            <a:r>
              <a:rPr lang="ru-RU" sz="2000" b="1" dirty="0" smtClean="0"/>
              <a:t>Что делать?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Запросить в местной администрации муниципалитета график уборки с указанием конкретных адресов.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Ф</a:t>
            </a:r>
            <a:r>
              <a:rPr lang="ru-RU" sz="2000" dirty="0" smtClean="0"/>
              <a:t>иксировать состояние дворовых территорий в день уборки.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Задокументировать результаты.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17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08" b="6508"/>
          <a:stretch>
            <a:fillRect/>
          </a:stretch>
        </p:blipFill>
        <p:spPr>
          <a:xfrm>
            <a:off x="5357044" y="260648"/>
            <a:ext cx="3788444" cy="18722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9528"/>
            <a:ext cx="8280920" cy="4248472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делать?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0" dirty="0" smtClean="0"/>
              <a:t>Зафиксировать состояние и измерить параметры саженцев (ширину ствола, высоту – для деревьев)</a:t>
            </a:r>
            <a:br>
              <a:rPr lang="ru-RU" b="0" dirty="0" smtClean="0"/>
            </a:br>
            <a:r>
              <a:rPr lang="ru-RU" b="0" dirty="0" smtClean="0"/>
              <a:t>- Обращения и заявления в правоохранительные органы отправлять немедленно. </a:t>
            </a:r>
            <a:br>
              <a:rPr lang="ru-RU" b="0" dirty="0" smtClean="0"/>
            </a:br>
            <a:r>
              <a:rPr lang="ru-RU" b="0" dirty="0" smtClean="0"/>
              <a:t>- Если с прошло несколько месяцев с момента окончания работ – выяснить срок гарантии в тех. документации контракта и обратиться в муниципалитет с просьбой восстановить благоустройство по гарантии. </a:t>
            </a:r>
            <a:br>
              <a:rPr lang="ru-RU" b="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92696"/>
            <a:ext cx="5486400" cy="151216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Способ 7.  Украсть  озеленение.</a:t>
            </a:r>
          </a:p>
          <a:p>
            <a:r>
              <a:rPr lang="ru-RU" sz="1800" dirty="0" smtClean="0"/>
              <a:t>(высадить больные или не соответствующие тех. </a:t>
            </a:r>
            <a:r>
              <a:rPr lang="ru-RU" sz="1800" dirty="0"/>
              <a:t>з</a:t>
            </a:r>
            <a:r>
              <a:rPr lang="ru-RU" sz="1800" dirty="0" smtClean="0"/>
              <a:t>аданию саженцы,  привезти землю, не соответствующую ГОСТам, и т.д.)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5386238"/>
            <a:ext cx="5040560" cy="13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0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861048"/>
            <a:ext cx="4896544" cy="3333750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" r="2333"/>
          <a:stretch>
            <a:fillRect/>
          </a:stretch>
        </p:blipFill>
        <p:spPr>
          <a:xfrm>
            <a:off x="0" y="0"/>
            <a:ext cx="3515883" cy="26369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6089" y="404664"/>
            <a:ext cx="5486400" cy="172819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Способ 8. </a:t>
            </a:r>
            <a:r>
              <a:rPr lang="ru-RU" sz="2800" b="0" dirty="0" smtClean="0"/>
              <a:t>Сократить расходы на благоустройство, перенаправив средства, допустим, на собственное содержание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295675"/>
            <a:ext cx="5486400" cy="223224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Что делать?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Формировать свою команду из активных жителей округа.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Посещать общественные слушания.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Готовить свои предложения к программе благоустройства.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891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333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9 способов  украсть деньги  на благоустройстве              и как им противостоять</vt:lpstr>
      <vt:lpstr>Способ 1. Завышение сметной стоимости.</vt:lpstr>
      <vt:lpstr>Способ 2.   Завышение стоимости                                    оборудования. </vt:lpstr>
      <vt:lpstr>Способ 3. Проведение                   перекрестных работ (в одно время, в одном месте,       заказчиком являются сразу несколько организаций).</vt:lpstr>
      <vt:lpstr>Способ 4. Сэкономить                      на материалах.</vt:lpstr>
      <vt:lpstr>Способ 5.   Украсть на объеме  (просто не выполнить часть работ)</vt:lpstr>
      <vt:lpstr>Способ 6.  Списать уйму денег на уборку, которая не производится.</vt:lpstr>
      <vt:lpstr>   Что делать?  - Зафиксировать состояние и измерить параметры саженцев (ширину ствола, высоту – для деревьев) - Обращения и заявления в правоохранительные органы отправлять немедленно.  - Если с прошло несколько месяцев с момента окончания работ – выяснить срок гарантии в тех. документации контракта и обратиться в муниципалитет с просьбой восстановить благоустройство по гарантии.       </vt:lpstr>
      <vt:lpstr>Способ 8. Сократить расходы на благоустройство, перенаправив средства, допустим, на собственное содержание.</vt:lpstr>
      <vt:lpstr>Способ 9. Сокрытие информации (непубликация адресных программ в технической документации контрактов).</vt:lpstr>
      <vt:lpstr>Читаем подробный пост о том, как фотографировать благоустройство- http://suharev.livejournal.com/77782.html </vt:lpstr>
      <vt:lpstr>Шаблоны обращений  в муниципалитет можно взять здесь - https://drive.google.com/folderview?id=0B70A-n08O083d2s2UTdyQ0cyUmM&amp;usp=sharing   Контакты: https://vk.com/fbkspb  https://vk.com/mo_pila  https://www.facebook.com/fondpeterburg https://twitter.com/fbk_spb mopila2012@gmail.com  </vt:lpstr>
      <vt:lpstr>Куда обращаемся:  - Прокуратура Санкт-Петербурга -http://prokspb.ru/reception;   - УЭБиПК вашего района; - Контрольно-счетная палата Санкт-Петербурга (с просьбой провести внеплановую проверку) - http://ksp.org.ru/feedback. </vt:lpstr>
      <vt:lpstr>И самое главное!!!  - Собирайте вокруг себя других активных и неравнодушных граждан. - Вместе распространяйте информацию                                          среди жителей                                                  муниципалитета. </vt:lpstr>
      <vt:lpstr>Все люди, занимающиеся контролем чиновников и муниципалов, – супергерои.</vt:lpstr>
      <vt:lpstr>…не,   коты-супергерои.                                       THE END.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2014-11-16T14:39:27Z</dcterms:created>
  <dcterms:modified xsi:type="dcterms:W3CDTF">2014-12-22T00:00:19Z</dcterms:modified>
</cp:coreProperties>
</file>