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charts/chart7.xml" ContentType="application/vnd.openxmlformats-officedocument.drawingml.chart+xml"/>
  <Override PartName="/ppt/drawings/drawing9.xml" ContentType="application/vnd.openxmlformats-officedocument.drawingml.chartshapes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rawings/drawing5.xml" ContentType="application/vnd.openxmlformats-officedocument.drawingml.chartshap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rawings/drawing8.xml" ContentType="application/vnd.openxmlformats-officedocument.drawingml.chartshape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rawings/drawing6.xml" ContentType="application/vnd.openxmlformats-officedocument.drawingml.chartshape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19" r:id="rId1"/>
  </p:sldMasterIdLst>
  <p:notesMasterIdLst>
    <p:notesMasterId r:id="rId21"/>
  </p:notesMasterIdLst>
  <p:handoutMasterIdLst>
    <p:handoutMasterId r:id="rId22"/>
  </p:handoutMasterIdLst>
  <p:sldIdLst>
    <p:sldId id="383" r:id="rId2"/>
    <p:sldId id="384" r:id="rId3"/>
    <p:sldId id="385" r:id="rId4"/>
    <p:sldId id="364" r:id="rId5"/>
    <p:sldId id="378" r:id="rId6"/>
    <p:sldId id="379" r:id="rId7"/>
    <p:sldId id="345" r:id="rId8"/>
    <p:sldId id="367" r:id="rId9"/>
    <p:sldId id="387" r:id="rId10"/>
    <p:sldId id="353" r:id="rId11"/>
    <p:sldId id="366" r:id="rId12"/>
    <p:sldId id="382" r:id="rId13"/>
    <p:sldId id="369" r:id="rId14"/>
    <p:sldId id="370" r:id="rId15"/>
    <p:sldId id="371" r:id="rId16"/>
    <p:sldId id="372" r:id="rId17"/>
    <p:sldId id="386" r:id="rId18"/>
    <p:sldId id="319" r:id="rId19"/>
    <p:sldId id="356" r:id="rId20"/>
  </p:sldIdLst>
  <p:sldSz cx="9144000" cy="6858000" type="screen4x3"/>
  <p:notesSz cx="6805613" cy="99393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FF"/>
    <a:srgbClr val="0033CC"/>
    <a:srgbClr val="00FF00"/>
    <a:srgbClr val="FF3399"/>
    <a:srgbClr val="99FF33"/>
    <a:srgbClr val="6C2826"/>
    <a:srgbClr val="9C5F4C"/>
    <a:srgbClr val="371B03"/>
    <a:srgbClr val="46362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660"/>
  </p:normalViewPr>
  <p:slideViewPr>
    <p:cSldViewPr>
      <p:cViewPr varScale="1">
        <p:scale>
          <a:sx n="106" d="100"/>
          <a:sy n="106" d="100"/>
        </p:scale>
        <p:origin x="-1158" y="-90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1980" y="-108"/>
      </p:cViewPr>
      <p:guideLst>
        <p:guide orient="horz" pos="3130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Office_Excel12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depthPercent val="100"/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'Лист1'!$B$1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FF0066"/>
            </a:solidFill>
            <a:effectLst>
              <a:outerShdw blurRad="50800" dist="50800" dir="5400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 prstMaterial="plastic">
              <a:bevelT w="165100" prst="coolSlant"/>
              <a:bevelB w="165100" prst="coolSlant"/>
            </a:sp3d>
          </c:spPr>
          <c:dLbls>
            <c:numFmt formatCode="#,##0.0" sourceLinked="0"/>
            <c:txPr>
              <a:bodyPr rot="0" vert="horz"/>
              <a:lstStyle/>
              <a:p>
                <a:pPr>
                  <a:defRPr b="1" i="1"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'Лист1'!$A$2:$A$4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'Лист1'!$B$2:$B$4</c:f>
              <c:numCache>
                <c:formatCode>General</c:formatCode>
                <c:ptCount val="3"/>
                <c:pt idx="0">
                  <c:v>32844.5</c:v>
                </c:pt>
                <c:pt idx="1">
                  <c:v>33984.800000000003</c:v>
                </c:pt>
                <c:pt idx="2">
                  <c:v>35429.1</c:v>
                </c:pt>
              </c:numCache>
            </c:numRef>
          </c:val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66FF33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Lbls>
            <c:numFmt formatCode="#,##0.0" sourceLinked="0"/>
            <c:spPr>
              <a:scene3d>
                <a:camera prst="orthographicFront"/>
                <a:lightRig rig="threePt" dir="t"/>
              </a:scene3d>
              <a:sp3d>
                <a:bevelT w="165100" prst="coolSlant"/>
              </a:sp3d>
            </c:spPr>
            <c:txPr>
              <a:bodyPr rot="0" vert="horz"/>
              <a:lstStyle/>
              <a:p>
                <a:pPr>
                  <a:defRPr b="1" i="1"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'Лист1'!$A$2:$A$4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'Лист1'!$C$2:$C$4</c:f>
              <c:numCache>
                <c:formatCode>General</c:formatCode>
                <c:ptCount val="3"/>
                <c:pt idx="0">
                  <c:v>37249.9</c:v>
                </c:pt>
                <c:pt idx="1">
                  <c:v>36992.199999999997</c:v>
                </c:pt>
                <c:pt idx="2">
                  <c:v>37642.699999999997</c:v>
                </c:pt>
              </c:numCache>
            </c:numRef>
          </c:val>
        </c:ser>
        <c:ser>
          <c:idx val="2"/>
          <c:order val="2"/>
          <c:tx>
            <c:strRef>
              <c:f>'Лист1'!$D$1</c:f>
              <c:strCache>
                <c:ptCount val="1"/>
                <c:pt idx="0">
                  <c:v>источники</c:v>
                </c:pt>
              </c:strCache>
            </c:strRef>
          </c:tx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Lbls>
            <c:dLbl>
              <c:idx val="0"/>
              <c:layout>
                <c:manualLayout>
                  <c:x val="1.0735522140052108E-2"/>
                  <c:y val="-4.3453303900210814E-2"/>
                </c:manualLayout>
              </c:layout>
              <c:showVal val="1"/>
            </c:dLbl>
            <c:dLbl>
              <c:idx val="1"/>
              <c:layout>
                <c:manualLayout>
                  <c:x val="2.4538336320119099E-2"/>
                  <c:y val="-3.8341150500185987E-2"/>
                </c:manualLayout>
              </c:layout>
              <c:showVal val="1"/>
            </c:dLbl>
            <c:dLbl>
              <c:idx val="2"/>
              <c:layout>
                <c:manualLayout>
                  <c:x val="1.9937398260096703E-2"/>
                  <c:y val="-3.5785073800173851E-2"/>
                </c:manualLayout>
              </c:layout>
              <c:showVal val="1"/>
            </c:dLbl>
            <c:txPr>
              <a:bodyPr anchor="t"/>
              <a:lstStyle/>
              <a:p>
                <a:pPr>
                  <a:defRPr sz="1800" b="1" i="1"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'Лист1'!$A$2:$A$4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'Лист1'!$D$2:$D$4</c:f>
              <c:numCache>
                <c:formatCode>General</c:formatCode>
                <c:ptCount val="3"/>
                <c:pt idx="0">
                  <c:v>4405.3</c:v>
                </c:pt>
                <c:pt idx="1">
                  <c:v>3007.4</c:v>
                </c:pt>
                <c:pt idx="2">
                  <c:v>2213.6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79723520"/>
        <c:axId val="79737600"/>
        <c:axId val="0"/>
      </c:bar3DChart>
      <c:catAx>
        <c:axId val="7972352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ru-RU"/>
          </a:p>
        </c:txPr>
        <c:crossAx val="79737600"/>
        <c:crosses val="autoZero"/>
        <c:auto val="1"/>
        <c:lblAlgn val="ctr"/>
        <c:lblOffset val="100"/>
      </c:catAx>
      <c:valAx>
        <c:axId val="79737600"/>
        <c:scaling>
          <c:orientation val="minMax"/>
        </c:scaling>
        <c:delete val="1"/>
        <c:axPos val="l"/>
        <c:numFmt formatCode="0%" sourceLinked="1"/>
        <c:tickLblPos val="none"/>
        <c:crossAx val="79723520"/>
        <c:crosses val="autoZero"/>
        <c:crossBetween val="between"/>
      </c:valAx>
    </c:plotArea>
    <c:legend>
      <c:legendPos val="t"/>
      <c:layout/>
    </c:legend>
    <c:plotVisOnly val="1"/>
  </c:chart>
  <c:spPr>
    <a:scene3d>
      <a:camera prst="orthographicFront"/>
      <a:lightRig rig="threePt" dir="t"/>
    </a:scene3d>
    <a:sp3d>
      <a:bevelT w="6350"/>
    </a:sp3d>
  </c:spPr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 algn="ctr" rtl="0">
              <a:defRPr lang="ru-RU" sz="1400" b="1" i="0" u="none" strike="noStrike" kern="1200" baseline="0" dirty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defRPr>
            </a:pPr>
            <a:r>
              <a:rPr sz="1400" b="1" i="0" u="none" strike="noStrike" kern="1200" baseline="0" dirty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Возмещение затрат по </a:t>
            </a:r>
            <a:r>
              <a:rPr sz="1400" b="1" i="0" u="none" strike="noStrike" kern="1200" baseline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договорам </a:t>
            </a:r>
            <a:r>
              <a:rPr sz="1400" b="1" i="0" u="none" strike="noStrike" kern="1200" baseline="0" smtClean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страхования</a:t>
            </a:r>
          </a:p>
          <a:p>
            <a:pPr algn="ctr" rtl="0">
              <a:defRPr lang="ru-RU" sz="1400" b="1" i="0" u="none" strike="noStrike" kern="1200" baseline="0" dirty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defRPr>
            </a:pPr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(млн.руб.)</a:t>
            </a:r>
            <a:endParaRPr sz="1200" b="1" i="0" u="none" strike="noStrike" kern="1200" baseline="0" dirty="0">
              <a:solidFill>
                <a:schemeClr val="tx1"/>
              </a:solidFill>
              <a:latin typeface="Times Roman" pitchFamily="18" charset="0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1109163590406071"/>
          <c:y val="3.8959190720158278E-2"/>
        </c:manualLayout>
      </c:layout>
    </c:title>
    <c:view3D>
      <c:rotX val="10"/>
      <c:perspective val="0"/>
    </c:view3D>
    <c:plotArea>
      <c:layout>
        <c:manualLayout>
          <c:layoutTarget val="inner"/>
          <c:xMode val="edge"/>
          <c:yMode val="edge"/>
          <c:x val="0.13925861786244312"/>
          <c:y val="0.23155025587904449"/>
          <c:w val="0.81375791728825164"/>
          <c:h val="0.4973186359913334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Возмещение затрат по договорам страхования</c:v>
                </c:pt>
              </c:strCache>
            </c:strRef>
          </c:tx>
          <c:spPr>
            <a:solidFill>
              <a:srgbClr val="FF00FF"/>
            </a:solidFill>
          </c:spPr>
          <c:dLbls>
            <c:dLbl>
              <c:idx val="0"/>
              <c:layout>
                <c:manualLayout>
                  <c:x val="2.3703537799677116E-2"/>
                  <c:y val="5.2783525721318926E-2"/>
                </c:manualLayout>
              </c:layout>
              <c:showVal val="1"/>
            </c:dLbl>
            <c:dLbl>
              <c:idx val="1"/>
              <c:layout>
                <c:manualLayout>
                  <c:x val="2.3703537799677116E-2"/>
                  <c:y val="0.14185572537604366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2013 год</c:v>
                </c:pt>
                <c:pt idx="1">
                  <c:v>2014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</c:v>
                </c:pt>
                <c:pt idx="1">
                  <c:v>25</c:v>
                </c:pt>
              </c:numCache>
            </c:numRef>
          </c:val>
        </c:ser>
        <c:dLbls>
          <c:showVal val="1"/>
        </c:dLbls>
        <c:shape val="box"/>
        <c:axId val="164234368"/>
        <c:axId val="164235904"/>
        <c:axId val="0"/>
      </c:bar3DChart>
      <c:catAx>
        <c:axId val="16423436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0"/>
            </a:pPr>
            <a:endParaRPr lang="ru-RU"/>
          </a:p>
        </c:txPr>
        <c:crossAx val="164235904"/>
        <c:crosses val="autoZero"/>
        <c:auto val="1"/>
        <c:lblAlgn val="ctr"/>
        <c:lblOffset val="100"/>
      </c:catAx>
      <c:valAx>
        <c:axId val="16423590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642343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400">
                <a:solidFill>
                  <a:schemeClr val="tx1"/>
                </a:solidFill>
              </a:defRPr>
            </a:pPr>
            <a:r>
              <a:rPr lang="ru-RU" sz="1400" b="1" i="0" u="none" strike="noStrike" kern="1200" baseline="0" dirty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Строительство и реконструкция современных </a:t>
            </a:r>
            <a:r>
              <a:rPr lang="ru-RU" sz="1400" b="1" i="0" u="none" strike="noStrike" kern="1200" baseline="0" dirty="0" smtClean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теплиц</a:t>
            </a:r>
          </a:p>
          <a:p>
            <a:pPr>
              <a:defRPr sz="1400">
                <a:solidFill>
                  <a:schemeClr val="tx1"/>
                </a:solidFill>
              </a:defRPr>
            </a:pPr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(млн.руб.)</a:t>
            </a:r>
            <a:endParaRPr lang="ru-RU" sz="1200" b="1" i="0" u="none" strike="noStrike" kern="1200" baseline="0" dirty="0">
              <a:solidFill>
                <a:schemeClr val="tx1"/>
              </a:solidFill>
              <a:latin typeface="Times Roman" pitchFamily="18" charset="0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11200470345718677"/>
          <c:y val="2.5848155611027056E-2"/>
        </c:manualLayout>
      </c:layout>
    </c:title>
    <c:view3D>
      <c:rotX val="10"/>
      <c:rAngAx val="1"/>
    </c:view3D>
    <c:plotArea>
      <c:layout>
        <c:manualLayout>
          <c:layoutTarget val="inner"/>
          <c:xMode val="edge"/>
          <c:yMode val="edge"/>
          <c:x val="3.7844373219742711E-2"/>
          <c:y val="0.20378964030801988"/>
          <c:w val="0.8681643896634087"/>
          <c:h val="0.4771336399811441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Строительство и реконструкция современных теплиц</c:v>
                </c:pt>
              </c:strCache>
            </c:strRef>
          </c:tx>
          <c:spPr>
            <a:solidFill>
              <a:srgbClr val="FFFF00"/>
            </a:solidFill>
            <a:effectLst>
              <a:outerShdw sx="1000" sy="1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 prstMaterial="flat"/>
          </c:spPr>
          <c:dLbls>
            <c:dLbl>
              <c:idx val="0"/>
              <c:layout>
                <c:manualLayout>
                  <c:x val="1.6410367734374293E-2"/>
                  <c:y val="6.2500000000000134E-3"/>
                </c:manualLayout>
              </c:layout>
              <c:showVal val="1"/>
            </c:dLbl>
            <c:dLbl>
              <c:idx val="1"/>
              <c:layout>
                <c:manualLayout>
                  <c:x val="1.6410367734374293E-2"/>
                  <c:y val="5.9375000000000004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bg2"/>
                        </a:solidFill>
                      </a:rPr>
                      <a:t>30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2013 год</c:v>
                </c:pt>
                <c:pt idx="1">
                  <c:v>2014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30</c:v>
                </c:pt>
              </c:numCache>
            </c:numRef>
          </c:val>
        </c:ser>
        <c:dLbls>
          <c:showVal val="1"/>
        </c:dLbls>
        <c:shape val="box"/>
        <c:axId val="164301440"/>
        <c:axId val="164311424"/>
        <c:axId val="0"/>
      </c:bar3DChart>
      <c:catAx>
        <c:axId val="1643014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0"/>
            </a:pPr>
            <a:endParaRPr lang="ru-RU"/>
          </a:p>
        </c:txPr>
        <c:crossAx val="164311424"/>
        <c:crosses val="autoZero"/>
        <c:auto val="1"/>
        <c:lblAlgn val="ctr"/>
        <c:lblOffset val="100"/>
      </c:catAx>
      <c:valAx>
        <c:axId val="164311424"/>
        <c:scaling>
          <c:orientation val="minMax"/>
        </c:scaling>
        <c:delete val="1"/>
        <c:axPos val="l"/>
        <c:numFmt formatCode="General" sourceLinked="1"/>
        <c:tickLblPos val="nextTo"/>
        <c:crossAx val="1643014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2578040244969391"/>
          <c:y val="6.2652930867172191E-2"/>
          <c:w val="0.8625152432869001"/>
          <c:h val="0.66560768120518876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1"/>
              <c:layout>
                <c:manualLayout>
                  <c:x val="2.5396825396825397E-2"/>
                  <c:y val="-8.2051273216095528E-3"/>
                </c:manualLayout>
              </c:layout>
              <c:showVal val="1"/>
            </c:dLbl>
            <c:dLbl>
              <c:idx val="2"/>
              <c:layout>
                <c:manualLayout>
                  <c:x val="2.3809523809523891E-2"/>
                  <c:y val="-5.4700848810731043E-3"/>
                </c:manualLayout>
              </c:layout>
              <c:showVal val="1"/>
            </c:dLbl>
            <c:dLbl>
              <c:idx val="3"/>
              <c:layout>
                <c:manualLayout>
                  <c:x val="2.2222222222222442E-2"/>
                  <c:y val="-5.4700848810731043E-3"/>
                </c:manualLayout>
              </c:layout>
              <c:showVal val="1"/>
            </c:dLbl>
            <c:numFmt formatCode="0%" sourceLinked="0"/>
            <c:txPr>
              <a:bodyPr/>
              <a:lstStyle/>
              <a:p>
                <a:pPr>
                  <a:defRPr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0%</c:formatCode>
                <c:ptCount val="4"/>
                <c:pt idx="0">
                  <c:v>9.0000000000000066E-2</c:v>
                </c:pt>
                <c:pt idx="1">
                  <c:v>0.14000000000000001</c:v>
                </c:pt>
                <c:pt idx="2">
                  <c:v>0.14000000000000001</c:v>
                </c:pt>
                <c:pt idx="3">
                  <c:v>0.14000000000000001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Субсидии</c:v>
                </c:pt>
              </c:strCache>
            </c:strRef>
          </c:tx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dLbl>
              <c:idx val="1"/>
              <c:layout>
                <c:manualLayout>
                  <c:x val="-1.1111111111111141E-2"/>
                  <c:y val="2.7350424405365209E-3"/>
                </c:manualLayout>
              </c:layout>
              <c:showVal val="1"/>
            </c:dLbl>
            <c:dLbl>
              <c:idx val="2"/>
              <c:layout>
                <c:manualLayout>
                  <c:x val="-2.0634920634920811E-2"/>
                  <c:y val="-1.0940169762146222E-2"/>
                </c:manualLayout>
              </c:layout>
              <c:showVal val="1"/>
            </c:dLbl>
            <c:dLbl>
              <c:idx val="3"/>
              <c:layout>
                <c:manualLayout>
                  <c:x val="-2.2222222222222282E-2"/>
                  <c:y val="-2.7350424405365209E-3"/>
                </c:manualLayout>
              </c:layout>
              <c:showVal val="1"/>
            </c:dLbl>
            <c:numFmt formatCode="0%" sourceLinked="0"/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Лист1!$C$2:$C$5</c:f>
              <c:numCache>
                <c:formatCode>0%</c:formatCode>
                <c:ptCount val="4"/>
                <c:pt idx="0">
                  <c:v>0.27</c:v>
                </c:pt>
                <c:pt idx="1">
                  <c:v>8.0000000000000127E-2</c:v>
                </c:pt>
                <c:pt idx="2">
                  <c:v>8.0000000000000127E-2</c:v>
                </c:pt>
                <c:pt idx="3">
                  <c:v>8.0000000000000127E-2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numFmt formatCode="0%" sourceLinked="0"/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Лист1!$D$2:$D$5</c:f>
              <c:numCache>
                <c:formatCode>0%</c:formatCode>
                <c:ptCount val="4"/>
                <c:pt idx="0">
                  <c:v>0.2</c:v>
                </c:pt>
                <c:pt idx="1">
                  <c:v>0.28000000000000008</c:v>
                </c:pt>
                <c:pt idx="2">
                  <c:v>0.28000000000000008</c:v>
                </c:pt>
                <c:pt idx="3">
                  <c:v>0.28000000000000008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Иные межбюджетные трансферты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</c:dLbl>
            <c:numFmt formatCode="0%" sourceLinked="0"/>
            <c:showVal val="1"/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Лист1!$E$2:$E$5</c:f>
              <c:numCache>
                <c:formatCode>0%</c:formatCode>
                <c:ptCount val="4"/>
                <c:pt idx="0">
                  <c:v>0.44000000000000022</c:v>
                </c:pt>
                <c:pt idx="1">
                  <c:v>0.5</c:v>
                </c:pt>
                <c:pt idx="2">
                  <c:v>0.5</c:v>
                </c:pt>
                <c:pt idx="3">
                  <c:v>0.5</c:v>
                </c:pt>
              </c:numCache>
            </c:numRef>
          </c:val>
        </c:ser>
        <c:overlap val="100"/>
        <c:axId val="164440704"/>
        <c:axId val="164454784"/>
      </c:barChart>
      <c:catAx>
        <c:axId val="164440704"/>
        <c:scaling>
          <c:orientation val="minMax"/>
        </c:scaling>
        <c:axPos val="b"/>
        <c:numFmt formatCode="General" sourceLinked="1"/>
        <c:tickLblPos val="nextTo"/>
        <c:crossAx val="164454784"/>
        <c:crosses val="autoZero"/>
        <c:auto val="1"/>
        <c:lblAlgn val="ctr"/>
        <c:lblOffset val="100"/>
      </c:catAx>
      <c:valAx>
        <c:axId val="164454784"/>
        <c:scaling>
          <c:orientation val="minMax"/>
        </c:scaling>
        <c:axPos val="l"/>
        <c:majorGridlines/>
        <c:numFmt formatCode="0%" sourceLinked="1"/>
        <c:tickLblPos val="nextTo"/>
        <c:crossAx val="164440704"/>
        <c:crosses val="autoZero"/>
        <c:crossBetween val="between"/>
      </c:valAx>
      <c:spPr>
        <a:noFill/>
        <a:ln w="25407">
          <a:noFill/>
        </a:ln>
      </c:spPr>
    </c:plotArea>
    <c:legend>
      <c:legendPos val="b"/>
      <c:layout>
        <c:manualLayout>
          <c:xMode val="edge"/>
          <c:yMode val="edge"/>
          <c:x val="2.7247762704361293E-2"/>
          <c:y val="0.8922888601075325"/>
          <c:w val="0.9"/>
          <c:h val="6.2075126231899716E-2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</c:chart>
  <c:txPr>
    <a:bodyPr/>
    <a:lstStyle/>
    <a:p>
      <a:pPr>
        <a:defRPr sz="2055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НДПИ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cat>
            <c:strRef>
              <c:f>Лист1!$A$2:$A$6</c:f>
              <c:strCache>
                <c:ptCount val="5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2016 год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1768.3</c:v>
                </c:pt>
                <c:pt idx="1">
                  <c:v>1718.5</c:v>
                </c:pt>
                <c:pt idx="2">
                  <c:v>1713.1</c:v>
                </c:pt>
                <c:pt idx="3">
                  <c:v>1731.3</c:v>
                </c:pt>
                <c:pt idx="4">
                  <c:v>1769.8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 на имущество организаций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cat>
            <c:strRef>
              <c:f>Лист1!$A$2:$A$6</c:f>
              <c:strCache>
                <c:ptCount val="5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2016 год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2813.1</c:v>
                </c:pt>
                <c:pt idx="1">
                  <c:v>3331.2</c:v>
                </c:pt>
                <c:pt idx="2">
                  <c:v>3931.3</c:v>
                </c:pt>
                <c:pt idx="3">
                  <c:v>4368.2</c:v>
                </c:pt>
                <c:pt idx="4">
                  <c:v>4805.1000000000004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Акцизы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Лист1!$A$2:$A$6</c:f>
              <c:strCache>
                <c:ptCount val="5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2016 год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2048</c:v>
                </c:pt>
                <c:pt idx="1">
                  <c:v>2363.6</c:v>
                </c:pt>
                <c:pt idx="2">
                  <c:v>1976.9</c:v>
                </c:pt>
                <c:pt idx="3">
                  <c:v>1997</c:v>
                </c:pt>
                <c:pt idx="4">
                  <c:v>1997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НДФЛ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Лист1!$A$2:$A$6</c:f>
              <c:strCache>
                <c:ptCount val="5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2016 год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7875.3</c:v>
                </c:pt>
                <c:pt idx="1">
                  <c:v>8006.2</c:v>
                </c:pt>
                <c:pt idx="2">
                  <c:v>10753.2</c:v>
                </c:pt>
                <c:pt idx="3">
                  <c:v>12138.3</c:v>
                </c:pt>
                <c:pt idx="4">
                  <c:v>13195.1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Налог на прибыль</c:v>
                </c:pt>
              </c:strCache>
            </c:strRef>
          </c:tx>
          <c:spPr>
            <a:solidFill>
              <a:srgbClr val="00FF00"/>
            </a:solidFill>
          </c:spPr>
          <c:cat>
            <c:strRef>
              <c:f>Лист1!$A$2:$A$6</c:f>
              <c:strCache>
                <c:ptCount val="5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2016 год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9432.7000000000007</c:v>
                </c:pt>
                <c:pt idx="1">
                  <c:v>10097.200000000004</c:v>
                </c:pt>
                <c:pt idx="2">
                  <c:v>8419.1</c:v>
                </c:pt>
                <c:pt idx="3">
                  <c:v>8885.6</c:v>
                </c:pt>
                <c:pt idx="4">
                  <c:v>9387.4</c:v>
                </c:pt>
              </c:numCache>
            </c:numRef>
          </c:val>
        </c:ser>
        <c:shape val="box"/>
        <c:axId val="111920640"/>
        <c:axId val="111922176"/>
        <c:axId val="0"/>
      </c:bar3DChart>
      <c:catAx>
        <c:axId val="111920640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111922176"/>
        <c:crosses val="autoZero"/>
        <c:auto val="1"/>
        <c:lblAlgn val="ctr"/>
        <c:lblOffset val="100"/>
      </c:catAx>
      <c:valAx>
        <c:axId val="1119221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111920640"/>
        <c:crosses val="autoZero"/>
        <c:crossBetween val="between"/>
      </c:valAx>
    </c:plotArea>
    <c:legend>
      <c:legendPos val="r"/>
      <c:legendEntry>
        <c:idx val="4"/>
        <c:txPr>
          <a:bodyPr/>
          <a:lstStyle/>
          <a:p>
            <a:pPr>
              <a:defRPr sz="1400">
                <a:solidFill>
                  <a:schemeClr val="tx1"/>
                </a:solidFill>
              </a:defRPr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400">
                <a:solidFill>
                  <a:schemeClr val="tx1"/>
                </a:solidFill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>
                <a:solidFill>
                  <a:schemeClr val="tx1"/>
                </a:solidFill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>
                <a:solidFill>
                  <a:schemeClr val="tx1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74369435438218201"/>
          <c:y val="0.16192582448933021"/>
          <c:w val="0.25279591889249126"/>
          <c:h val="0.5357571607896835"/>
        </c:manualLayout>
      </c:layout>
      <c:txPr>
        <a:bodyPr/>
        <a:lstStyle/>
        <a:p>
          <a:pPr>
            <a:defRPr sz="1400">
              <a:solidFill>
                <a:schemeClr val="tx1"/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rgbClr val="00FF00"/>
            </a:solidFill>
          </c:spPr>
          <c:cat>
            <c:strRef>
              <c:f>Лист1!$A$2:$A$4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3475.5</c:v>
                </c:pt>
                <c:pt idx="1">
                  <c:v>2167.4</c:v>
                </c:pt>
                <c:pt idx="2">
                  <c:v>1466.3</c:v>
                </c:pt>
              </c:numCache>
            </c:numRef>
          </c:val>
        </c:ser>
        <c:shape val="box"/>
        <c:axId val="112404736"/>
        <c:axId val="117914240"/>
        <c:axId val="0"/>
      </c:bar3DChart>
      <c:catAx>
        <c:axId val="112404736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117914240"/>
        <c:crosses val="autoZero"/>
        <c:auto val="1"/>
        <c:lblAlgn val="ctr"/>
        <c:lblOffset val="100"/>
      </c:catAx>
      <c:valAx>
        <c:axId val="1179142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ru-RU"/>
          </a:p>
        </c:txPr>
        <c:crossAx val="1124047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depthPercent val="100"/>
      <c:rAngAx val="1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ОБРАЗОВАНИЕ</c:v>
                </c:pt>
              </c:strCache>
            </c:strRef>
          </c:tx>
          <c:spPr>
            <a:solidFill>
              <a:srgbClr val="FF0066"/>
            </a:solidFill>
            <a:effectLst>
              <a:outerShdw blurRad="50800" dist="50800" dir="5400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 prstMaterial="plastic">
              <a:bevelT w="165100" prst="coolSlant"/>
              <a:bevelB w="165100" prst="coolSlant"/>
            </a:sp3d>
          </c:spPr>
          <c:dLbls>
            <c:txPr>
              <a:bodyPr/>
              <a:lstStyle/>
              <a:p>
                <a:pPr>
                  <a:defRPr b="1">
                    <a:solidFill>
                      <a:srgbClr val="000000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9961.6</c:v>
                </c:pt>
                <c:pt idx="1">
                  <c:v>10004.799999999997</c:v>
                </c:pt>
                <c:pt idx="2">
                  <c:v>10010.799999999997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КУЛЬТУРА</c:v>
                </c:pt>
              </c:strCache>
            </c:strRef>
          </c:tx>
          <c:spPr>
            <a:solidFill>
              <a:srgbClr val="66FF33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Lbls>
            <c:txPr>
              <a:bodyPr/>
              <a:lstStyle/>
              <a:p>
                <a:pPr>
                  <a:defRPr b="1">
                    <a:solidFill>
                      <a:srgbClr val="000000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359.6</c:v>
                </c:pt>
                <c:pt idx="1">
                  <c:v>349.4</c:v>
                </c:pt>
                <c:pt idx="2">
                  <c:v>349.4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ЗДРАВООХРАНЕНИЕ</c:v>
                </c:pt>
              </c:strCache>
            </c:strRef>
          </c:tx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c:spPr>
          <c:dLbls>
            <c:txPr>
              <a:bodyPr/>
              <a:lstStyle/>
              <a:p>
                <a:pPr>
                  <a:defRPr b="1">
                    <a:solidFill>
                      <a:srgbClr val="000000"/>
                    </a:solidFill>
                  </a:defRPr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Лист1!$D$2:$D$4</c:f>
              <c:numCache>
                <c:formatCode>#,##0.00</c:formatCode>
                <c:ptCount val="3"/>
                <c:pt idx="0">
                  <c:v>7001.3</c:v>
                </c:pt>
                <c:pt idx="1">
                  <c:v>7312.9</c:v>
                </c:pt>
                <c:pt idx="2">
                  <c:v>7312.9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СОЦИАЛЬНАЯ ПОЛИТИКА</c:v>
                </c:pt>
              </c:strCache>
            </c:strRef>
          </c:tx>
          <c:spPr>
            <a:solidFill>
              <a:srgbClr val="CC3300"/>
            </a:solidFill>
          </c:spPr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Лист1!$E$2:$E$4</c:f>
              <c:numCache>
                <c:formatCode>#,##0.00</c:formatCode>
                <c:ptCount val="3"/>
                <c:pt idx="0">
                  <c:v>5454.7</c:v>
                </c:pt>
                <c:pt idx="1">
                  <c:v>5137.1000000000004</c:v>
                </c:pt>
                <c:pt idx="2">
                  <c:v>4678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40596352"/>
        <c:axId val="140597888"/>
        <c:axId val="0"/>
      </c:bar3DChart>
      <c:catAx>
        <c:axId val="1405963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ru-RU"/>
          </a:p>
        </c:txPr>
        <c:crossAx val="140597888"/>
        <c:crosses val="autoZero"/>
        <c:auto val="1"/>
        <c:lblAlgn val="ctr"/>
        <c:lblOffset val="100"/>
      </c:catAx>
      <c:valAx>
        <c:axId val="140597888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140596352"/>
        <c:crosses val="autoZero"/>
        <c:crossBetween val="between"/>
      </c:valAx>
    </c:plotArea>
    <c:legend>
      <c:legendPos val="t"/>
      <c:txPr>
        <a:bodyPr/>
        <a:lstStyle/>
        <a:p>
          <a:pPr>
            <a:lnSpc>
              <a:spcPts val="1200"/>
            </a:lnSpc>
            <a:defRPr sz="1000" spc="0" baseline="0"/>
          </a:pPr>
          <a:endParaRPr lang="ru-RU"/>
        </a:p>
      </c:txPr>
    </c:legend>
    <c:plotVisOnly val="1"/>
  </c:chart>
  <c:spPr>
    <a:scene3d>
      <a:camera prst="orthographicFront"/>
      <a:lightRig rig="threePt" dir="t"/>
    </a:scene3d>
    <a:sp3d>
      <a:bevelT w="6350"/>
    </a:sp3d>
  </c:spPr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7.7277510450082743E-2"/>
          <c:y val="3.9249326607398292E-2"/>
          <c:w val="0.50929267522115296"/>
          <c:h val="0.71192340723952641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Прочие расходы на дорожное хозяйство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Лист1!$A$2:$A$5</c:f>
              <c:strCache>
                <c:ptCount val="4"/>
                <c:pt idx="0">
                  <c:v>2013г.</c:v>
                </c:pt>
                <c:pt idx="1">
                  <c:v>2014г.</c:v>
                </c:pt>
                <c:pt idx="2">
                  <c:v>2015г.</c:v>
                </c:pt>
                <c:pt idx="3">
                  <c:v>2016г.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76.5</c:v>
                </c:pt>
                <c:pt idx="1">
                  <c:v>61.8</c:v>
                </c:pt>
                <c:pt idx="2">
                  <c:v>61.8</c:v>
                </c:pt>
                <c:pt idx="3">
                  <c:v>61.9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Субсидии муниципальным образованиям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Лист1!$A$2:$A$5</c:f>
              <c:strCache>
                <c:ptCount val="4"/>
                <c:pt idx="0">
                  <c:v>2013г.</c:v>
                </c:pt>
                <c:pt idx="1">
                  <c:v>2014г.</c:v>
                </c:pt>
                <c:pt idx="2">
                  <c:v>2015г.</c:v>
                </c:pt>
                <c:pt idx="3">
                  <c:v>2016г.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700</c:v>
                </c:pt>
                <c:pt idx="1">
                  <c:v>481.7</c:v>
                </c:pt>
                <c:pt idx="2">
                  <c:v>479.7</c:v>
                </c:pt>
                <c:pt idx="3">
                  <c:v>479.7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Капитальный ремонт автомобильных дорог общего пользования регионального значения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cat>
            <c:strRef>
              <c:f>Лист1!$A$2:$A$5</c:f>
              <c:strCache>
                <c:ptCount val="4"/>
                <c:pt idx="0">
                  <c:v>2013г.</c:v>
                </c:pt>
                <c:pt idx="1">
                  <c:v>2014г.</c:v>
                </c:pt>
                <c:pt idx="2">
                  <c:v>2015г.</c:v>
                </c:pt>
                <c:pt idx="3">
                  <c:v>2016г.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449.3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автомобильных дорог регионального значения</c:v>
                </c:pt>
              </c:strCache>
            </c:strRef>
          </c:tx>
          <c:spPr>
            <a:solidFill>
              <a:schemeClr val="bg1">
                <a:lumMod val="60000"/>
                <a:lumOff val="40000"/>
              </a:schemeClr>
            </a:solidFill>
          </c:spPr>
          <c:cat>
            <c:strRef>
              <c:f>Лист1!$A$2:$A$5</c:f>
              <c:strCache>
                <c:ptCount val="4"/>
                <c:pt idx="0">
                  <c:v>2013г.</c:v>
                </c:pt>
                <c:pt idx="1">
                  <c:v>2014г.</c:v>
                </c:pt>
                <c:pt idx="2">
                  <c:v>2015г.</c:v>
                </c:pt>
                <c:pt idx="3">
                  <c:v>2016г.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1021</c:v>
                </c:pt>
                <c:pt idx="1">
                  <c:v>986.7</c:v>
                </c:pt>
                <c:pt idx="2">
                  <c:v>751.7</c:v>
                </c:pt>
                <c:pt idx="3">
                  <c:v>1365.3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Стоительство и реконструкция автомобильных дорог регионального значения</c:v>
                </c:pt>
              </c:strCache>
            </c:strRef>
          </c:tx>
          <c:spPr>
            <a:solidFill>
              <a:srgbClr val="7030A0"/>
            </a:solidFill>
          </c:spPr>
          <c:cat>
            <c:strRef>
              <c:f>Лист1!$A$2:$A$5</c:f>
              <c:strCache>
                <c:ptCount val="4"/>
                <c:pt idx="0">
                  <c:v>2013г.</c:v>
                </c:pt>
                <c:pt idx="1">
                  <c:v>2014г.</c:v>
                </c:pt>
                <c:pt idx="2">
                  <c:v>2015г.</c:v>
                </c:pt>
                <c:pt idx="3">
                  <c:v>2016г.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958.9</c:v>
                </c:pt>
                <c:pt idx="1">
                  <c:v>1106.2</c:v>
                </c:pt>
                <c:pt idx="2">
                  <c:v>1189.3</c:v>
                </c:pt>
                <c:pt idx="3">
                  <c:v>798.2</c:v>
                </c:pt>
              </c:numCache>
            </c:numRef>
          </c:val>
        </c:ser>
        <c:shape val="cylinder"/>
        <c:axId val="157552640"/>
        <c:axId val="157617152"/>
        <c:axId val="0"/>
      </c:bar3DChart>
      <c:catAx>
        <c:axId val="157552640"/>
        <c:scaling>
          <c:orientation val="minMax"/>
        </c:scaling>
        <c:axPos val="b"/>
        <c:tickLblPos val="nextTo"/>
        <c:crossAx val="157617152"/>
        <c:crosses val="autoZero"/>
        <c:auto val="1"/>
        <c:lblAlgn val="ctr"/>
        <c:lblOffset val="100"/>
      </c:catAx>
      <c:valAx>
        <c:axId val="157617152"/>
        <c:scaling>
          <c:orientation val="minMax"/>
        </c:scaling>
        <c:axPos val="l"/>
        <c:majorGridlines/>
        <c:numFmt formatCode="General" sourceLinked="1"/>
        <c:tickLblPos val="nextTo"/>
        <c:crossAx val="157552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1443393788744616"/>
          <c:y val="0"/>
          <c:w val="0.37330635753864488"/>
          <c:h val="0.97389561114090328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dLbls>
          <c:showVal val="1"/>
        </c:dLbls>
        <c:gapWidth val="95"/>
        <c:gapDepth val="95"/>
        <c:shape val="cylinder"/>
        <c:axId val="166355712"/>
        <c:axId val="166357248"/>
        <c:axId val="0"/>
      </c:bar3DChart>
      <c:catAx>
        <c:axId val="1663557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66357248"/>
        <c:crosses val="autoZero"/>
        <c:auto val="1"/>
        <c:lblAlgn val="ctr"/>
        <c:lblOffset val="100"/>
      </c:catAx>
      <c:valAx>
        <c:axId val="166357248"/>
        <c:scaling>
          <c:orientation val="minMax"/>
        </c:scaling>
        <c:delete val="1"/>
        <c:axPos val="l"/>
        <c:numFmt formatCode="General" sourceLinked="1"/>
        <c:tickLblPos val="nextTo"/>
        <c:crossAx val="1663557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title>
      <c:tx>
        <c:rich>
          <a:bodyPr/>
          <a:lstStyle/>
          <a:p>
            <a:pPr>
              <a:defRPr sz="1400">
                <a:latin typeface="Times Roman" pitchFamily="18" charset="0"/>
              </a:defRPr>
            </a:pPr>
            <a:r>
              <a:rPr lang="ru-RU" sz="1400" dirty="0"/>
              <a:t>Несвязанная поддержка </a:t>
            </a:r>
            <a:r>
              <a:rPr lang="ru-RU" sz="1400" dirty="0" smtClean="0"/>
              <a:t>растениеводства</a:t>
            </a:r>
          </a:p>
          <a:p>
            <a:pPr>
              <a:defRPr sz="1400">
                <a:latin typeface="Times Roman" pitchFamily="18" charset="0"/>
              </a:defRPr>
            </a:pPr>
            <a:r>
              <a:rPr lang="ru-RU" sz="1200" dirty="0" smtClean="0"/>
              <a:t>(млн.руб.)</a:t>
            </a:r>
            <a:endParaRPr lang="ru-RU" sz="1200" dirty="0"/>
          </a:p>
        </c:rich>
      </c:tx>
      <c:layout>
        <c:manualLayout>
          <c:xMode val="edge"/>
          <c:yMode val="edge"/>
          <c:x val="0.15191925435073508"/>
          <c:y val="0.14364203925081889"/>
        </c:manualLayout>
      </c:layout>
      <c:overlay val="1"/>
    </c:title>
    <c:view3D>
      <c:rotX val="10"/>
      <c:rAngAx val="1"/>
    </c:view3D>
    <c:floor>
      <c:spPr>
        <a:ln>
          <a:solidFill>
            <a:prstClr val="black">
              <a:lumMod val="50000"/>
              <a:lumOff val="50000"/>
            </a:prstClr>
          </a:solidFill>
        </a:ln>
      </c:spPr>
    </c:floor>
    <c:plotArea>
      <c:layout>
        <c:manualLayout>
          <c:layoutTarget val="inner"/>
          <c:xMode val="edge"/>
          <c:yMode val="edge"/>
          <c:x val="3.8094971463766801E-2"/>
          <c:y val="0.27052649050325522"/>
          <c:w val="0.86031843796619223"/>
          <c:h val="0.52136578497954056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Несвязанная поддержка растениеводства</c:v>
                </c:pt>
              </c:strCache>
            </c:strRef>
          </c:tx>
          <c:spPr>
            <a:solidFill>
              <a:srgbClr val="00FF00"/>
            </a:solidFill>
          </c:spPr>
          <c:dLbls>
            <c:dLbl>
              <c:idx val="0"/>
              <c:layout>
                <c:manualLayout>
                  <c:x val="-1.3675117961352181E-2"/>
                  <c:y val="5.6139957946603834E-2"/>
                </c:manualLayout>
              </c:layout>
              <c:numFmt formatCode="General" sourceLinked="0"/>
              <c:spPr/>
              <c:txPr>
                <a:bodyPr/>
                <a:lstStyle/>
                <a:p>
                  <a:pPr>
                    <a:defRPr sz="1200" b="1"/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1.3675117961352181E-2"/>
                  <c:y val="6.5496617604371601E-2"/>
                </c:manualLayout>
              </c:layout>
              <c:numFmt formatCode="General" sourceLinked="0"/>
              <c:spPr/>
              <c:txPr>
                <a:bodyPr/>
                <a:lstStyle/>
                <a:p>
                  <a:pPr>
                    <a:defRPr sz="1200" b="1"/>
                  </a:pPr>
                  <a:endParaRPr lang="ru-RU"/>
                </a:p>
              </c:txPr>
              <c:showVal val="1"/>
            </c:dLbl>
            <c:numFmt formatCode="General" sourceLinked="0"/>
            <c:txPr>
              <a:bodyPr/>
              <a:lstStyle/>
              <a:p>
                <a:pPr>
                  <a:defRPr sz="1000" b="1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2013 год</c:v>
                </c:pt>
                <c:pt idx="1">
                  <c:v>2014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</c:v>
                </c:pt>
                <c:pt idx="1">
                  <c:v>57</c:v>
                </c:pt>
              </c:numCache>
            </c:numRef>
          </c:val>
        </c:ser>
        <c:dLbls>
          <c:showVal val="1"/>
        </c:dLbls>
        <c:gapDepth val="166"/>
        <c:shape val="box"/>
        <c:axId val="164133504"/>
        <c:axId val="164135296"/>
        <c:axId val="0"/>
      </c:bar3DChart>
      <c:catAx>
        <c:axId val="16413350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0"/>
            </a:pPr>
            <a:endParaRPr lang="ru-RU"/>
          </a:p>
        </c:txPr>
        <c:crossAx val="164135296"/>
        <c:crosses val="autoZero"/>
        <c:auto val="1"/>
        <c:lblAlgn val="ctr"/>
        <c:lblOffset val="100"/>
      </c:catAx>
      <c:valAx>
        <c:axId val="16413529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1641335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400"/>
            </a:pPr>
            <a:r>
              <a:rPr lang="ru-RU" sz="1400" b="1" i="0" u="none" strike="noStrike" kern="1200" baseline="0" dirty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Поддержка молочного </a:t>
            </a:r>
            <a:r>
              <a:rPr lang="ru-RU" sz="1400" b="1" i="0" u="none" strike="noStrike" kern="1200" baseline="0" dirty="0" smtClean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животноводства</a:t>
            </a:r>
          </a:p>
          <a:p>
            <a:pPr>
              <a:defRPr sz="1400"/>
            </a:pP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млн.руб.)</a:t>
            </a:r>
            <a:endParaRPr lang="ru-RU" sz="1200" b="1" i="0" u="none" strike="noStrike" kern="1200" baseline="0" dirty="0">
              <a:solidFill>
                <a:schemeClr val="tx1"/>
              </a:solidFill>
              <a:latin typeface="Times Roman" pitchFamily="18" charset="0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12988155128740397"/>
          <c:y val="4.8888709481046184E-2"/>
        </c:manualLayout>
      </c:layout>
    </c:title>
    <c:view3D>
      <c:rotX val="10"/>
      <c:rAngAx val="1"/>
    </c:view3D>
    <c:plotArea>
      <c:layout>
        <c:manualLayout>
          <c:layoutTarget val="inner"/>
          <c:xMode val="edge"/>
          <c:yMode val="edge"/>
          <c:x val="3.8556295184420282E-2"/>
          <c:y val="0.1928692261936493"/>
          <c:w val="0.78271757016962651"/>
          <c:h val="0.47002573742457782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Поддержка молочного животноводства</c:v>
                </c:pt>
              </c:strCache>
            </c:strRef>
          </c:tx>
          <c:spPr>
            <a:gradFill>
              <a:gsLst>
                <a:gs pos="0">
                  <a:srgbClr val="0070C0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c:spPr>
          <c:dPt>
            <c:idx val="0"/>
            <c:spPr>
              <a:solidFill>
                <a:srgbClr val="FF0066"/>
              </a:solidFill>
            </c:spPr>
          </c:dPt>
          <c:dPt>
            <c:idx val="1"/>
            <c:spPr>
              <a:solidFill>
                <a:srgbClr val="FF0066"/>
              </a:solidFill>
            </c:spPr>
          </c:dPt>
          <c:dLbls>
            <c:dLbl>
              <c:idx val="0"/>
              <c:layout>
                <c:manualLayout>
                  <c:x val="-2.9629422249596388E-2"/>
                  <c:y val="0.1155547467734265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9.8764740831988659E-3"/>
                  <c:y val="0.10666592009854722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ru-RU"/>
                </a:p>
              </c:txPr>
              <c:showVal val="1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2013 год</c:v>
                </c:pt>
                <c:pt idx="1">
                  <c:v>2014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29</c:v>
                </c:pt>
                <c:pt idx="1">
                  <c:v>47</c:v>
                </c:pt>
              </c:numCache>
            </c:numRef>
          </c:val>
        </c:ser>
        <c:dLbls>
          <c:showVal val="1"/>
        </c:dLbls>
        <c:gapWidth val="95"/>
        <c:gapDepth val="95"/>
        <c:shape val="box"/>
        <c:axId val="164181888"/>
        <c:axId val="164183424"/>
        <c:axId val="0"/>
      </c:bar3DChart>
      <c:catAx>
        <c:axId val="16418188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0"/>
            </a:pPr>
            <a:endParaRPr lang="ru-RU"/>
          </a:p>
        </c:txPr>
        <c:crossAx val="164183424"/>
        <c:crosses val="autoZero"/>
        <c:auto val="1"/>
        <c:lblAlgn val="ctr"/>
        <c:lblOffset val="100"/>
      </c:catAx>
      <c:valAx>
        <c:axId val="164183424"/>
        <c:scaling>
          <c:orientation val="minMax"/>
        </c:scaling>
        <c:delete val="1"/>
        <c:axPos val="l"/>
        <c:numFmt formatCode="General" sourceLinked="0"/>
        <c:tickLblPos val="nextTo"/>
        <c:crossAx val="1641818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lang="ru-RU" sz="1400" b="1" i="0" u="none" strike="noStrike" kern="1200" baseline="0" dirty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defRPr>
            </a:pPr>
            <a:r>
              <a:rPr sz="1400" b="1" i="0" u="none" strike="noStrike" kern="1200" baseline="0" dirty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Возмещение затрат </a:t>
            </a:r>
            <a:r>
              <a:rPr sz="1400" b="1" i="0" u="none" strike="noStrike" kern="1200" baseline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по </a:t>
            </a:r>
            <a:r>
              <a:rPr sz="1400" b="1" i="0" u="none" strike="noStrike" kern="1200" baseline="0" smtClean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кредитам</a:t>
            </a:r>
          </a:p>
          <a:p>
            <a:pPr>
              <a:defRPr lang="ru-RU" sz="1400" b="1" i="0" u="none" strike="noStrike" kern="1200" baseline="0" dirty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defRPr>
            </a:pPr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Times Roman" pitchFamily="18" charset="0"/>
                <a:ea typeface="+mn-ea"/>
                <a:cs typeface="+mn-cs"/>
              </a:rPr>
              <a:t>(млн.руб.)</a:t>
            </a:r>
            <a:endParaRPr sz="1200" b="1" i="0" u="none" strike="noStrike" kern="1200" baseline="0" dirty="0">
              <a:solidFill>
                <a:schemeClr val="tx1"/>
              </a:solidFill>
              <a:latin typeface="Times Roman" pitchFamily="18" charset="0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7.0271206959302071E-2"/>
          <c:y val="4.1400014650120984E-2"/>
        </c:manualLayout>
      </c:layout>
    </c:title>
    <c:view3D>
      <c:rotX val="10"/>
      <c:rAngAx val="1"/>
    </c:view3D>
    <c:floor>
      <c:spPr>
        <a:noFill/>
      </c:spPr>
    </c:floor>
    <c:plotArea>
      <c:layout>
        <c:manualLayout>
          <c:layoutTarget val="inner"/>
          <c:xMode val="edge"/>
          <c:yMode val="edge"/>
          <c:x val="2.3705146782693849E-3"/>
          <c:y val="0.16363303057695044"/>
          <c:w val="0.78271757016962651"/>
          <c:h val="0.52107910796870704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Возмещение затрат по кредитам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/>
          </c:spPr>
          <c:dLbls>
            <c:dLbl>
              <c:idx val="0"/>
              <c:layout>
                <c:manualLayout>
                  <c:x val="1.1238585472234906E-2"/>
                  <c:y val="0.1003255241540995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0.10476117152535934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2013 год</c:v>
                </c:pt>
                <c:pt idx="1">
                  <c:v>2014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143</c:v>
                </c:pt>
                <c:pt idx="1">
                  <c:v>235</c:v>
                </c:pt>
              </c:numCache>
            </c:numRef>
          </c:val>
        </c:ser>
        <c:dLbls>
          <c:showVal val="1"/>
        </c:dLbls>
        <c:shape val="box"/>
        <c:axId val="164199808"/>
        <c:axId val="164217984"/>
        <c:axId val="0"/>
      </c:bar3DChart>
      <c:catAx>
        <c:axId val="164199808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 b="0"/>
            </a:pPr>
            <a:endParaRPr lang="ru-RU"/>
          </a:p>
        </c:txPr>
        <c:crossAx val="164217984"/>
        <c:crosses val="autoZero"/>
        <c:auto val="1"/>
        <c:lblAlgn val="ctr"/>
        <c:lblOffset val="100"/>
      </c:catAx>
      <c:valAx>
        <c:axId val="164217984"/>
        <c:scaling>
          <c:orientation val="minMax"/>
        </c:scaling>
        <c:delete val="1"/>
        <c:axPos val="l"/>
        <c:numFmt formatCode="General" sourceLinked="1"/>
        <c:tickLblPos val="nextTo"/>
        <c:crossAx val="16419980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3CE1DC-ABBA-4C73-A59C-0A9F7A358E6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01AE20-C4DD-4329-8D3F-FFA172B613C0}">
      <dgm:prSet phldrT="[Текст]"/>
      <dgm:spPr/>
      <dgm:t>
        <a:bodyPr/>
        <a:lstStyle/>
        <a:p>
          <a:r>
            <a:rPr lang="ru-RU" dirty="0" smtClean="0"/>
            <a:t>Рассмотрение и утверждение проекта областного бюджета</a:t>
          </a:r>
          <a:endParaRPr lang="ru-RU" dirty="0"/>
        </a:p>
      </dgm:t>
    </dgm:pt>
    <dgm:pt modelId="{3F50FAEC-9048-427E-9967-2E8099ED0CA1}" type="parTrans" cxnId="{7120F161-B219-4F7B-8666-E66C0B6D030F}">
      <dgm:prSet/>
      <dgm:spPr/>
      <dgm:t>
        <a:bodyPr/>
        <a:lstStyle/>
        <a:p>
          <a:endParaRPr lang="ru-RU"/>
        </a:p>
      </dgm:t>
    </dgm:pt>
    <dgm:pt modelId="{2A227F75-4D87-478F-9895-2EE5C48C57A3}" type="sibTrans" cxnId="{7120F161-B219-4F7B-8666-E66C0B6D030F}">
      <dgm:prSet/>
      <dgm:spPr/>
      <dgm:t>
        <a:bodyPr/>
        <a:lstStyle/>
        <a:p>
          <a:endParaRPr lang="ru-RU"/>
        </a:p>
      </dgm:t>
    </dgm:pt>
    <dgm:pt modelId="{1CD0922C-B12C-45C9-80FD-1CDB962F25D1}">
      <dgm:prSet phldrT="[Текст]"/>
      <dgm:spPr>
        <a:solidFill>
          <a:srgbClr val="FF0066"/>
        </a:solidFill>
      </dgm:spPr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EFC0C7C3-A7A8-4A3E-8820-9B17422214B6}" type="parTrans" cxnId="{C97E483A-1E1B-4332-9717-C8D7989B8EAF}">
      <dgm:prSet/>
      <dgm:spPr/>
      <dgm:t>
        <a:bodyPr/>
        <a:lstStyle/>
        <a:p>
          <a:endParaRPr lang="ru-RU"/>
        </a:p>
      </dgm:t>
    </dgm:pt>
    <dgm:pt modelId="{ABA19475-74E2-4DC3-90F5-B7E26D209B35}" type="sibTrans" cxnId="{C97E483A-1E1B-4332-9717-C8D7989B8EAF}">
      <dgm:prSet/>
      <dgm:spPr/>
      <dgm:t>
        <a:bodyPr/>
        <a:lstStyle/>
        <a:p>
          <a:endParaRPr lang="ru-RU"/>
        </a:p>
      </dgm:t>
    </dgm:pt>
    <dgm:pt modelId="{49241DF1-0581-430A-9229-ED8B9FBCB58F}">
      <dgm:prSet phldrT="[Текст]"/>
      <dgm:spPr/>
      <dgm:t>
        <a:bodyPr/>
        <a:lstStyle/>
        <a:p>
          <a:r>
            <a:rPr lang="ru-RU" dirty="0" smtClean="0"/>
            <a:t>Исполнение областного бюджета</a:t>
          </a:r>
          <a:endParaRPr lang="ru-RU" dirty="0"/>
        </a:p>
      </dgm:t>
    </dgm:pt>
    <dgm:pt modelId="{7927BE97-E0F3-4FCA-89D2-D3E90A02984D}" type="parTrans" cxnId="{C6240839-7FAF-4E1A-AE29-8BB2A17452DC}">
      <dgm:prSet/>
      <dgm:spPr/>
      <dgm:t>
        <a:bodyPr/>
        <a:lstStyle/>
        <a:p>
          <a:endParaRPr lang="ru-RU"/>
        </a:p>
      </dgm:t>
    </dgm:pt>
    <dgm:pt modelId="{C6378361-EFEC-4AB7-998E-D90B7782C78B}" type="sibTrans" cxnId="{C6240839-7FAF-4E1A-AE29-8BB2A17452DC}">
      <dgm:prSet/>
      <dgm:spPr/>
      <dgm:t>
        <a:bodyPr/>
        <a:lstStyle/>
        <a:p>
          <a:endParaRPr lang="ru-RU"/>
        </a:p>
      </dgm:t>
    </dgm:pt>
    <dgm:pt modelId="{82058B4F-97DC-4D24-A956-679771A07C8B}">
      <dgm:prSet phldrT="[Текст]"/>
      <dgm:spPr>
        <a:solidFill>
          <a:srgbClr val="FF0066"/>
        </a:solidFill>
      </dgm:spPr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FE683913-52C7-4380-9762-A009A4E12EC1}" type="sibTrans" cxnId="{E2AD3B5B-E7B7-4002-8BCB-514B463296A6}">
      <dgm:prSet/>
      <dgm:spPr/>
      <dgm:t>
        <a:bodyPr/>
        <a:lstStyle/>
        <a:p>
          <a:endParaRPr lang="ru-RU"/>
        </a:p>
      </dgm:t>
    </dgm:pt>
    <dgm:pt modelId="{C39B223E-525D-4E60-A936-7B2CEB3E6A2E}" type="parTrans" cxnId="{E2AD3B5B-E7B7-4002-8BCB-514B463296A6}">
      <dgm:prSet/>
      <dgm:spPr/>
      <dgm:t>
        <a:bodyPr/>
        <a:lstStyle/>
        <a:p>
          <a:endParaRPr lang="ru-RU"/>
        </a:p>
      </dgm:t>
    </dgm:pt>
    <dgm:pt modelId="{6F158FD4-2341-46FF-8A4A-91FF0B044948}">
      <dgm:prSet/>
      <dgm:spPr>
        <a:solidFill>
          <a:srgbClr val="FF0066"/>
        </a:solidFill>
      </dgm:spPr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F23AB6DE-90E1-415A-A54D-D68EC28679ED}" type="parTrans" cxnId="{72743699-D7ED-487D-A1F0-A753425CA90C}">
      <dgm:prSet/>
      <dgm:spPr/>
    </dgm:pt>
    <dgm:pt modelId="{329DBF35-F96B-4816-B078-2E3F45E5016B}" type="sibTrans" cxnId="{72743699-D7ED-487D-A1F0-A753425CA90C}">
      <dgm:prSet/>
      <dgm:spPr/>
    </dgm:pt>
    <dgm:pt modelId="{533AE895-E822-4677-A0F5-06AF6B8AA51B}">
      <dgm:prSet phldrT="[Текст]"/>
      <dgm:spPr/>
      <dgm:t>
        <a:bodyPr/>
        <a:lstStyle/>
        <a:p>
          <a:r>
            <a:rPr lang="ru-RU" dirty="0" smtClean="0"/>
            <a:t>Составление проекта областного бюджета</a:t>
          </a:r>
          <a:endParaRPr lang="ru-RU" dirty="0"/>
        </a:p>
      </dgm:t>
    </dgm:pt>
    <dgm:pt modelId="{E2ED6348-7542-4F41-9AED-529C059C0CB9}" type="parTrans" cxnId="{F295590B-7A4C-4953-B6ED-00DFA99BC00B}">
      <dgm:prSet/>
      <dgm:spPr/>
    </dgm:pt>
    <dgm:pt modelId="{E32C24C0-77BC-4392-ABE9-0D2EDE78F056}" type="sibTrans" cxnId="{F295590B-7A4C-4953-B6ED-00DFA99BC00B}">
      <dgm:prSet/>
      <dgm:spPr/>
    </dgm:pt>
    <dgm:pt modelId="{C80BA43A-1BC3-40F2-89E1-16A1FE87D2F2}">
      <dgm:prSet phldrT="[Текст]"/>
      <dgm:spPr>
        <a:solidFill>
          <a:srgbClr val="FF0066"/>
        </a:solidFill>
      </dgm:spPr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670B7CF4-3228-45BA-8479-0503AC7C64DB}" type="sibTrans" cxnId="{78C2E164-70D5-4788-B0B3-72EEBCE77BE4}">
      <dgm:prSet/>
      <dgm:spPr/>
      <dgm:t>
        <a:bodyPr/>
        <a:lstStyle/>
        <a:p>
          <a:endParaRPr lang="ru-RU"/>
        </a:p>
      </dgm:t>
    </dgm:pt>
    <dgm:pt modelId="{182AF4DF-8546-4C7D-8483-4E22EFD4E66B}" type="parTrans" cxnId="{78C2E164-70D5-4788-B0B3-72EEBCE77BE4}">
      <dgm:prSet/>
      <dgm:spPr/>
      <dgm:t>
        <a:bodyPr/>
        <a:lstStyle/>
        <a:p>
          <a:endParaRPr lang="ru-RU"/>
        </a:p>
      </dgm:t>
    </dgm:pt>
    <dgm:pt modelId="{95AAC83C-4878-4787-B36C-D363238849BC}">
      <dgm:prSet/>
      <dgm:spPr/>
      <dgm:t>
        <a:bodyPr/>
        <a:lstStyle/>
        <a:p>
          <a:r>
            <a:rPr lang="ru-RU" dirty="0" smtClean="0"/>
            <a:t>Составление, рассмотрение и утверждение  бюджетной отчетности</a:t>
          </a:r>
          <a:endParaRPr lang="ru-RU" dirty="0"/>
        </a:p>
      </dgm:t>
    </dgm:pt>
    <dgm:pt modelId="{534EAD30-5FED-4B76-BA1A-9E58A56EAA9B}" type="parTrans" cxnId="{A7E18ABA-92D2-4AB1-9BCD-199B35DFA16D}">
      <dgm:prSet/>
      <dgm:spPr/>
    </dgm:pt>
    <dgm:pt modelId="{863E9FB3-2871-4D17-966D-03217A8F218B}" type="sibTrans" cxnId="{A7E18ABA-92D2-4AB1-9BCD-199B35DFA16D}">
      <dgm:prSet/>
      <dgm:spPr/>
    </dgm:pt>
    <dgm:pt modelId="{5987A8E9-584E-4251-AA50-BCF9091EB30A}" type="pres">
      <dgm:prSet presAssocID="{123CE1DC-ABBA-4C73-A59C-0A9F7A358E6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0E5DD68-96C2-44E1-A1DF-C0C3B7E6A0B1}" type="pres">
      <dgm:prSet presAssocID="{C80BA43A-1BC3-40F2-89E1-16A1FE87D2F2}" presName="composite" presStyleCnt="0"/>
      <dgm:spPr/>
    </dgm:pt>
    <dgm:pt modelId="{17CEC305-5D7F-48CB-90E1-F9D49A96742B}" type="pres">
      <dgm:prSet presAssocID="{C80BA43A-1BC3-40F2-89E1-16A1FE87D2F2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72D7D5-0FC5-48D8-902E-AC4A9783BBF5}" type="pres">
      <dgm:prSet presAssocID="{C80BA43A-1BC3-40F2-89E1-16A1FE87D2F2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22C73D-3856-4BDA-AB6B-AB5F5F865E72}" type="pres">
      <dgm:prSet presAssocID="{670B7CF4-3228-45BA-8479-0503AC7C64DB}" presName="sp" presStyleCnt="0"/>
      <dgm:spPr/>
    </dgm:pt>
    <dgm:pt modelId="{2611137F-1D1D-4B2D-9F28-F6EFC56B6DDC}" type="pres">
      <dgm:prSet presAssocID="{82058B4F-97DC-4D24-A956-679771A07C8B}" presName="composite" presStyleCnt="0"/>
      <dgm:spPr/>
    </dgm:pt>
    <dgm:pt modelId="{66FE90A3-9972-43F8-BFA5-DC4EBD8988B8}" type="pres">
      <dgm:prSet presAssocID="{82058B4F-97DC-4D24-A956-679771A07C8B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71458C-7650-4CB3-93C3-EC174D4F2EED}" type="pres">
      <dgm:prSet presAssocID="{82058B4F-97DC-4D24-A956-679771A07C8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0A1077-7382-4E76-BA8D-CFD2BB0DDC12}" type="pres">
      <dgm:prSet presAssocID="{FE683913-52C7-4380-9762-A009A4E12EC1}" presName="sp" presStyleCnt="0"/>
      <dgm:spPr/>
    </dgm:pt>
    <dgm:pt modelId="{93DDD86D-83B7-4BB4-B2BA-C181F765DAF2}" type="pres">
      <dgm:prSet presAssocID="{1CD0922C-B12C-45C9-80FD-1CDB962F25D1}" presName="composite" presStyleCnt="0"/>
      <dgm:spPr/>
    </dgm:pt>
    <dgm:pt modelId="{2C72F09B-F989-46F0-936E-AD549B772124}" type="pres">
      <dgm:prSet presAssocID="{1CD0922C-B12C-45C9-80FD-1CDB962F25D1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4E4D70-2F7B-47CA-84E2-3526B2F6A119}" type="pres">
      <dgm:prSet presAssocID="{1CD0922C-B12C-45C9-80FD-1CDB962F25D1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E71B96-2BBB-49BB-A332-EBFCBDE94BB0}" type="pres">
      <dgm:prSet presAssocID="{ABA19475-74E2-4DC3-90F5-B7E26D209B35}" presName="sp" presStyleCnt="0"/>
      <dgm:spPr/>
    </dgm:pt>
    <dgm:pt modelId="{73E6837E-FED6-42BC-8A9D-04C58F9AB1AE}" type="pres">
      <dgm:prSet presAssocID="{6F158FD4-2341-46FF-8A4A-91FF0B044948}" presName="composite" presStyleCnt="0"/>
      <dgm:spPr/>
    </dgm:pt>
    <dgm:pt modelId="{E401DA1A-B707-43F5-865C-A5F7523CB3BE}" type="pres">
      <dgm:prSet presAssocID="{6F158FD4-2341-46FF-8A4A-91FF0B044948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ADE63-DD7E-4D69-AE41-ADA429F70581}" type="pres">
      <dgm:prSet presAssocID="{6F158FD4-2341-46FF-8A4A-91FF0B044948}" presName="descendantText" presStyleLbl="alignAcc1" presStyleIdx="3" presStyleCnt="4" custLinFactNeighborX="203" custLinFactNeighborY="45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8A1495-10CF-402C-8B24-8380DFCF793D}" type="presOf" srcId="{533AE895-E822-4677-A0F5-06AF6B8AA51B}" destId="{B972D7D5-0FC5-48D8-902E-AC4A9783BBF5}" srcOrd="0" destOrd="0" presId="urn:microsoft.com/office/officeart/2005/8/layout/chevron2"/>
    <dgm:cxn modelId="{A7E18ABA-92D2-4AB1-9BCD-199B35DFA16D}" srcId="{6F158FD4-2341-46FF-8A4A-91FF0B044948}" destId="{95AAC83C-4878-4787-B36C-D363238849BC}" srcOrd="0" destOrd="0" parTransId="{534EAD30-5FED-4B76-BA1A-9E58A56EAA9B}" sibTransId="{863E9FB3-2871-4D17-966D-03217A8F218B}"/>
    <dgm:cxn modelId="{4017928F-130F-43DC-A6D9-1C712DD9AA02}" type="presOf" srcId="{6F158FD4-2341-46FF-8A4A-91FF0B044948}" destId="{E401DA1A-B707-43F5-865C-A5F7523CB3BE}" srcOrd="0" destOrd="0" presId="urn:microsoft.com/office/officeart/2005/8/layout/chevron2"/>
    <dgm:cxn modelId="{B84529D5-F5D7-4F4D-B860-83195EFD1840}" type="presOf" srcId="{C80BA43A-1BC3-40F2-89E1-16A1FE87D2F2}" destId="{17CEC305-5D7F-48CB-90E1-F9D49A96742B}" srcOrd="0" destOrd="0" presId="urn:microsoft.com/office/officeart/2005/8/layout/chevron2"/>
    <dgm:cxn modelId="{7120F161-B219-4F7B-8666-E66C0B6D030F}" srcId="{82058B4F-97DC-4D24-A956-679771A07C8B}" destId="{0201AE20-C4DD-4329-8D3F-FFA172B613C0}" srcOrd="0" destOrd="0" parTransId="{3F50FAEC-9048-427E-9967-2E8099ED0CA1}" sibTransId="{2A227F75-4D87-478F-9895-2EE5C48C57A3}"/>
    <dgm:cxn modelId="{78C2E164-70D5-4788-B0B3-72EEBCE77BE4}" srcId="{123CE1DC-ABBA-4C73-A59C-0A9F7A358E63}" destId="{C80BA43A-1BC3-40F2-89E1-16A1FE87D2F2}" srcOrd="0" destOrd="0" parTransId="{182AF4DF-8546-4C7D-8483-4E22EFD4E66B}" sibTransId="{670B7CF4-3228-45BA-8479-0503AC7C64DB}"/>
    <dgm:cxn modelId="{72743699-D7ED-487D-A1F0-A753425CA90C}" srcId="{123CE1DC-ABBA-4C73-A59C-0A9F7A358E63}" destId="{6F158FD4-2341-46FF-8A4A-91FF0B044948}" srcOrd="3" destOrd="0" parTransId="{F23AB6DE-90E1-415A-A54D-D68EC28679ED}" sibTransId="{329DBF35-F96B-4816-B078-2E3F45E5016B}"/>
    <dgm:cxn modelId="{B19A4D26-3356-4F07-ADD9-14BC1EBD8E6E}" type="presOf" srcId="{123CE1DC-ABBA-4C73-A59C-0A9F7A358E63}" destId="{5987A8E9-584E-4251-AA50-BCF9091EB30A}" srcOrd="0" destOrd="0" presId="urn:microsoft.com/office/officeart/2005/8/layout/chevron2"/>
    <dgm:cxn modelId="{468C2AB3-DE15-434B-B72A-B90F2A74E0B5}" type="presOf" srcId="{0201AE20-C4DD-4329-8D3F-FFA172B613C0}" destId="{0471458C-7650-4CB3-93C3-EC174D4F2EED}" srcOrd="0" destOrd="0" presId="urn:microsoft.com/office/officeart/2005/8/layout/chevron2"/>
    <dgm:cxn modelId="{C6240839-7FAF-4E1A-AE29-8BB2A17452DC}" srcId="{1CD0922C-B12C-45C9-80FD-1CDB962F25D1}" destId="{49241DF1-0581-430A-9229-ED8B9FBCB58F}" srcOrd="0" destOrd="0" parTransId="{7927BE97-E0F3-4FCA-89D2-D3E90A02984D}" sibTransId="{C6378361-EFEC-4AB7-998E-D90B7782C78B}"/>
    <dgm:cxn modelId="{598FFE54-BF3C-4641-B06D-1AAEF1B82BC8}" type="presOf" srcId="{95AAC83C-4878-4787-B36C-D363238849BC}" destId="{C34ADE63-DD7E-4D69-AE41-ADA429F70581}" srcOrd="0" destOrd="0" presId="urn:microsoft.com/office/officeart/2005/8/layout/chevron2"/>
    <dgm:cxn modelId="{9EB48C71-92F6-4A20-B33E-82DEC911E3D2}" type="presOf" srcId="{82058B4F-97DC-4D24-A956-679771A07C8B}" destId="{66FE90A3-9972-43F8-BFA5-DC4EBD8988B8}" srcOrd="0" destOrd="0" presId="urn:microsoft.com/office/officeart/2005/8/layout/chevron2"/>
    <dgm:cxn modelId="{E755BA9A-D970-4843-A319-1B7EBC0816E9}" type="presOf" srcId="{1CD0922C-B12C-45C9-80FD-1CDB962F25D1}" destId="{2C72F09B-F989-46F0-936E-AD549B772124}" srcOrd="0" destOrd="0" presId="urn:microsoft.com/office/officeart/2005/8/layout/chevron2"/>
    <dgm:cxn modelId="{64EDD68B-92F7-4CF2-8A2E-56558754F2FE}" type="presOf" srcId="{49241DF1-0581-430A-9229-ED8B9FBCB58F}" destId="{714E4D70-2F7B-47CA-84E2-3526B2F6A119}" srcOrd="0" destOrd="0" presId="urn:microsoft.com/office/officeart/2005/8/layout/chevron2"/>
    <dgm:cxn modelId="{C97E483A-1E1B-4332-9717-C8D7989B8EAF}" srcId="{123CE1DC-ABBA-4C73-A59C-0A9F7A358E63}" destId="{1CD0922C-B12C-45C9-80FD-1CDB962F25D1}" srcOrd="2" destOrd="0" parTransId="{EFC0C7C3-A7A8-4A3E-8820-9B17422214B6}" sibTransId="{ABA19475-74E2-4DC3-90F5-B7E26D209B35}"/>
    <dgm:cxn modelId="{E2AD3B5B-E7B7-4002-8BCB-514B463296A6}" srcId="{123CE1DC-ABBA-4C73-A59C-0A9F7A358E63}" destId="{82058B4F-97DC-4D24-A956-679771A07C8B}" srcOrd="1" destOrd="0" parTransId="{C39B223E-525D-4E60-A936-7B2CEB3E6A2E}" sibTransId="{FE683913-52C7-4380-9762-A009A4E12EC1}"/>
    <dgm:cxn modelId="{F295590B-7A4C-4953-B6ED-00DFA99BC00B}" srcId="{C80BA43A-1BC3-40F2-89E1-16A1FE87D2F2}" destId="{533AE895-E822-4677-A0F5-06AF6B8AA51B}" srcOrd="0" destOrd="0" parTransId="{E2ED6348-7542-4F41-9AED-529C059C0CB9}" sibTransId="{E32C24C0-77BC-4392-ABE9-0D2EDE78F056}"/>
    <dgm:cxn modelId="{098B3129-C739-464E-956E-F24DA30D91AC}" type="presParOf" srcId="{5987A8E9-584E-4251-AA50-BCF9091EB30A}" destId="{90E5DD68-96C2-44E1-A1DF-C0C3B7E6A0B1}" srcOrd="0" destOrd="0" presId="urn:microsoft.com/office/officeart/2005/8/layout/chevron2"/>
    <dgm:cxn modelId="{B6D9381B-FE71-41D3-B9B2-6FC015F09B77}" type="presParOf" srcId="{90E5DD68-96C2-44E1-A1DF-C0C3B7E6A0B1}" destId="{17CEC305-5D7F-48CB-90E1-F9D49A96742B}" srcOrd="0" destOrd="0" presId="urn:microsoft.com/office/officeart/2005/8/layout/chevron2"/>
    <dgm:cxn modelId="{85F6090C-5413-437E-B125-3EC79F843F67}" type="presParOf" srcId="{90E5DD68-96C2-44E1-A1DF-C0C3B7E6A0B1}" destId="{B972D7D5-0FC5-48D8-902E-AC4A9783BBF5}" srcOrd="1" destOrd="0" presId="urn:microsoft.com/office/officeart/2005/8/layout/chevron2"/>
    <dgm:cxn modelId="{253B1B12-421D-4A93-B124-773EFBD9C028}" type="presParOf" srcId="{5987A8E9-584E-4251-AA50-BCF9091EB30A}" destId="{B422C73D-3856-4BDA-AB6B-AB5F5F865E72}" srcOrd="1" destOrd="0" presId="urn:microsoft.com/office/officeart/2005/8/layout/chevron2"/>
    <dgm:cxn modelId="{9ADD4262-EEF7-480F-A952-E48F27DAB632}" type="presParOf" srcId="{5987A8E9-584E-4251-AA50-BCF9091EB30A}" destId="{2611137F-1D1D-4B2D-9F28-F6EFC56B6DDC}" srcOrd="2" destOrd="0" presId="urn:microsoft.com/office/officeart/2005/8/layout/chevron2"/>
    <dgm:cxn modelId="{94623172-811D-4976-A6C0-FD725A433130}" type="presParOf" srcId="{2611137F-1D1D-4B2D-9F28-F6EFC56B6DDC}" destId="{66FE90A3-9972-43F8-BFA5-DC4EBD8988B8}" srcOrd="0" destOrd="0" presId="urn:microsoft.com/office/officeart/2005/8/layout/chevron2"/>
    <dgm:cxn modelId="{173C8FE5-C133-4496-BEDB-892A03A43C6A}" type="presParOf" srcId="{2611137F-1D1D-4B2D-9F28-F6EFC56B6DDC}" destId="{0471458C-7650-4CB3-93C3-EC174D4F2EED}" srcOrd="1" destOrd="0" presId="urn:microsoft.com/office/officeart/2005/8/layout/chevron2"/>
    <dgm:cxn modelId="{C730D05C-3C1F-4FEF-BCD9-D6C610D20315}" type="presParOf" srcId="{5987A8E9-584E-4251-AA50-BCF9091EB30A}" destId="{290A1077-7382-4E76-BA8D-CFD2BB0DDC12}" srcOrd="3" destOrd="0" presId="urn:microsoft.com/office/officeart/2005/8/layout/chevron2"/>
    <dgm:cxn modelId="{C39FF9ED-A95D-44F7-98E1-CC8578FAFE91}" type="presParOf" srcId="{5987A8E9-584E-4251-AA50-BCF9091EB30A}" destId="{93DDD86D-83B7-4BB4-B2BA-C181F765DAF2}" srcOrd="4" destOrd="0" presId="urn:microsoft.com/office/officeart/2005/8/layout/chevron2"/>
    <dgm:cxn modelId="{3FF36F58-66B9-46A8-AC43-78DE913A347A}" type="presParOf" srcId="{93DDD86D-83B7-4BB4-B2BA-C181F765DAF2}" destId="{2C72F09B-F989-46F0-936E-AD549B772124}" srcOrd="0" destOrd="0" presId="urn:microsoft.com/office/officeart/2005/8/layout/chevron2"/>
    <dgm:cxn modelId="{13CF8922-7A7D-42ED-83E3-677B910200F5}" type="presParOf" srcId="{93DDD86D-83B7-4BB4-B2BA-C181F765DAF2}" destId="{714E4D70-2F7B-47CA-84E2-3526B2F6A119}" srcOrd="1" destOrd="0" presId="urn:microsoft.com/office/officeart/2005/8/layout/chevron2"/>
    <dgm:cxn modelId="{F486FC74-6466-4DA7-AC4B-934EC9B242AC}" type="presParOf" srcId="{5987A8E9-584E-4251-AA50-BCF9091EB30A}" destId="{5DE71B96-2BBB-49BB-A332-EBFCBDE94BB0}" srcOrd="5" destOrd="0" presId="urn:microsoft.com/office/officeart/2005/8/layout/chevron2"/>
    <dgm:cxn modelId="{BF58A524-8F21-4D00-A823-7ACB7474D23A}" type="presParOf" srcId="{5987A8E9-584E-4251-AA50-BCF9091EB30A}" destId="{73E6837E-FED6-42BC-8A9D-04C58F9AB1AE}" srcOrd="6" destOrd="0" presId="urn:microsoft.com/office/officeart/2005/8/layout/chevron2"/>
    <dgm:cxn modelId="{945586DD-2B38-4F65-A491-15C5A91E1270}" type="presParOf" srcId="{73E6837E-FED6-42BC-8A9D-04C58F9AB1AE}" destId="{E401DA1A-B707-43F5-865C-A5F7523CB3BE}" srcOrd="0" destOrd="0" presId="urn:microsoft.com/office/officeart/2005/8/layout/chevron2"/>
    <dgm:cxn modelId="{E6BF21C8-5243-43B2-8B2C-7915765FCAB8}" type="presParOf" srcId="{73E6837E-FED6-42BC-8A9D-04C58F9AB1AE}" destId="{C34ADE63-DD7E-4D69-AE41-ADA429F70581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449D17-4D1D-4EC8-9471-5A9841E9B624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17578FA-1597-4F45-B45F-9BC1561C61EF}">
      <dgm:prSet/>
      <dgm:spPr/>
      <dgm:t>
        <a:bodyPr/>
        <a:lstStyle/>
        <a:p>
          <a:pPr rtl="0"/>
          <a:r>
            <a:rPr lang="ru-RU" dirty="0" smtClean="0"/>
            <a:t>2013г.</a:t>
          </a:r>
          <a:endParaRPr lang="ru-RU" dirty="0"/>
        </a:p>
      </dgm:t>
    </dgm:pt>
    <dgm:pt modelId="{3BAC0993-ABFE-403E-B521-49E30A78A3BF}" type="parTrans" cxnId="{3CA7F86B-D707-40A4-B837-CDF228E8928E}">
      <dgm:prSet/>
      <dgm:spPr/>
      <dgm:t>
        <a:bodyPr/>
        <a:lstStyle/>
        <a:p>
          <a:endParaRPr lang="ru-RU"/>
        </a:p>
      </dgm:t>
    </dgm:pt>
    <dgm:pt modelId="{B8417543-9490-4A44-8E13-6AB7451B8DB3}" type="sibTrans" cxnId="{3CA7F86B-D707-40A4-B837-CDF228E8928E}">
      <dgm:prSet/>
      <dgm:spPr/>
      <dgm:t>
        <a:bodyPr/>
        <a:lstStyle/>
        <a:p>
          <a:endParaRPr lang="ru-RU"/>
        </a:p>
      </dgm:t>
    </dgm:pt>
    <dgm:pt modelId="{0F019869-235A-48D3-B451-5E9AA46B8474}" type="pres">
      <dgm:prSet presAssocID="{D4449D17-4D1D-4EC8-9471-5A9841E9B62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0BF648-527E-4531-8916-8656131BA409}" type="pres">
      <dgm:prSet presAssocID="{F17578FA-1597-4F45-B45F-9BC1561C61EF}" presName="circle1" presStyleLbl="node1" presStyleIdx="0" presStyleCnt="1"/>
      <dgm:spPr/>
    </dgm:pt>
    <dgm:pt modelId="{AB3D5BEC-02C8-46DF-8A37-C491DD3A1563}" type="pres">
      <dgm:prSet presAssocID="{F17578FA-1597-4F45-B45F-9BC1561C61EF}" presName="space" presStyleCnt="0"/>
      <dgm:spPr/>
    </dgm:pt>
    <dgm:pt modelId="{78BEA515-139C-4CE9-900F-092FDDD254E7}" type="pres">
      <dgm:prSet presAssocID="{F17578FA-1597-4F45-B45F-9BC1561C61EF}" presName="rect1" presStyleLbl="alignAcc1" presStyleIdx="0" presStyleCnt="1" custScaleX="109434" custLinFactNeighborX="-6132"/>
      <dgm:spPr/>
      <dgm:t>
        <a:bodyPr/>
        <a:lstStyle/>
        <a:p>
          <a:endParaRPr lang="ru-RU"/>
        </a:p>
      </dgm:t>
    </dgm:pt>
    <dgm:pt modelId="{E51600C8-E279-44B5-A095-6589EC08966D}" type="pres">
      <dgm:prSet presAssocID="{F17578FA-1597-4F45-B45F-9BC1561C61E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6BA98F-387D-45BC-89D7-BB5C18CB86A8}" type="presOf" srcId="{F17578FA-1597-4F45-B45F-9BC1561C61EF}" destId="{E51600C8-E279-44B5-A095-6589EC08966D}" srcOrd="1" destOrd="0" presId="urn:microsoft.com/office/officeart/2005/8/layout/target3"/>
    <dgm:cxn modelId="{0E550345-E6FA-4063-AB69-11ABDB40A449}" type="presOf" srcId="{D4449D17-4D1D-4EC8-9471-5A9841E9B624}" destId="{0F019869-235A-48D3-B451-5E9AA46B8474}" srcOrd="0" destOrd="0" presId="urn:microsoft.com/office/officeart/2005/8/layout/target3"/>
    <dgm:cxn modelId="{3CA7F86B-D707-40A4-B837-CDF228E8928E}" srcId="{D4449D17-4D1D-4EC8-9471-5A9841E9B624}" destId="{F17578FA-1597-4F45-B45F-9BC1561C61EF}" srcOrd="0" destOrd="0" parTransId="{3BAC0993-ABFE-403E-B521-49E30A78A3BF}" sibTransId="{B8417543-9490-4A44-8E13-6AB7451B8DB3}"/>
    <dgm:cxn modelId="{470C6F35-7556-4489-8E00-E60BED3DA345}" type="presOf" srcId="{F17578FA-1597-4F45-B45F-9BC1561C61EF}" destId="{78BEA515-139C-4CE9-900F-092FDDD254E7}" srcOrd="0" destOrd="0" presId="urn:microsoft.com/office/officeart/2005/8/layout/target3"/>
    <dgm:cxn modelId="{9B190A04-236B-4EB3-AB5D-D1CBDBB88F07}" type="presParOf" srcId="{0F019869-235A-48D3-B451-5E9AA46B8474}" destId="{D80BF648-527E-4531-8916-8656131BA409}" srcOrd="0" destOrd="0" presId="urn:microsoft.com/office/officeart/2005/8/layout/target3"/>
    <dgm:cxn modelId="{DF13821C-4E5C-4F3E-B981-D767A360CF56}" type="presParOf" srcId="{0F019869-235A-48D3-B451-5E9AA46B8474}" destId="{AB3D5BEC-02C8-46DF-8A37-C491DD3A1563}" srcOrd="1" destOrd="0" presId="urn:microsoft.com/office/officeart/2005/8/layout/target3"/>
    <dgm:cxn modelId="{3B1EF644-74A7-45FD-954D-8F2CDEAD1C12}" type="presParOf" srcId="{0F019869-235A-48D3-B451-5E9AA46B8474}" destId="{78BEA515-139C-4CE9-900F-092FDDD254E7}" srcOrd="2" destOrd="0" presId="urn:microsoft.com/office/officeart/2005/8/layout/target3"/>
    <dgm:cxn modelId="{49D9CD2F-059D-4E78-9E09-4C0B6C1DBC4F}" type="presParOf" srcId="{0F019869-235A-48D3-B451-5E9AA46B8474}" destId="{E51600C8-E279-44B5-A095-6589EC08966D}" srcOrd="3" destOrd="0" presId="urn:microsoft.com/office/officeart/2005/8/layout/target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C57CE9-34B3-4DD0-88E1-1FBA5CB0FBE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AFC3FA6-AE69-44D8-8077-D4E5FDDADD06}">
      <dgm:prSet/>
      <dgm:spPr/>
      <dgm:t>
        <a:bodyPr/>
        <a:lstStyle/>
        <a:p>
          <a:pPr rtl="0"/>
          <a:r>
            <a:rPr lang="ru-RU" dirty="0" smtClean="0"/>
            <a:t>Субсидии МО</a:t>
          </a:r>
          <a:endParaRPr lang="ru-RU" dirty="0"/>
        </a:p>
      </dgm:t>
    </dgm:pt>
    <dgm:pt modelId="{768BB6D5-AAA5-4835-AA7D-F87AA93A7608}" type="parTrans" cxnId="{B7D3EA1F-7FBC-4096-9A58-EA2D28F889CE}">
      <dgm:prSet/>
      <dgm:spPr/>
      <dgm:t>
        <a:bodyPr/>
        <a:lstStyle/>
        <a:p>
          <a:endParaRPr lang="ru-RU"/>
        </a:p>
      </dgm:t>
    </dgm:pt>
    <dgm:pt modelId="{637A8A40-F928-4832-ADAB-6B4B1D85F606}" type="sibTrans" cxnId="{B7D3EA1F-7FBC-4096-9A58-EA2D28F889CE}">
      <dgm:prSet/>
      <dgm:spPr/>
      <dgm:t>
        <a:bodyPr/>
        <a:lstStyle/>
        <a:p>
          <a:endParaRPr lang="ru-RU"/>
        </a:p>
      </dgm:t>
    </dgm:pt>
    <dgm:pt modelId="{0AF9004B-6B03-461D-9EE9-B209CDCDD33C}" type="pres">
      <dgm:prSet presAssocID="{9BC57CE9-34B3-4DD0-88E1-1FBA5CB0FBE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31240E-CDF6-4B4A-93C1-A12AE4A0CA31}" type="pres">
      <dgm:prSet presAssocID="{EAFC3FA6-AE69-44D8-8077-D4E5FDDADD06}" presName="circle1" presStyleLbl="node1" presStyleIdx="0" presStyleCnt="1"/>
      <dgm:spPr/>
    </dgm:pt>
    <dgm:pt modelId="{24427406-4551-45E5-81BD-CFF650C97429}" type="pres">
      <dgm:prSet presAssocID="{EAFC3FA6-AE69-44D8-8077-D4E5FDDADD06}" presName="space" presStyleCnt="0"/>
      <dgm:spPr/>
    </dgm:pt>
    <dgm:pt modelId="{F097C0B6-FED8-44B3-AB13-60343E0B64A7}" type="pres">
      <dgm:prSet presAssocID="{EAFC3FA6-AE69-44D8-8077-D4E5FDDADD06}" presName="rect1" presStyleLbl="alignAcc1" presStyleIdx="0" presStyleCnt="1"/>
      <dgm:spPr/>
      <dgm:t>
        <a:bodyPr/>
        <a:lstStyle/>
        <a:p>
          <a:endParaRPr lang="ru-RU"/>
        </a:p>
      </dgm:t>
    </dgm:pt>
    <dgm:pt modelId="{2EF6D091-B2C6-4F96-AE82-7D6EB8E94FAF}" type="pres">
      <dgm:prSet presAssocID="{EAFC3FA6-AE69-44D8-8077-D4E5FDDADD06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BD1204-418F-4C93-925D-80F1631DA2B0}" type="presOf" srcId="{EAFC3FA6-AE69-44D8-8077-D4E5FDDADD06}" destId="{2EF6D091-B2C6-4F96-AE82-7D6EB8E94FAF}" srcOrd="1" destOrd="0" presId="urn:microsoft.com/office/officeart/2005/8/layout/target3"/>
    <dgm:cxn modelId="{41FDF1BC-1A6E-4ED2-9634-97DBD90B9A32}" type="presOf" srcId="{9BC57CE9-34B3-4DD0-88E1-1FBA5CB0FBEF}" destId="{0AF9004B-6B03-461D-9EE9-B209CDCDD33C}" srcOrd="0" destOrd="0" presId="urn:microsoft.com/office/officeart/2005/8/layout/target3"/>
    <dgm:cxn modelId="{B7D3EA1F-7FBC-4096-9A58-EA2D28F889CE}" srcId="{9BC57CE9-34B3-4DD0-88E1-1FBA5CB0FBEF}" destId="{EAFC3FA6-AE69-44D8-8077-D4E5FDDADD06}" srcOrd="0" destOrd="0" parTransId="{768BB6D5-AAA5-4835-AA7D-F87AA93A7608}" sibTransId="{637A8A40-F928-4832-ADAB-6B4B1D85F606}"/>
    <dgm:cxn modelId="{DD7AC863-C736-4F63-9710-06F7DC069ED4}" type="presOf" srcId="{EAFC3FA6-AE69-44D8-8077-D4E5FDDADD06}" destId="{F097C0B6-FED8-44B3-AB13-60343E0B64A7}" srcOrd="0" destOrd="0" presId="urn:microsoft.com/office/officeart/2005/8/layout/target3"/>
    <dgm:cxn modelId="{505855B7-7BBD-4E10-B8A4-81245518DB4C}" type="presParOf" srcId="{0AF9004B-6B03-461D-9EE9-B209CDCDD33C}" destId="{7531240E-CDF6-4B4A-93C1-A12AE4A0CA31}" srcOrd="0" destOrd="0" presId="urn:microsoft.com/office/officeart/2005/8/layout/target3"/>
    <dgm:cxn modelId="{9A7DD93B-1484-4289-B6AC-1AC05F030B94}" type="presParOf" srcId="{0AF9004B-6B03-461D-9EE9-B209CDCDD33C}" destId="{24427406-4551-45E5-81BD-CFF650C97429}" srcOrd="1" destOrd="0" presId="urn:microsoft.com/office/officeart/2005/8/layout/target3"/>
    <dgm:cxn modelId="{3E50B030-81BB-446C-907E-E634B4EE3F32}" type="presParOf" srcId="{0AF9004B-6B03-461D-9EE9-B209CDCDD33C}" destId="{F097C0B6-FED8-44B3-AB13-60343E0B64A7}" srcOrd="2" destOrd="0" presId="urn:microsoft.com/office/officeart/2005/8/layout/target3"/>
    <dgm:cxn modelId="{5ACFDCA3-52F0-40C5-8F4C-FD6B1F996F4A}" type="presParOf" srcId="{0AF9004B-6B03-461D-9EE9-B209CDCDD33C}" destId="{2EF6D091-B2C6-4F96-AE82-7D6EB8E94FAF}" srcOrd="3" destOrd="0" presId="urn:microsoft.com/office/officeart/2005/8/layout/target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B8E613-74A4-42BF-8FC1-6EA95DA49A7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14FB9F-F975-48DA-A132-6EC6110250D0}">
      <dgm:prSet/>
      <dgm:spPr/>
      <dgm:t>
        <a:bodyPr/>
        <a:lstStyle/>
        <a:p>
          <a:pPr rtl="0"/>
          <a:r>
            <a:rPr lang="ru-RU" dirty="0" smtClean="0"/>
            <a:t>2014г.</a:t>
          </a:r>
          <a:endParaRPr lang="ru-RU" dirty="0"/>
        </a:p>
      </dgm:t>
    </dgm:pt>
    <dgm:pt modelId="{3F45FE45-9222-4C4C-9BA6-445DC35FE14C}" type="parTrans" cxnId="{58499254-8361-482F-8135-97C64CFE9EEE}">
      <dgm:prSet/>
      <dgm:spPr/>
      <dgm:t>
        <a:bodyPr/>
        <a:lstStyle/>
        <a:p>
          <a:endParaRPr lang="ru-RU"/>
        </a:p>
      </dgm:t>
    </dgm:pt>
    <dgm:pt modelId="{C30DD052-49FA-47ED-8118-12AE003DDC2F}" type="sibTrans" cxnId="{58499254-8361-482F-8135-97C64CFE9EEE}">
      <dgm:prSet/>
      <dgm:spPr/>
      <dgm:t>
        <a:bodyPr/>
        <a:lstStyle/>
        <a:p>
          <a:endParaRPr lang="ru-RU"/>
        </a:p>
      </dgm:t>
    </dgm:pt>
    <dgm:pt modelId="{90B23CAA-93C0-4461-8AB3-CD97282323A2}" type="pres">
      <dgm:prSet presAssocID="{47B8E613-74A4-42BF-8FC1-6EA95DA49A7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7AE7B1-AF9B-4872-8317-31F605039149}" type="pres">
      <dgm:prSet presAssocID="{7C14FB9F-F975-48DA-A132-6EC6110250D0}" presName="circle1" presStyleLbl="node1" presStyleIdx="0" presStyleCnt="1" custFlipHor="1"/>
      <dgm:spPr/>
    </dgm:pt>
    <dgm:pt modelId="{379521BB-4AEB-4F8A-AF44-7F447A5BED64}" type="pres">
      <dgm:prSet presAssocID="{7C14FB9F-F975-48DA-A132-6EC6110250D0}" presName="space" presStyleCnt="0"/>
      <dgm:spPr/>
    </dgm:pt>
    <dgm:pt modelId="{A412D4F5-DB8C-416C-9D6A-C9A662F20291}" type="pres">
      <dgm:prSet presAssocID="{7C14FB9F-F975-48DA-A132-6EC6110250D0}" presName="rect1" presStyleLbl="alignAcc1" presStyleIdx="0" presStyleCnt="1" custScaleX="100000" custLinFactNeighborX="-41818"/>
      <dgm:spPr/>
      <dgm:t>
        <a:bodyPr/>
        <a:lstStyle/>
        <a:p>
          <a:endParaRPr lang="ru-RU"/>
        </a:p>
      </dgm:t>
    </dgm:pt>
    <dgm:pt modelId="{67CB544D-2291-41DF-A6FB-3F1DEACEF8F0}" type="pres">
      <dgm:prSet presAssocID="{7C14FB9F-F975-48DA-A132-6EC6110250D0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974B90-532A-4ED0-8FA5-7E56CAC2886E}" type="presOf" srcId="{7C14FB9F-F975-48DA-A132-6EC6110250D0}" destId="{67CB544D-2291-41DF-A6FB-3F1DEACEF8F0}" srcOrd="1" destOrd="0" presId="urn:microsoft.com/office/officeart/2005/8/layout/target3"/>
    <dgm:cxn modelId="{417C2BF0-032D-4DB4-9F3A-057FF8E27DF0}" type="presOf" srcId="{47B8E613-74A4-42BF-8FC1-6EA95DA49A79}" destId="{90B23CAA-93C0-4461-8AB3-CD97282323A2}" srcOrd="0" destOrd="0" presId="urn:microsoft.com/office/officeart/2005/8/layout/target3"/>
    <dgm:cxn modelId="{8028517C-410A-41A7-BCD3-A205995B66E9}" type="presOf" srcId="{7C14FB9F-F975-48DA-A132-6EC6110250D0}" destId="{A412D4F5-DB8C-416C-9D6A-C9A662F20291}" srcOrd="0" destOrd="0" presId="urn:microsoft.com/office/officeart/2005/8/layout/target3"/>
    <dgm:cxn modelId="{58499254-8361-482F-8135-97C64CFE9EEE}" srcId="{47B8E613-74A4-42BF-8FC1-6EA95DA49A79}" destId="{7C14FB9F-F975-48DA-A132-6EC6110250D0}" srcOrd="0" destOrd="0" parTransId="{3F45FE45-9222-4C4C-9BA6-445DC35FE14C}" sibTransId="{C30DD052-49FA-47ED-8118-12AE003DDC2F}"/>
    <dgm:cxn modelId="{B28284E5-A86A-4169-8A84-0BF73C6436F7}" type="presParOf" srcId="{90B23CAA-93C0-4461-8AB3-CD97282323A2}" destId="{A27AE7B1-AF9B-4872-8317-31F605039149}" srcOrd="0" destOrd="0" presId="urn:microsoft.com/office/officeart/2005/8/layout/target3"/>
    <dgm:cxn modelId="{E7A8D3D5-BBF2-4EFC-968E-05D5817D9AF3}" type="presParOf" srcId="{90B23CAA-93C0-4461-8AB3-CD97282323A2}" destId="{379521BB-4AEB-4F8A-AF44-7F447A5BED64}" srcOrd="1" destOrd="0" presId="urn:microsoft.com/office/officeart/2005/8/layout/target3"/>
    <dgm:cxn modelId="{971BD683-678D-4590-ACD6-894CCB9B3599}" type="presParOf" srcId="{90B23CAA-93C0-4461-8AB3-CD97282323A2}" destId="{A412D4F5-DB8C-416C-9D6A-C9A662F20291}" srcOrd="2" destOrd="0" presId="urn:microsoft.com/office/officeart/2005/8/layout/target3"/>
    <dgm:cxn modelId="{F4EA5FBB-B938-40C7-B6CB-E50D4995F66C}" type="presParOf" srcId="{90B23CAA-93C0-4461-8AB3-CD97282323A2}" destId="{67CB544D-2291-41DF-A6FB-3F1DEACEF8F0}" srcOrd="3" destOrd="0" presId="urn:microsoft.com/office/officeart/2005/8/layout/target3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0EA0F1-25DE-4E77-9C1A-9F4443869C9B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8567C45-3D55-41EB-8D05-A9C67367A832}">
      <dgm:prSet/>
      <dgm:spPr/>
      <dgm:t>
        <a:bodyPr/>
        <a:lstStyle/>
        <a:p>
          <a:pPr rtl="0"/>
          <a:r>
            <a:rPr lang="ru-RU" dirty="0" smtClean="0"/>
            <a:t>Закрепленные налоги 10% от акцизов</a:t>
          </a:r>
          <a:endParaRPr lang="ru-RU" dirty="0"/>
        </a:p>
      </dgm:t>
    </dgm:pt>
    <dgm:pt modelId="{E6C7009B-73D5-465D-B27A-272D4E8D4CAA}" type="parTrans" cxnId="{6D001E30-FBF3-4B72-BAFC-40CF06469431}">
      <dgm:prSet/>
      <dgm:spPr/>
      <dgm:t>
        <a:bodyPr/>
        <a:lstStyle/>
        <a:p>
          <a:endParaRPr lang="ru-RU"/>
        </a:p>
      </dgm:t>
    </dgm:pt>
    <dgm:pt modelId="{DEF6AE91-1882-4558-AF31-F6A70E71B6CC}" type="sibTrans" cxnId="{6D001E30-FBF3-4B72-BAFC-40CF06469431}">
      <dgm:prSet/>
      <dgm:spPr/>
      <dgm:t>
        <a:bodyPr/>
        <a:lstStyle/>
        <a:p>
          <a:endParaRPr lang="ru-RU"/>
        </a:p>
      </dgm:t>
    </dgm:pt>
    <dgm:pt modelId="{2142CA25-C854-4089-A556-6C5ABD06BFCD}" type="pres">
      <dgm:prSet presAssocID="{440EA0F1-25DE-4E77-9C1A-9F4443869C9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C46F7D-3D05-42FE-9E65-69A21476351F}" type="pres">
      <dgm:prSet presAssocID="{88567C45-3D55-41EB-8D05-A9C67367A832}" presName="circle1" presStyleLbl="node1" presStyleIdx="0" presStyleCnt="1"/>
      <dgm:spPr/>
    </dgm:pt>
    <dgm:pt modelId="{D566BA5D-3880-4138-B566-8B8712D68359}" type="pres">
      <dgm:prSet presAssocID="{88567C45-3D55-41EB-8D05-A9C67367A832}" presName="space" presStyleCnt="0"/>
      <dgm:spPr/>
    </dgm:pt>
    <dgm:pt modelId="{6EFC142B-4632-4272-8346-42A4FE21A3A2}" type="pres">
      <dgm:prSet presAssocID="{88567C45-3D55-41EB-8D05-A9C67367A832}" presName="rect1" presStyleLbl="alignAcc1" presStyleIdx="0" presStyleCnt="1"/>
      <dgm:spPr/>
      <dgm:t>
        <a:bodyPr/>
        <a:lstStyle/>
        <a:p>
          <a:endParaRPr lang="ru-RU"/>
        </a:p>
      </dgm:t>
    </dgm:pt>
    <dgm:pt modelId="{498590D5-C93F-45D1-9BDE-D6F5B9AB5B54}" type="pres">
      <dgm:prSet presAssocID="{88567C45-3D55-41EB-8D05-A9C67367A832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43D5B6-F8BB-46F9-BA58-CFB77D86F140}" type="presOf" srcId="{440EA0F1-25DE-4E77-9C1A-9F4443869C9B}" destId="{2142CA25-C854-4089-A556-6C5ABD06BFCD}" srcOrd="0" destOrd="0" presId="urn:microsoft.com/office/officeart/2005/8/layout/target3"/>
    <dgm:cxn modelId="{8C50DC56-4680-4ECD-A77F-019082B264C9}" type="presOf" srcId="{88567C45-3D55-41EB-8D05-A9C67367A832}" destId="{6EFC142B-4632-4272-8346-42A4FE21A3A2}" srcOrd="0" destOrd="0" presId="urn:microsoft.com/office/officeart/2005/8/layout/target3"/>
    <dgm:cxn modelId="{C6B3032B-12A6-4ABA-8B1D-13238F5A0D28}" type="presOf" srcId="{88567C45-3D55-41EB-8D05-A9C67367A832}" destId="{498590D5-C93F-45D1-9BDE-D6F5B9AB5B54}" srcOrd="1" destOrd="0" presId="urn:microsoft.com/office/officeart/2005/8/layout/target3"/>
    <dgm:cxn modelId="{6D001E30-FBF3-4B72-BAFC-40CF06469431}" srcId="{440EA0F1-25DE-4E77-9C1A-9F4443869C9B}" destId="{88567C45-3D55-41EB-8D05-A9C67367A832}" srcOrd="0" destOrd="0" parTransId="{E6C7009B-73D5-465D-B27A-272D4E8D4CAA}" sibTransId="{DEF6AE91-1882-4558-AF31-F6A70E71B6CC}"/>
    <dgm:cxn modelId="{05B76EEE-4833-4147-B604-924C2A9570EE}" type="presParOf" srcId="{2142CA25-C854-4089-A556-6C5ABD06BFCD}" destId="{A5C46F7D-3D05-42FE-9E65-69A21476351F}" srcOrd="0" destOrd="0" presId="urn:microsoft.com/office/officeart/2005/8/layout/target3"/>
    <dgm:cxn modelId="{0F5A165E-41C5-472C-809D-0CED5E4E30F4}" type="presParOf" srcId="{2142CA25-C854-4089-A556-6C5ABD06BFCD}" destId="{D566BA5D-3880-4138-B566-8B8712D68359}" srcOrd="1" destOrd="0" presId="urn:microsoft.com/office/officeart/2005/8/layout/target3"/>
    <dgm:cxn modelId="{7A9F75FA-A550-4CA3-A7DF-F03905B1679E}" type="presParOf" srcId="{2142CA25-C854-4089-A556-6C5ABD06BFCD}" destId="{6EFC142B-4632-4272-8346-42A4FE21A3A2}" srcOrd="2" destOrd="0" presId="urn:microsoft.com/office/officeart/2005/8/layout/target3"/>
    <dgm:cxn modelId="{06BB9C3B-89B9-4E80-9FDF-C7C3C304D888}" type="presParOf" srcId="{2142CA25-C854-4089-A556-6C5ABD06BFCD}" destId="{498590D5-C93F-45D1-9BDE-D6F5B9AB5B54}" srcOrd="3" destOrd="0" presId="urn:microsoft.com/office/officeart/2005/8/layout/target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DF954CC-225D-4D37-B725-E9AAA66EF16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94E506-4F97-48D4-83FD-16093CEF5CC9}">
      <dgm:prSet/>
      <dgm:spPr/>
      <dgm:t>
        <a:bodyPr/>
        <a:lstStyle/>
        <a:p>
          <a:pPr rtl="0"/>
          <a:r>
            <a:rPr lang="ru-RU" dirty="0" smtClean="0"/>
            <a:t>Дополнительные субсидии из Дорожного фонда АО</a:t>
          </a:r>
          <a:endParaRPr lang="ru-RU" dirty="0"/>
        </a:p>
      </dgm:t>
    </dgm:pt>
    <dgm:pt modelId="{B86BBD85-C2D7-4723-B549-9C6E19FA1587}" type="parTrans" cxnId="{8C8F2DE6-1F42-4F00-B850-61AD02E0CB24}">
      <dgm:prSet/>
      <dgm:spPr/>
      <dgm:t>
        <a:bodyPr/>
        <a:lstStyle/>
        <a:p>
          <a:endParaRPr lang="ru-RU"/>
        </a:p>
      </dgm:t>
    </dgm:pt>
    <dgm:pt modelId="{F7FD31AD-3DF4-4B07-B57B-74F6547D8FEA}" type="sibTrans" cxnId="{8C8F2DE6-1F42-4F00-B850-61AD02E0CB24}">
      <dgm:prSet/>
      <dgm:spPr/>
      <dgm:t>
        <a:bodyPr/>
        <a:lstStyle/>
        <a:p>
          <a:endParaRPr lang="ru-RU"/>
        </a:p>
      </dgm:t>
    </dgm:pt>
    <dgm:pt modelId="{BC5B45A6-5F9C-4AC2-A63C-6F0AE522E477}" type="pres">
      <dgm:prSet presAssocID="{1DF954CC-225D-4D37-B725-E9AAA66EF16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796CFA-651C-4F8F-843D-BE205CDE0437}" type="pres">
      <dgm:prSet presAssocID="{8D94E506-4F97-48D4-83FD-16093CEF5CC9}" presName="circle1" presStyleLbl="node1" presStyleIdx="0" presStyleCnt="1"/>
      <dgm:spPr/>
    </dgm:pt>
    <dgm:pt modelId="{0DE217D9-4EF5-48B8-84B5-368646C03DAA}" type="pres">
      <dgm:prSet presAssocID="{8D94E506-4F97-48D4-83FD-16093CEF5CC9}" presName="space" presStyleCnt="0"/>
      <dgm:spPr/>
    </dgm:pt>
    <dgm:pt modelId="{F57A1A80-5D2C-401F-8CFC-C81C6A908334}" type="pres">
      <dgm:prSet presAssocID="{8D94E506-4F97-48D4-83FD-16093CEF5CC9}" presName="rect1" presStyleLbl="alignAcc1" presStyleIdx="0" presStyleCnt="1"/>
      <dgm:spPr/>
      <dgm:t>
        <a:bodyPr/>
        <a:lstStyle/>
        <a:p>
          <a:endParaRPr lang="ru-RU"/>
        </a:p>
      </dgm:t>
    </dgm:pt>
    <dgm:pt modelId="{F7CA63EA-69F4-4973-AB0E-29A06E6A6116}" type="pres">
      <dgm:prSet presAssocID="{8D94E506-4F97-48D4-83FD-16093CEF5CC9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8F2DE6-1F42-4F00-B850-61AD02E0CB24}" srcId="{1DF954CC-225D-4D37-B725-E9AAA66EF163}" destId="{8D94E506-4F97-48D4-83FD-16093CEF5CC9}" srcOrd="0" destOrd="0" parTransId="{B86BBD85-C2D7-4723-B549-9C6E19FA1587}" sibTransId="{F7FD31AD-3DF4-4B07-B57B-74F6547D8FEA}"/>
    <dgm:cxn modelId="{00DF279F-A2A6-4E36-AA3B-1E7DF518F15E}" type="presOf" srcId="{8D94E506-4F97-48D4-83FD-16093CEF5CC9}" destId="{F57A1A80-5D2C-401F-8CFC-C81C6A908334}" srcOrd="0" destOrd="0" presId="urn:microsoft.com/office/officeart/2005/8/layout/target3"/>
    <dgm:cxn modelId="{52A002CC-A89D-4B28-97CC-7AC7E8A9143C}" type="presOf" srcId="{1DF954CC-225D-4D37-B725-E9AAA66EF163}" destId="{BC5B45A6-5F9C-4AC2-A63C-6F0AE522E477}" srcOrd="0" destOrd="0" presId="urn:microsoft.com/office/officeart/2005/8/layout/target3"/>
    <dgm:cxn modelId="{A57E7901-E55E-42F3-BD71-E39A982C274F}" type="presOf" srcId="{8D94E506-4F97-48D4-83FD-16093CEF5CC9}" destId="{F7CA63EA-69F4-4973-AB0E-29A06E6A6116}" srcOrd="1" destOrd="0" presId="urn:microsoft.com/office/officeart/2005/8/layout/target3"/>
    <dgm:cxn modelId="{2562288C-6956-43E8-9170-E0E38F36101A}" type="presParOf" srcId="{BC5B45A6-5F9C-4AC2-A63C-6F0AE522E477}" destId="{91796CFA-651C-4F8F-843D-BE205CDE0437}" srcOrd="0" destOrd="0" presId="urn:microsoft.com/office/officeart/2005/8/layout/target3"/>
    <dgm:cxn modelId="{5C440A56-35FF-4B59-90A6-79930AC97816}" type="presParOf" srcId="{BC5B45A6-5F9C-4AC2-A63C-6F0AE522E477}" destId="{0DE217D9-4EF5-48B8-84B5-368646C03DAA}" srcOrd="1" destOrd="0" presId="urn:microsoft.com/office/officeart/2005/8/layout/target3"/>
    <dgm:cxn modelId="{4537FADC-F2F8-43FB-8439-FA9CAD90A88B}" type="presParOf" srcId="{BC5B45A6-5F9C-4AC2-A63C-6F0AE522E477}" destId="{F57A1A80-5D2C-401F-8CFC-C81C6A908334}" srcOrd="2" destOrd="0" presId="urn:microsoft.com/office/officeart/2005/8/layout/target3"/>
    <dgm:cxn modelId="{A3D56043-AE7C-42D8-B5F0-18E8DA4C2221}" type="presParOf" srcId="{BC5B45A6-5F9C-4AC2-A63C-6F0AE522E477}" destId="{F7CA63EA-69F4-4973-AB0E-29A06E6A6116}" srcOrd="3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0.49632</cdr:x>
      <cdr:y>0.7</cdr:y>
    </cdr:from>
    <cdr:to>
      <cdr:x>0.59743</cdr:x>
      <cdr:y>0.81413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857628" y="3067060"/>
          <a:ext cx="785818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0.28493</cdr:x>
      <cdr:y>0.7337</cdr:y>
    </cdr:from>
    <cdr:to>
      <cdr:x>0.42096</cdr:x>
      <cdr:y>0.78261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2214590" y="3214710"/>
          <a:ext cx="1057280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1718,5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0.28493</cdr:x>
      <cdr:y>0.68479</cdr:y>
    </cdr:from>
    <cdr:to>
      <cdr:x>0.40258</cdr:x>
      <cdr:y>0.75001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2214590" y="3000396"/>
          <a:ext cx="914423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3331,2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0.28493</cdr:x>
      <cdr:y>0.63587</cdr:y>
    </cdr:from>
    <cdr:to>
      <cdr:x>0.42096</cdr:x>
      <cdr:y>0.70109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2214590" y="2786082"/>
          <a:ext cx="10572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2363,6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0.27574</cdr:x>
      <cdr:y>0.52174</cdr:y>
    </cdr:from>
    <cdr:to>
      <cdr:x>0.43934</cdr:x>
      <cdr:y>0.63587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2143140" y="2286016"/>
          <a:ext cx="1271586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8006,2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0.27574</cdr:x>
      <cdr:y>0.32609</cdr:y>
    </cdr:from>
    <cdr:to>
      <cdr:x>0.40441</cdr:x>
      <cdr:y>0.50218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2143140" y="1428760"/>
          <a:ext cx="1000096" cy="771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10097,2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0.38603</cdr:x>
      <cdr:y>0.7337</cdr:y>
    </cdr:from>
    <cdr:to>
      <cdr:x>0.54044</cdr:x>
      <cdr:y>0.78261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3000380" y="3214710"/>
          <a:ext cx="1200136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1713,1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0.38603</cdr:x>
      <cdr:y>0.68479</cdr:y>
    </cdr:from>
    <cdr:to>
      <cdr:x>0.54044</cdr:x>
      <cdr:y>0.75001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3000380" y="3000396"/>
          <a:ext cx="1200136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3931,3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0.38603</cdr:x>
      <cdr:y>0.61957</cdr:y>
    </cdr:from>
    <cdr:to>
      <cdr:x>0.54044</cdr:x>
      <cdr:y>0.68479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3000380" y="2714644"/>
          <a:ext cx="1200136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1976,9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0.38603</cdr:x>
      <cdr:y>0.47283</cdr:y>
    </cdr:from>
    <cdr:to>
      <cdr:x>0.48714</cdr:x>
      <cdr:y>0.56739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3000380" y="2071702"/>
          <a:ext cx="785867" cy="4143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10753,2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0.38603</cdr:x>
      <cdr:y>0.29348</cdr:y>
    </cdr:from>
    <cdr:to>
      <cdr:x>0.54044</cdr:x>
      <cdr:y>0.43696</cdr:y>
    </cdr:to>
    <cdr:sp macro="" textlink="">
      <cdr:nvSpPr>
        <cdr:cNvPr id="24" name="TextBox 23"/>
        <cdr:cNvSpPr txBox="1"/>
      </cdr:nvSpPr>
      <cdr:spPr>
        <a:xfrm xmlns:a="http://schemas.openxmlformats.org/drawingml/2006/main">
          <a:off x="3000380" y="1285884"/>
          <a:ext cx="1200136" cy="6286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8419,1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0.49633</cdr:x>
      <cdr:y>0.7337</cdr:y>
    </cdr:from>
    <cdr:to>
      <cdr:x>0.65993</cdr:x>
      <cdr:y>0.79892</cdr:y>
    </cdr:to>
    <cdr:sp macro="" textlink="">
      <cdr:nvSpPr>
        <cdr:cNvPr id="25" name="TextBox 24"/>
        <cdr:cNvSpPr txBox="1"/>
      </cdr:nvSpPr>
      <cdr:spPr>
        <a:xfrm xmlns:a="http://schemas.openxmlformats.org/drawingml/2006/main">
          <a:off x="3857675" y="3214710"/>
          <a:ext cx="1271565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1731,3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0.49633</cdr:x>
      <cdr:y>0.66848</cdr:y>
    </cdr:from>
    <cdr:to>
      <cdr:x>0.64155</cdr:x>
      <cdr:y>0.75001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3857675" y="2928958"/>
          <a:ext cx="1128708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4368,2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0.49633</cdr:x>
      <cdr:y>0.61957</cdr:y>
    </cdr:from>
    <cdr:to>
      <cdr:x>0.66912</cdr:x>
      <cdr:y>0.66848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3857675" y="2714644"/>
          <a:ext cx="1342993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1997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0.49633</cdr:x>
      <cdr:y>0.45652</cdr:y>
    </cdr:from>
    <cdr:to>
      <cdr:x>0.65993</cdr:x>
      <cdr:y>0.58696</cdr:y>
    </cdr:to>
    <cdr:sp macro="" textlink="">
      <cdr:nvSpPr>
        <cdr:cNvPr id="28" name="TextBox 27"/>
        <cdr:cNvSpPr txBox="1"/>
      </cdr:nvSpPr>
      <cdr:spPr>
        <a:xfrm xmlns:a="http://schemas.openxmlformats.org/drawingml/2006/main">
          <a:off x="3857652" y="2000264"/>
          <a:ext cx="1271588" cy="571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12138,3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0.49633</cdr:x>
      <cdr:y>0.24457</cdr:y>
    </cdr:from>
    <cdr:to>
      <cdr:x>0.64155</cdr:x>
      <cdr:y>0.43696</cdr:y>
    </cdr:to>
    <cdr:sp macro="" textlink="">
      <cdr:nvSpPr>
        <cdr:cNvPr id="29" name="TextBox 28"/>
        <cdr:cNvSpPr txBox="1"/>
      </cdr:nvSpPr>
      <cdr:spPr>
        <a:xfrm xmlns:a="http://schemas.openxmlformats.org/drawingml/2006/main">
          <a:off x="3857651" y="1071570"/>
          <a:ext cx="1128731" cy="8429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8885,6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0.60662</cdr:x>
      <cdr:y>0.7337</cdr:y>
    </cdr:from>
    <cdr:to>
      <cdr:x>0.76103</cdr:x>
      <cdr:y>0.78261</cdr:y>
    </cdr:to>
    <cdr:sp macro="" textlink="">
      <cdr:nvSpPr>
        <cdr:cNvPr id="30" name="TextBox 29"/>
        <cdr:cNvSpPr txBox="1"/>
      </cdr:nvSpPr>
      <cdr:spPr>
        <a:xfrm xmlns:a="http://schemas.openxmlformats.org/drawingml/2006/main">
          <a:off x="4714908" y="3214710"/>
          <a:ext cx="1200122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1769,8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0.60662</cdr:x>
      <cdr:y>0.66848</cdr:y>
    </cdr:from>
    <cdr:to>
      <cdr:x>0.74265</cdr:x>
      <cdr:y>0.75001</cdr:y>
    </cdr:to>
    <cdr:sp macro="" textlink="">
      <cdr:nvSpPr>
        <cdr:cNvPr id="31" name="TextBox 30"/>
        <cdr:cNvSpPr txBox="1"/>
      </cdr:nvSpPr>
      <cdr:spPr>
        <a:xfrm xmlns:a="http://schemas.openxmlformats.org/drawingml/2006/main">
          <a:off x="4714907" y="2928958"/>
          <a:ext cx="1057265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4805,1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0.60662</cdr:x>
      <cdr:y>0.60327</cdr:y>
    </cdr:from>
    <cdr:to>
      <cdr:x>0.76103</cdr:x>
      <cdr:y>0.63587</cdr:y>
    </cdr:to>
    <cdr:sp macro="" textlink="">
      <cdr:nvSpPr>
        <cdr:cNvPr id="32" name="TextBox 31"/>
        <cdr:cNvSpPr txBox="1"/>
      </cdr:nvSpPr>
      <cdr:spPr>
        <a:xfrm xmlns:a="http://schemas.openxmlformats.org/drawingml/2006/main">
          <a:off x="4714908" y="2643206"/>
          <a:ext cx="1200122" cy="1428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1997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0.59743</cdr:x>
      <cdr:y>0.45652</cdr:y>
    </cdr:from>
    <cdr:to>
      <cdr:x>0.77942</cdr:x>
      <cdr:y>0.53478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4643465" y="2000264"/>
          <a:ext cx="1414499" cy="3428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13195,1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0.60662</cdr:x>
      <cdr:y>0.21196</cdr:y>
    </cdr:from>
    <cdr:to>
      <cdr:x>0.77023</cdr:x>
      <cdr:y>0.42065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4714908" y="928694"/>
          <a:ext cx="1271628" cy="9143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9387,4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0.17463</cdr:x>
      <cdr:y>0.7337</cdr:y>
    </cdr:from>
    <cdr:to>
      <cdr:x>0.31985</cdr:x>
      <cdr:y>0.79892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1357294" y="3214710"/>
          <a:ext cx="1128708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1768,3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0.17463</cdr:x>
      <cdr:y>0.70109</cdr:y>
    </cdr:from>
    <cdr:to>
      <cdr:x>0.34743</cdr:x>
      <cdr:y>0.75001</cdr:y>
    </cdr:to>
    <cdr:sp macro="" textlink="">
      <cdr:nvSpPr>
        <cdr:cNvPr id="36" name="TextBox 35"/>
        <cdr:cNvSpPr txBox="1"/>
      </cdr:nvSpPr>
      <cdr:spPr>
        <a:xfrm xmlns:a="http://schemas.openxmlformats.org/drawingml/2006/main">
          <a:off x="1357294" y="3071834"/>
          <a:ext cx="1343071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2813,1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0.17463</cdr:x>
      <cdr:y>0.65218</cdr:y>
    </cdr:from>
    <cdr:to>
      <cdr:x>0.34743</cdr:x>
      <cdr:y>0.7174</cdr:y>
    </cdr:to>
    <cdr:sp macro="" textlink="">
      <cdr:nvSpPr>
        <cdr:cNvPr id="37" name="TextBox 36"/>
        <cdr:cNvSpPr txBox="1"/>
      </cdr:nvSpPr>
      <cdr:spPr>
        <a:xfrm xmlns:a="http://schemas.openxmlformats.org/drawingml/2006/main">
          <a:off x="1357294" y="2857520"/>
          <a:ext cx="1343071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2048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0.17463</cdr:x>
      <cdr:y>0.55435</cdr:y>
    </cdr:from>
    <cdr:to>
      <cdr:x>0.33824</cdr:x>
      <cdr:y>0.63587</cdr:y>
    </cdr:to>
    <cdr:sp macro="" textlink="">
      <cdr:nvSpPr>
        <cdr:cNvPr id="38" name="TextBox 37"/>
        <cdr:cNvSpPr txBox="1"/>
      </cdr:nvSpPr>
      <cdr:spPr>
        <a:xfrm xmlns:a="http://schemas.openxmlformats.org/drawingml/2006/main">
          <a:off x="1357322" y="2428892"/>
          <a:ext cx="1271615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7875,3</a:t>
          </a:r>
          <a:endParaRPr lang="ru-RU" sz="800" b="1" dirty="0"/>
        </a:p>
      </cdr:txBody>
    </cdr:sp>
  </cdr:relSizeAnchor>
  <cdr:relSizeAnchor xmlns:cdr="http://schemas.openxmlformats.org/drawingml/2006/chartDrawing">
    <cdr:from>
      <cdr:x>0.17463</cdr:x>
      <cdr:y>0.3587</cdr:y>
    </cdr:from>
    <cdr:to>
      <cdr:x>0.35662</cdr:x>
      <cdr:y>0.46957</cdr:y>
    </cdr:to>
    <cdr:sp macro="" textlink="">
      <cdr:nvSpPr>
        <cdr:cNvPr id="39" name="TextBox 38"/>
        <cdr:cNvSpPr txBox="1"/>
      </cdr:nvSpPr>
      <cdr:spPr>
        <a:xfrm xmlns:a="http://schemas.openxmlformats.org/drawingml/2006/main">
          <a:off x="1357294" y="1571636"/>
          <a:ext cx="1414499" cy="485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800" b="1" dirty="0" smtClean="0"/>
            <a:t>9432,7</a:t>
          </a:r>
          <a:endParaRPr lang="ru-RU" sz="8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0.23897</cdr:x>
      <cdr:y>0.40761</cdr:y>
    </cdr:from>
    <cdr:to>
      <cdr:x>0.36765</cdr:x>
      <cdr:y>0.71631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57388" y="1785950"/>
          <a:ext cx="1000132" cy="1352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3475,5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0.18382</cdr:x>
      <cdr:y>0.48804</cdr:y>
    </cdr:from>
    <cdr:to>
      <cdr:x>0.26654</cdr:x>
      <cdr:y>0.56957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28760" y="2138366"/>
          <a:ext cx="642918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b="1" dirty="0"/>
        </a:p>
      </cdr:txBody>
    </cdr:sp>
  </cdr:relSizeAnchor>
  <cdr:relSizeAnchor xmlns:cdr="http://schemas.openxmlformats.org/drawingml/2006/chartDrawing">
    <cdr:from>
      <cdr:x>0.19302</cdr:x>
      <cdr:y>0.09674</cdr:y>
    </cdr:from>
    <cdr:to>
      <cdr:x>0.23897</cdr:x>
      <cdr:y>0.16196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500198" y="423854"/>
          <a:ext cx="357166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b="1" dirty="0"/>
        </a:p>
      </cdr:txBody>
    </cdr:sp>
  </cdr:relSizeAnchor>
  <cdr:relSizeAnchor xmlns:cdr="http://schemas.openxmlformats.org/drawingml/2006/chartDrawing">
    <cdr:from>
      <cdr:x>0.47794</cdr:x>
      <cdr:y>0.50544</cdr:y>
    </cdr:from>
    <cdr:to>
      <cdr:x>0.56067</cdr:x>
      <cdr:y>0.84674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714776" y="2214578"/>
          <a:ext cx="642942" cy="14954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2167,4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0.35846</cdr:x>
      <cdr:y>0.37391</cdr:y>
    </cdr:from>
    <cdr:to>
      <cdr:x>0.4228</cdr:x>
      <cdr:y>0.47174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786082" y="1638300"/>
          <a:ext cx="500066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b="1" dirty="0"/>
        </a:p>
      </cdr:txBody>
    </cdr:sp>
  </cdr:relSizeAnchor>
  <cdr:relSizeAnchor xmlns:cdr="http://schemas.openxmlformats.org/drawingml/2006/chartDrawing">
    <cdr:from>
      <cdr:x>0.35846</cdr:x>
      <cdr:y>0.17826</cdr:y>
    </cdr:from>
    <cdr:to>
      <cdr:x>0.44118</cdr:x>
      <cdr:y>0.22826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786082" y="781044"/>
          <a:ext cx="642942" cy="219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b="1" dirty="0"/>
        </a:p>
      </cdr:txBody>
    </cdr:sp>
  </cdr:relSizeAnchor>
  <cdr:relSizeAnchor xmlns:cdr="http://schemas.openxmlformats.org/drawingml/2006/chartDrawing">
    <cdr:from>
      <cdr:x>0.49632</cdr:x>
      <cdr:y>0.7</cdr:y>
    </cdr:from>
    <cdr:to>
      <cdr:x>0.59743</cdr:x>
      <cdr:y>0.81413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857628" y="3067060"/>
          <a:ext cx="785818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0.72611</cdr:x>
      <cdr:y>0.61957</cdr:y>
    </cdr:from>
    <cdr:to>
      <cdr:x>0.82721</cdr:x>
      <cdr:y>0.81522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5643602" y="2714644"/>
          <a:ext cx="785818" cy="8572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1466,3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0.54228</cdr:x>
      <cdr:y>0.61957</cdr:y>
    </cdr:from>
    <cdr:to>
      <cdr:x>0.72427</cdr:x>
      <cdr:y>0.68479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4214842" y="2714644"/>
          <a:ext cx="1414466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b="1" dirty="0"/>
        </a:p>
      </cdr:txBody>
    </cdr:sp>
  </cdr:relSizeAnchor>
  <cdr:relSizeAnchor xmlns:cdr="http://schemas.openxmlformats.org/drawingml/2006/chartDrawing">
    <cdr:from>
      <cdr:x>0.54228</cdr:x>
      <cdr:y>0.45652</cdr:y>
    </cdr:from>
    <cdr:to>
      <cdr:x>0.65258</cdr:x>
      <cdr:y>0.57066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4214842" y="2000264"/>
          <a:ext cx="857256" cy="500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b="1" dirty="0"/>
        </a:p>
      </cdr:txBody>
    </cdr:sp>
  </cdr:relSizeAnchor>
  <cdr:relSizeAnchor xmlns:cdr="http://schemas.openxmlformats.org/drawingml/2006/chartDrawing">
    <cdr:from>
      <cdr:x>0.54228</cdr:x>
      <cdr:y>0.24457</cdr:y>
    </cdr:from>
    <cdr:to>
      <cdr:x>0.66177</cdr:x>
      <cdr:y>0.30978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4214842" y="1071570"/>
          <a:ext cx="928694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0.36885</cdr:x>
      <cdr:y>0.1625</cdr:y>
    </cdr:from>
    <cdr:to>
      <cdr:x>0.45901</cdr:x>
      <cdr:y>0.2125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214678" y="928694"/>
          <a:ext cx="785818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500" b="1" dirty="0" smtClean="0">
              <a:solidFill>
                <a:schemeClr val="tx1"/>
              </a:solidFill>
            </a:rPr>
            <a:t>2482,5</a:t>
          </a:r>
          <a:endParaRPr lang="ru-RU" sz="15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0.4918</cdr:x>
      <cdr:y>0.1375</cdr:y>
    </cdr:from>
    <cdr:to>
      <cdr:x>0.59836</cdr:x>
      <cdr:y>0.2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286248" y="785818"/>
          <a:ext cx="928694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500" b="1" dirty="0" smtClean="0">
              <a:solidFill>
                <a:schemeClr val="tx1"/>
              </a:solidFill>
            </a:rPr>
            <a:t>2705,1</a:t>
          </a:r>
          <a:endParaRPr lang="ru-RU" sz="15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0.13114</cdr:x>
      <cdr:y>0.1875</cdr:y>
    </cdr:from>
    <cdr:to>
      <cdr:x>0.21311</cdr:x>
      <cdr:y>0.2375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142976" y="1071570"/>
          <a:ext cx="7143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</a:rPr>
            <a:t>958,9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0.2377</cdr:x>
      <cdr:y>0.3125</cdr:y>
    </cdr:from>
    <cdr:to>
      <cdr:x>0.33607</cdr:x>
      <cdr:y>0.3875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071652" y="1785942"/>
          <a:ext cx="857306" cy="4286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</a:rPr>
            <a:t>1106,2</a:t>
          </a:r>
          <a:endParaRPr lang="ru-RU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0.35246</cdr:x>
      <cdr:y>0.35</cdr:y>
    </cdr:from>
    <cdr:to>
      <cdr:x>0.46721</cdr:x>
      <cdr:y>0.4125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071831" y="2000256"/>
          <a:ext cx="1000135" cy="3571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</a:rPr>
            <a:t>1189,3</a:t>
          </a:r>
          <a:endParaRPr lang="ru-RU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0.47541</cdr:x>
      <cdr:y>0.275</cdr:y>
    </cdr:from>
    <cdr:to>
      <cdr:x>0.56557</cdr:x>
      <cdr:y>0.325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143372" y="1571636"/>
          <a:ext cx="785818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</a:rPr>
            <a:t>798,2</a:t>
          </a:r>
          <a:endParaRPr lang="ru-RU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0.13114</cdr:x>
      <cdr:y>0.3375</cdr:y>
    </cdr:from>
    <cdr:to>
      <cdr:x>0.20492</cdr:x>
      <cdr:y>0.3875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142976" y="1928826"/>
          <a:ext cx="642942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1021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0.2459</cdr:x>
      <cdr:y>0.5125</cdr:y>
    </cdr:from>
    <cdr:to>
      <cdr:x>0.32787</cdr:x>
      <cdr:y>0.5625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2143108" y="2928958"/>
          <a:ext cx="7143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986,7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0.36065</cdr:x>
      <cdr:y>0.5375</cdr:y>
    </cdr:from>
    <cdr:to>
      <cdr:x>0.44262</cdr:x>
      <cdr:y>0.6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3143240" y="3071834"/>
          <a:ext cx="714380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751,7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0.46721</cdr:x>
      <cdr:y>0.4625</cdr:y>
    </cdr:from>
    <cdr:to>
      <cdr:x>0.56557</cdr:x>
      <cdr:y>0.525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4071934" y="2643206"/>
          <a:ext cx="857256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1365,3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0.12295</cdr:x>
      <cdr:y>0.4875</cdr:y>
    </cdr:from>
    <cdr:to>
      <cdr:x>0.20492</cdr:x>
      <cdr:y>0.55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1071538" y="2786082"/>
          <a:ext cx="714380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449,3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0.13934</cdr:x>
      <cdr:y>0.6</cdr:y>
    </cdr:from>
    <cdr:to>
      <cdr:x>0.22131</cdr:x>
      <cdr:y>0.6625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1214414" y="3429024"/>
          <a:ext cx="714380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700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0.13114</cdr:x>
      <cdr:y>0.7</cdr:y>
    </cdr:from>
    <cdr:to>
      <cdr:x>0.22131</cdr:x>
      <cdr:y>0.75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1142976" y="4000528"/>
          <a:ext cx="785818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76,5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0.2459</cdr:x>
      <cdr:y>0.65</cdr:y>
    </cdr:from>
    <cdr:to>
      <cdr:x>0.32787</cdr:x>
      <cdr:y>0.7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2143108" y="3714776"/>
          <a:ext cx="7143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481,7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0.2541</cdr:x>
      <cdr:y>0.7125</cdr:y>
    </cdr:from>
    <cdr:to>
      <cdr:x>0.32787</cdr:x>
      <cdr:y>0.7625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2214546" y="4071966"/>
          <a:ext cx="642942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61,8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0.36065</cdr:x>
      <cdr:y>0.6375</cdr:y>
    </cdr:from>
    <cdr:to>
      <cdr:x>0.44262</cdr:x>
      <cdr:y>0.675</cdr:y>
    </cdr:to>
    <cdr:sp macro="" textlink="">
      <cdr:nvSpPr>
        <cdr:cNvPr id="21" name="TextBox 20"/>
        <cdr:cNvSpPr txBox="1"/>
      </cdr:nvSpPr>
      <cdr:spPr>
        <a:xfrm xmlns:a="http://schemas.openxmlformats.org/drawingml/2006/main">
          <a:off x="3143240" y="3643338"/>
          <a:ext cx="714380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479,</a:t>
          </a:r>
          <a:r>
            <a:rPr lang="ru-RU" sz="1600" dirty="0" smtClean="0"/>
            <a:t>7</a:t>
          </a:r>
          <a:endParaRPr lang="ru-RU" sz="1600" dirty="0"/>
        </a:p>
      </cdr:txBody>
    </cdr:sp>
  </cdr:relSizeAnchor>
  <cdr:relSizeAnchor xmlns:cdr="http://schemas.openxmlformats.org/drawingml/2006/chartDrawing">
    <cdr:from>
      <cdr:x>0.36065</cdr:x>
      <cdr:y>0.7</cdr:y>
    </cdr:from>
    <cdr:to>
      <cdr:x>0.42623</cdr:x>
      <cdr:y>0.7625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3143240" y="4000528"/>
          <a:ext cx="571504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61,8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0.47541</cdr:x>
      <cdr:y>0.65</cdr:y>
    </cdr:from>
    <cdr:to>
      <cdr:x>0.55738</cdr:x>
      <cdr:y>0.7</cdr:y>
    </cdr:to>
    <cdr:sp macro="" textlink="">
      <cdr:nvSpPr>
        <cdr:cNvPr id="23" name="TextBox 22"/>
        <cdr:cNvSpPr txBox="1"/>
      </cdr:nvSpPr>
      <cdr:spPr>
        <a:xfrm xmlns:a="http://schemas.openxmlformats.org/drawingml/2006/main">
          <a:off x="4143372" y="3714776"/>
          <a:ext cx="714380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600" b="1" dirty="0" smtClean="0"/>
            <a:t>479,7</a:t>
          </a:r>
          <a:endParaRPr lang="ru-RU" sz="1600" b="1" dirty="0"/>
        </a:p>
      </cdr:txBody>
    </cdr:sp>
  </cdr:relSizeAnchor>
  <cdr:relSizeAnchor xmlns:cdr="http://schemas.openxmlformats.org/drawingml/2006/chartDrawing">
    <cdr:from>
      <cdr:x>0.47541</cdr:x>
      <cdr:y>0.7125</cdr:y>
    </cdr:from>
    <cdr:to>
      <cdr:x>0.54098</cdr:x>
      <cdr:y>0.75</cdr:y>
    </cdr:to>
    <cdr:sp macro="" textlink="">
      <cdr:nvSpPr>
        <cdr:cNvPr id="24" name="TextBox 23"/>
        <cdr:cNvSpPr txBox="1"/>
      </cdr:nvSpPr>
      <cdr:spPr>
        <a:xfrm xmlns:a="http://schemas.openxmlformats.org/drawingml/2006/main">
          <a:off x="4143372" y="4071966"/>
          <a:ext cx="571504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61,9</a:t>
          </a:r>
          <a:endParaRPr lang="ru-RU" sz="14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0.03571</cdr:x>
      <cdr:y>0.90741</cdr:y>
    </cdr:from>
    <cdr:to>
      <cdr:x>0.92143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438" y="3500462"/>
          <a:ext cx="1771656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0.92593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3571900"/>
          <a:ext cx="2000264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0.03571</cdr:x>
      <cdr:y>0.84211</cdr:y>
    </cdr:from>
    <cdr:to>
      <cdr:x>0.84615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6335" y="4572033"/>
          <a:ext cx="1505301" cy="8572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Рост степени распаханности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 земель до 66,5%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0.03846</cdr:x>
      <cdr:y>0.73973</cdr:y>
    </cdr:from>
    <cdr:to>
      <cdr:x>0.96154</cdr:x>
      <cdr:y>0.96986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438" y="3857652"/>
          <a:ext cx="1714512" cy="1200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0.03846</cdr:x>
      <cdr:y>0.72603</cdr:y>
    </cdr:from>
    <cdr:to>
      <cdr:x>0.91538</cdr:x>
      <cdr:y>0.9863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1438" y="3786214"/>
          <a:ext cx="1628780" cy="1357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0.03846</cdr:x>
      <cdr:y>0.72603</cdr:y>
    </cdr:from>
    <cdr:to>
      <cdr:x>0.84615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1438" y="3786214"/>
          <a:ext cx="1500198" cy="14287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Увеличение</a:t>
          </a:r>
          <a:r>
            <a:rPr lang="ru-RU" sz="1000" b="1" dirty="0"/>
            <a:t>  </a:t>
          </a:r>
          <a:r>
            <a:rPr lang="ru-RU" sz="1000" b="1" dirty="0">
              <a:solidFill>
                <a:schemeClr val="tx1"/>
              </a:solidFill>
            </a:rPr>
            <a:t>объема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производства молока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 до 45,7 тыс.тонн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0.75342</cdr:y>
    </cdr:from>
    <cdr:to>
      <cdr:x>0.7931</cdr:x>
      <cdr:y>0.93151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929090"/>
          <a:ext cx="1643074" cy="9286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Увеличение объема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субсидируемых кредитов,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привлеченных сельхоз-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товаропроизводителями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области  до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8165,5 млн.руб. 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0.35714</cdr:x>
      <cdr:y>0.82222</cdr:y>
    </cdr:from>
    <cdr:to>
      <cdr:x>0.81428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4380" y="435771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0.07143</cdr:x>
      <cdr:y>0.79167</cdr:y>
    </cdr:from>
    <cdr:to>
      <cdr:x>0.96429</cdr:x>
      <cdr:y>0.98333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2876" y="4071966"/>
          <a:ext cx="1785950" cy="9858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Увеличение площади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застрахованных посевных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 площадей  до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133,6 тыс.га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0.03704</cdr:x>
      <cdr:y>0.74648</cdr:y>
    </cdr:from>
    <cdr:to>
      <cdr:x>0.96298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438" y="3786214"/>
          <a:ext cx="1785950" cy="12858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Увеличение объема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производства продукции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растениеводства в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защищенном грунте </a:t>
          </a:r>
        </a:p>
        <a:p xmlns:a="http://schemas.openxmlformats.org/drawingml/2006/main">
          <a:pPr algn="ctr"/>
          <a:r>
            <a:rPr lang="ru-RU" sz="1000" b="1" dirty="0">
              <a:solidFill>
                <a:schemeClr val="tx1"/>
              </a:solidFill>
            </a:rPr>
            <a:t>до 2,1 тыс. тонн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0.14286</cdr:x>
      <cdr:y>0.09231</cdr:y>
    </cdr:from>
    <cdr:to>
      <cdr:x>0.32143</cdr:x>
      <cdr:y>0.16923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43008" y="428628"/>
          <a:ext cx="1428760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dirty="0" smtClean="0">
              <a:solidFill>
                <a:schemeClr val="tx1"/>
              </a:solidFill>
            </a:rPr>
            <a:t>20 636,0</a:t>
          </a:r>
          <a:endParaRPr lang="ru-RU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0.34822</cdr:x>
      <cdr:y>0.09231</cdr:y>
    </cdr:from>
    <cdr:to>
      <cdr:x>0.47143</cdr:x>
      <cdr:y>0.16923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86082" y="428628"/>
          <a:ext cx="985838" cy="357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0.375</cdr:x>
      <cdr:y>0.09231</cdr:y>
    </cdr:from>
    <cdr:to>
      <cdr:x>0.51786</cdr:x>
      <cdr:y>0.15385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000396" y="428628"/>
          <a:ext cx="1143008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dirty="0" smtClean="0">
              <a:solidFill>
                <a:schemeClr val="tx1"/>
              </a:solidFill>
            </a:rPr>
            <a:t>13 189,8</a:t>
          </a:r>
          <a:endParaRPr lang="ru-RU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0.58929</cdr:x>
      <cdr:y>0.09231</cdr:y>
    </cdr:from>
    <cdr:to>
      <cdr:x>0.71429</cdr:x>
      <cdr:y>0.15385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714908" y="428628"/>
          <a:ext cx="1000132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dirty="0" smtClean="0">
              <a:solidFill>
                <a:schemeClr val="tx1"/>
              </a:solidFill>
            </a:rPr>
            <a:t>13 235,7</a:t>
          </a:r>
          <a:endParaRPr lang="ru-RU" sz="16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0.80358</cdr:x>
      <cdr:y>0.09231</cdr:y>
    </cdr:from>
    <cdr:to>
      <cdr:x>0.94644</cdr:x>
      <cdr:y>0.18462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429420" y="428628"/>
          <a:ext cx="1143008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ru-RU" sz="1600" dirty="0" smtClean="0">
              <a:solidFill>
                <a:schemeClr val="tx1"/>
              </a:solidFill>
            </a:rPr>
            <a:t>13 344,4</a:t>
          </a:r>
          <a:endParaRPr lang="ru-RU" sz="1600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64F81AD-7EFE-4765-B197-F5103FAC08DF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890AC399-1FA2-4E16-8F86-8F2561FCED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7CD9600-F8BC-4CB9-A947-D68D74618987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1D6C32-796A-42C9-B5B2-22E6C298E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910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kumimoji="1" lang="ru-RU">
                <a:solidFill>
                  <a:srgbClr val="FFFFFF"/>
                </a:solidFill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381" y="2280"/>
              <a:ext cx="5369" cy="48"/>
              <a:chOff x="381" y="2280"/>
              <a:chExt cx="5369" cy="48"/>
            </a:xfrm>
          </p:grpSpPr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>
                <a:off x="381" y="2328"/>
                <a:ext cx="5369" cy="0"/>
              </a:xfrm>
              <a:prstGeom prst="line">
                <a:avLst/>
              </a:prstGeom>
              <a:noFill/>
              <a:ln w="254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381" y="2280"/>
                <a:ext cx="5369" cy="0"/>
              </a:xfrm>
              <a:prstGeom prst="line">
                <a:avLst/>
              </a:prstGeom>
              <a:noFill/>
              <a:ln w="762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384" y="960"/>
              <a:ext cx="5375" cy="384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kumimoji="1" lang="ru-RU">
                <a:solidFill>
                  <a:srgbClr val="FFFFFF"/>
                </a:solidFill>
              </a:endParaRPr>
            </a:p>
          </p:txBody>
        </p:sp>
      </p:grpSp>
      <p:sp>
        <p:nvSpPr>
          <p:cNvPr id="89096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9097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76CD5-7FB8-46AD-B5F4-740BE2792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072AF-1003-47BB-8F59-C202A7B246CE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6A28-9F66-454A-9767-3C74CAA5B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E68CC-92BF-49E2-A5E5-40B24577153F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4188" y="266700"/>
            <a:ext cx="2081212" cy="59055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0550" y="266700"/>
            <a:ext cx="6091238" cy="59055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4FB75-96E5-4786-BFC9-58803EA7E5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6CA05-3206-47F9-9A9D-BA4334C6F300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5DA47-F8B0-47E4-B006-B0F292DAD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33724-A53C-4FFE-A4A0-0F505ACD91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1A0D2-1F05-489F-B173-3849103FA6E3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6F61A-6647-43F1-B500-76ECB0B539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451AE-8BB8-45C4-9AFF-7BB3EC50F0BA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C8310-6571-4EE0-A24A-EC3317307F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CF311-2856-450D-AB3E-F52C21C3EACE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98CC9-E65A-479F-8ACD-8FB6EF9B55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F7E37-BF46-489E-BFB0-F528FDCBB45D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11857-B0C4-4181-8EBC-362E1B5BC3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3C247-3E34-4BB2-9994-E5C29A83ADCB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E1A2A-4001-45FF-B116-71A936F9D0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6B01-4973-4F20-A72E-35C8AA362E8F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C66D8-1475-468F-A269-D49D99C2EB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B7FF4-662B-4DED-8130-567FD52C03F7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7B151-8205-4029-A0B2-1284944351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EAACE-B28D-480E-ABC8-936E53F6580A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444625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kumimoji="1" lang="ru-RU" sz="2400">
              <a:solidFill>
                <a:srgbClr val="FFFFFF"/>
              </a:solidFill>
            </a:endParaRP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620713" y="1447800"/>
            <a:ext cx="8523287" cy="76200"/>
            <a:chOff x="381" y="888"/>
            <a:chExt cx="5369" cy="48"/>
          </a:xfrm>
        </p:grpSpPr>
        <p:sp>
          <p:nvSpPr>
            <p:cNvPr id="1033" name="Line 4"/>
            <p:cNvSpPr>
              <a:spLocks noChangeShapeType="1"/>
            </p:cNvSpPr>
            <p:nvPr/>
          </p:nvSpPr>
          <p:spPr bwMode="auto">
            <a:xfrm>
              <a:off x="381" y="936"/>
              <a:ext cx="5369" cy="0"/>
            </a:xfrm>
            <a:prstGeom prst="line">
              <a:avLst/>
            </a:prstGeom>
            <a:noFill/>
            <a:ln w="254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381" y="888"/>
              <a:ext cx="5369" cy="0"/>
            </a:xfrm>
            <a:prstGeom prst="line">
              <a:avLst/>
            </a:prstGeom>
            <a:noFill/>
            <a:ln w="76200" cap="sq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266700"/>
            <a:ext cx="83248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9070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807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rgbClr val="FFFFFF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807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rgbClr val="FFFFFF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52A5EED-7DA0-46C1-B8AD-69E3E492E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807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kumimoji="0" sz="1400">
                <a:solidFill>
                  <a:srgbClr val="FFFFFF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9E83F33F-777E-46B7-9C35-33B860A9D571}" type="datetimeFigureOut">
              <a:rPr lang="ru-RU"/>
              <a:pPr>
                <a:defRPr/>
              </a:pPr>
              <a:t>22.11.2013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0" r:id="rId1"/>
    <p:sldLayoutId id="2147484041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  <p:sldLayoutId id="2147484052" r:id="rId12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2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13" Type="http://schemas.openxmlformats.org/officeDocument/2006/relationships/diagramColors" Target="../diagrams/colors4.xml"/><Relationship Id="rId18" Type="http://schemas.openxmlformats.org/officeDocument/2006/relationships/diagramData" Target="../diagrams/data6.xml"/><Relationship Id="rId3" Type="http://schemas.openxmlformats.org/officeDocument/2006/relationships/diagramLayout" Target="../diagrams/layout2.xml"/><Relationship Id="rId21" Type="http://schemas.openxmlformats.org/officeDocument/2006/relationships/diagramColors" Target="../diagrams/colors6.xml"/><Relationship Id="rId7" Type="http://schemas.openxmlformats.org/officeDocument/2006/relationships/diagramLayout" Target="../diagrams/layout3.xml"/><Relationship Id="rId12" Type="http://schemas.openxmlformats.org/officeDocument/2006/relationships/diagramQuickStyle" Target="../diagrams/quickStyle4.xml"/><Relationship Id="rId17" Type="http://schemas.openxmlformats.org/officeDocument/2006/relationships/diagramColors" Target="../diagrams/colors5.xml"/><Relationship Id="rId2" Type="http://schemas.openxmlformats.org/officeDocument/2006/relationships/diagramData" Target="../diagrams/data2.xml"/><Relationship Id="rId16" Type="http://schemas.openxmlformats.org/officeDocument/2006/relationships/diagramQuickStyle" Target="../diagrams/quickStyle5.xml"/><Relationship Id="rId20" Type="http://schemas.openxmlformats.org/officeDocument/2006/relationships/diagramQuickStyle" Target="../diagrams/quickStyle6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11" Type="http://schemas.openxmlformats.org/officeDocument/2006/relationships/diagramLayout" Target="../diagrams/layout4.xml"/><Relationship Id="rId5" Type="http://schemas.openxmlformats.org/officeDocument/2006/relationships/diagramColors" Target="../diagrams/colors2.xml"/><Relationship Id="rId15" Type="http://schemas.openxmlformats.org/officeDocument/2006/relationships/diagramLayout" Target="../diagrams/layout5.xml"/><Relationship Id="rId10" Type="http://schemas.openxmlformats.org/officeDocument/2006/relationships/diagramData" Target="../diagrams/data4.xml"/><Relationship Id="rId19" Type="http://schemas.openxmlformats.org/officeDocument/2006/relationships/diagramLayout" Target="../diagrams/layout6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Relationship Id="rId14" Type="http://schemas.openxmlformats.org/officeDocument/2006/relationships/diagramData" Target="../diagrams/data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chart" Target="../charts/chart11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3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chart" Target="../charts/char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БЮДЖЕТ ДЛЯ ГРАЖДАН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285720" y="5500702"/>
            <a:ext cx="8858280" cy="857256"/>
          </a:xfrm>
        </p:spPr>
        <p:txBody>
          <a:bodyPr/>
          <a:lstStyle/>
          <a:p>
            <a:pPr algn="just"/>
            <a:r>
              <a:rPr lang="ru-RU" sz="1800" dirty="0" smtClean="0"/>
              <a:t>к проекту закона Амурской области «Об областном бюджете на 2014 год и плановый период 2015 и 2016 годов»</a:t>
            </a:r>
            <a:endParaRPr lang="ru-RU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-387350"/>
            <a:ext cx="8715375" cy="1728118"/>
          </a:xfrm>
        </p:spPr>
        <p:txBody>
          <a:bodyPr lIns="91440" tIns="45720" rIns="91440" bIns="45720" anchor="ctr"/>
          <a:lstStyle/>
          <a:p>
            <a:pPr algn="ctr" eaLnBrk="1" hangingPunct="1">
              <a:defRPr/>
            </a:pP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400" b="1" i="1" dirty="0" smtClean="0">
                <a:solidFill>
                  <a:schemeClr val="tx1"/>
                </a:solidFill>
              </a:rPr>
              <a:t>Распределение бюджетных ассигнований областного бюджета по государственным программам на  2014-2016 годах, млн.рублей</a:t>
            </a:r>
          </a:p>
        </p:txBody>
      </p:sp>
      <p:graphicFrame>
        <p:nvGraphicFramePr>
          <p:cNvPr id="30878" name="Group 158"/>
          <p:cNvGraphicFramePr>
            <a:graphicFrameLocks noGrp="1"/>
          </p:cNvGraphicFramePr>
          <p:nvPr/>
        </p:nvGraphicFramePr>
        <p:xfrm>
          <a:off x="395536" y="1484784"/>
          <a:ext cx="8424936" cy="5219700"/>
        </p:xfrm>
        <a:graphic>
          <a:graphicData uri="http://schemas.openxmlformats.org/drawingml/2006/table">
            <a:tbl>
              <a:tblPr/>
              <a:tblGrid>
                <a:gridCol w="5455490"/>
                <a:gridCol w="966797"/>
                <a:gridCol w="1035852"/>
                <a:gridCol w="966797"/>
              </a:tblGrid>
              <a:tr h="5441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 год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Обеспечение доступным и качественным жильем  населения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413,7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412,9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413,1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Экономическое развитие и инновационная экономика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455,7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Развитие физической культуры и спорта на территории  Амурской области 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143,6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32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Повышение эффективности деятельности органов </a:t>
                      </a:r>
                      <a:r>
                        <a:rPr kumimoji="0" lang="ru-RU" sz="155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госвласти</a:t>
                      </a: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и управления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6 703,0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5 637,7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5 527,7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23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Снижение рисков и смягчение последствий ЧС природного и техногенного характера, а также обеспечение безопасности населения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895,8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910,4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869,7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Развитие образования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10 660,6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10 749,6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10 875,9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Развитие транспортной системы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2 800,1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2 646,3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2 868,8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-387350"/>
            <a:ext cx="8715375" cy="1440086"/>
          </a:xfrm>
        </p:spPr>
        <p:txBody>
          <a:bodyPr lIns="91440" tIns="45720" rIns="91440" bIns="45720" anchor="ctr"/>
          <a:lstStyle/>
          <a:p>
            <a:pPr algn="ctr" eaLnBrk="1" hangingPunct="1">
              <a:defRPr/>
            </a:pP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400" b="1" i="1" dirty="0" smtClean="0">
                <a:solidFill>
                  <a:schemeClr val="tx1"/>
                </a:solidFill>
              </a:rPr>
              <a:t>Распределение бюджетных ассигнований областного бюджета по государственным программам на  2014-2016 годах, млн.рублей</a:t>
            </a:r>
          </a:p>
        </p:txBody>
      </p:sp>
      <p:graphicFrame>
        <p:nvGraphicFramePr>
          <p:cNvPr id="30878" name="Group 158"/>
          <p:cNvGraphicFramePr>
            <a:graphicFrameLocks noGrp="1"/>
          </p:cNvGraphicFramePr>
          <p:nvPr/>
        </p:nvGraphicFramePr>
        <p:xfrm>
          <a:off x="323529" y="1556792"/>
          <a:ext cx="8820471" cy="5163208"/>
        </p:xfrm>
        <a:graphic>
          <a:graphicData uri="http://schemas.openxmlformats.org/drawingml/2006/table">
            <a:tbl>
              <a:tblPr/>
              <a:tblGrid>
                <a:gridCol w="5711617"/>
                <a:gridCol w="1012185"/>
                <a:gridCol w="1084484"/>
                <a:gridCol w="1012185"/>
              </a:tblGrid>
              <a:tr h="5513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 год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17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Развитие сельского хозяйства и регулирование рынков сельскохозяйственной  продукции, сырья и продовольствия 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934,0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933,5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933,3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Развитие системы социальной защиты населения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4 455,1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4 146,1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3 566,1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55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Развитие и сохранение культуры и искусства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258,9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1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Окружающей среды в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3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Модернизация ЖКХ, энергосбережение и повышение энергетической эффективности в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1 700,0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1 700,0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1 700,0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13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Развитие здравоохранение Амурской области на 2014-2020 годы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6 897,9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7 156,4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7 156,9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036496" cy="1214446"/>
          </a:xfrm>
        </p:spPr>
        <p:txBody>
          <a:bodyPr anchor="ctr"/>
          <a:lstStyle/>
          <a:p>
            <a:pPr algn="ctr">
              <a:lnSpc>
                <a:spcPct val="100000"/>
              </a:lnSpc>
              <a:defRPr/>
            </a:pPr>
            <a:r>
              <a:rPr lang="ru-RU" sz="2800" cap="sm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областного бюджета на социальную сферу на 2013-2016 годы, млн.рублей</a:t>
            </a:r>
          </a:p>
        </p:txBody>
      </p:sp>
      <p:graphicFrame>
        <p:nvGraphicFramePr>
          <p:cNvPr id="2050" name="Диаграмма 3" hidden="1"/>
          <p:cNvGraphicFramePr>
            <a:graphicFrameLocks noGrp="1"/>
          </p:cNvGraphicFramePr>
          <p:nvPr>
            <p:ph type="chart" idx="1"/>
          </p:nvPr>
        </p:nvGraphicFramePr>
        <p:xfrm>
          <a:off x="457200" y="1600200"/>
          <a:ext cx="8229600" cy="4529138"/>
        </p:xfrm>
        <a:graphic>
          <a:graphicData uri="http://schemas.openxmlformats.org/presentationml/2006/ole">
            <p:oleObj spid="_x0000_s135170" r:id="rId3" imgW="8230313" imgH="4523624" progId="Excel.Sheet.8">
              <p:embed/>
            </p:oleObj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4714876" y="5357826"/>
            <a:ext cx="4214842" cy="10001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4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6286512" y="1571612"/>
            <a:ext cx="2643206" cy="64294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0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71472" y="4572008"/>
            <a:ext cx="8229600" cy="1643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714348" y="3929066"/>
            <a:ext cx="822960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611560" y="1700808"/>
          <a:ext cx="828092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939784"/>
          </a:xfrm>
        </p:spPr>
        <p:txBody>
          <a:bodyPr>
            <a:normAutofit/>
          </a:bodyPr>
          <a:lstStyle/>
          <a:p>
            <a:r>
              <a:rPr lang="ru-RU" sz="2600" b="1" dirty="0" smtClean="0">
                <a:solidFill>
                  <a:schemeClr val="tx1"/>
                </a:solidFill>
              </a:rPr>
              <a:t>Распределение средств дорожного фонда, млн. рублей</a:t>
            </a:r>
            <a:endParaRPr lang="ru-RU" sz="26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42844" y="785794"/>
          <a:ext cx="8715404" cy="5715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42976" y="1071546"/>
            <a:ext cx="7858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 smtClean="0"/>
              <a:t>3205,7</a:t>
            </a:r>
            <a:endParaRPr lang="ru-RU" sz="15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143108" y="1571612"/>
            <a:ext cx="857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b="1" dirty="0" smtClean="0"/>
              <a:t>2636,4</a:t>
            </a:r>
            <a:endParaRPr lang="ru-RU" sz="15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900" b="1" dirty="0" smtClean="0">
                <a:solidFill>
                  <a:schemeClr val="tx1"/>
                </a:solidFill>
              </a:rPr>
              <a:t>Субсидии бюджетам муниципальных образований на обеспечение дорожной деятельности</a:t>
            </a:r>
            <a:endParaRPr lang="ru-RU" sz="2900" b="1" dirty="0">
              <a:solidFill>
                <a:schemeClr val="tx1"/>
              </a:solidFill>
            </a:endParaRPr>
          </a:p>
        </p:txBody>
      </p:sp>
      <p:graphicFrame>
        <p:nvGraphicFramePr>
          <p:cNvPr id="27" name="Схема 26"/>
          <p:cNvGraphicFramePr/>
          <p:nvPr/>
        </p:nvGraphicFramePr>
        <p:xfrm>
          <a:off x="1000100" y="1714488"/>
          <a:ext cx="1857388" cy="357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2" name="Схема 31"/>
          <p:cNvGraphicFramePr/>
          <p:nvPr/>
        </p:nvGraphicFramePr>
        <p:xfrm>
          <a:off x="857224" y="2214554"/>
          <a:ext cx="2000264" cy="357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1785918" y="2643182"/>
            <a:ext cx="214314" cy="42862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143248"/>
            <a:ext cx="2357454" cy="7143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2">
                    <a:lumMod val="75000"/>
                  </a:schemeClr>
                </a:solidFill>
              </a:rPr>
              <a:t>593 млн.рублей </a:t>
            </a:r>
            <a:r>
              <a:rPr lang="ru-RU" sz="1400" dirty="0" smtClean="0">
                <a:solidFill>
                  <a:schemeClr val="bg2">
                    <a:lumMod val="75000"/>
                  </a:schemeClr>
                </a:solidFill>
              </a:rPr>
              <a:t>на капитальный ремонт и ремонт дорог</a:t>
            </a:r>
            <a:endParaRPr lang="ru-RU" sz="1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4286256"/>
            <a:ext cx="2357454" cy="15716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ru-RU" sz="1600" b="1" dirty="0" smtClean="0">
                <a:solidFill>
                  <a:schemeClr val="bg2">
                    <a:lumMod val="75000"/>
                  </a:schemeClr>
                </a:solidFill>
              </a:rPr>
              <a:t>107 млн.рублей                 </a:t>
            </a:r>
            <a:r>
              <a:rPr lang="ru-RU" sz="1200" dirty="0" smtClean="0">
                <a:solidFill>
                  <a:schemeClr val="bg2">
                    <a:lumMod val="75000"/>
                  </a:schemeClr>
                </a:solidFill>
              </a:rPr>
              <a:t>на капитальный ремонт и ремонт дворовых территорий многоквартирных домов, проездов к дворовым территориям многоквартирных домов</a:t>
            </a:r>
          </a:p>
          <a:p>
            <a:pPr algn="ctr"/>
            <a:endParaRPr lang="ru-RU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785786" y="6143644"/>
            <a:ext cx="2357454" cy="357190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700 млн. рублей</a:t>
            </a:r>
            <a:endParaRPr lang="ru-RU" dirty="0">
              <a:solidFill>
                <a:schemeClr val="bg2"/>
              </a:solidFill>
            </a:endParaRPr>
          </a:p>
        </p:txBody>
      </p:sp>
      <p:graphicFrame>
        <p:nvGraphicFramePr>
          <p:cNvPr id="28" name="Схема 27"/>
          <p:cNvGraphicFramePr/>
          <p:nvPr/>
        </p:nvGraphicFramePr>
        <p:xfrm>
          <a:off x="5357818" y="1714488"/>
          <a:ext cx="2143140" cy="357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29" name="Схема 28"/>
          <p:cNvGraphicFramePr/>
          <p:nvPr/>
        </p:nvGraphicFramePr>
        <p:xfrm>
          <a:off x="3857620" y="2285992"/>
          <a:ext cx="2000264" cy="428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31" name="Схема 30"/>
          <p:cNvGraphicFramePr/>
          <p:nvPr/>
        </p:nvGraphicFramePr>
        <p:xfrm>
          <a:off x="6215074" y="2285992"/>
          <a:ext cx="2357454" cy="428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19" name="Стрелка вниз 18"/>
          <p:cNvSpPr/>
          <p:nvPr/>
        </p:nvSpPr>
        <p:spPr>
          <a:xfrm>
            <a:off x="4857752" y="2786058"/>
            <a:ext cx="142876" cy="28575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000496" y="3214686"/>
            <a:ext cx="1928826" cy="25717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2">
                    <a:lumMod val="75000"/>
                  </a:schemeClr>
                </a:solidFill>
              </a:rPr>
              <a:t>218,3 млн. рублей </a:t>
            </a:r>
            <a:r>
              <a:rPr lang="ru-RU" sz="1600" dirty="0" smtClean="0">
                <a:solidFill>
                  <a:schemeClr val="bg2">
                    <a:lumMod val="75000"/>
                  </a:schemeClr>
                </a:solidFill>
              </a:rPr>
              <a:t>на цели, определенные муниципальными образованиями</a:t>
            </a:r>
            <a:endParaRPr lang="ru-RU" sz="16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215074" y="3214686"/>
            <a:ext cx="2357454" cy="257176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481,7 млн. рублей </a:t>
            </a:r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</a:t>
            </a:r>
            <a:r>
              <a:rPr lang="ru-RU" sz="1200" dirty="0" smtClean="0">
                <a:solidFill>
                  <a:schemeClr val="bg2">
                    <a:lumMod val="75000"/>
                  </a:schemeClr>
                </a:solidFill>
              </a:rPr>
              <a:t>капитальный ремонт и ремонт дорог, дворовых территорий многоквартирных домов, проездов к дворовым территориям многоквартирных домов</a:t>
            </a:r>
            <a:endParaRPr lang="ru-RU" sz="1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5" name="Блок-схема: альтернативный процесс 24"/>
          <p:cNvSpPr/>
          <p:nvPr/>
        </p:nvSpPr>
        <p:spPr>
          <a:xfrm>
            <a:off x="3929058" y="6143644"/>
            <a:ext cx="4572032" cy="357190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/>
                </a:solidFill>
              </a:rPr>
              <a:t>700 млн. рублей</a:t>
            </a:r>
            <a:endParaRPr lang="ru-RU" dirty="0">
              <a:solidFill>
                <a:schemeClr val="bg2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7358082" y="2786058"/>
            <a:ext cx="142876" cy="28575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АГРОПРОМЫШЛЕННЫЙ КОМПЛЕКС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Monotype Corsiva" pitchFamily="66" charset="0"/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sz="half" idx="4294967295"/>
          </p:nvPr>
        </p:nvGraphicFramePr>
        <p:xfrm>
          <a:off x="0" y="1785938"/>
          <a:ext cx="1928813" cy="314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Диаграмма 13"/>
          <p:cNvGraphicFramePr/>
          <p:nvPr/>
        </p:nvGraphicFramePr>
        <p:xfrm>
          <a:off x="142844" y="428604"/>
          <a:ext cx="1857388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/>
          <p:nvPr/>
        </p:nvGraphicFramePr>
        <p:xfrm>
          <a:off x="1857356" y="1643026"/>
          <a:ext cx="1928826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Диаграмма 15"/>
          <p:cNvGraphicFramePr/>
          <p:nvPr/>
        </p:nvGraphicFramePr>
        <p:xfrm>
          <a:off x="3714744" y="1142984"/>
          <a:ext cx="2071702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5214942" y="857232"/>
          <a:ext cx="2000264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7215206" y="1000108"/>
          <a:ext cx="1928794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858180" cy="10715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И РЕКОНСТРУКЦИЯ ОБЪЕКТОВ В 2014 ГОДУ 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714348" y="2143116"/>
            <a:ext cx="2786082" cy="1000132"/>
          </a:xfrm>
          <a:prstGeom prst="flowChartAlternateProcess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Спорт –  6 объектов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4286248" y="2643182"/>
            <a:ext cx="978408" cy="484632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857884" y="2143116"/>
            <a:ext cx="2143140" cy="1000132"/>
          </a:xfrm>
          <a:prstGeom prst="roundRect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bg2">
                    <a:lumMod val="10000"/>
                  </a:schemeClr>
                </a:solidFill>
              </a:rPr>
              <a:t>2 стадиона</a:t>
            </a:r>
          </a:p>
          <a:p>
            <a:pPr algn="ctr"/>
            <a:r>
              <a:rPr lang="ru-RU" sz="1300" dirty="0" smtClean="0">
                <a:solidFill>
                  <a:schemeClr val="bg2">
                    <a:lumMod val="10000"/>
                  </a:schemeClr>
                </a:solidFill>
              </a:rPr>
              <a:t>1 горнолыжная база</a:t>
            </a:r>
          </a:p>
          <a:p>
            <a:pPr algn="ctr"/>
            <a:r>
              <a:rPr lang="ru-RU" sz="1300" dirty="0" smtClean="0">
                <a:solidFill>
                  <a:schemeClr val="bg2">
                    <a:lumMod val="10000"/>
                  </a:schemeClr>
                </a:solidFill>
              </a:rPr>
              <a:t>1 лыжная база</a:t>
            </a:r>
          </a:p>
          <a:p>
            <a:pPr algn="ctr"/>
            <a:r>
              <a:rPr lang="ru-RU" sz="1300" dirty="0" smtClean="0">
                <a:solidFill>
                  <a:schemeClr val="bg2">
                    <a:lumMod val="10000"/>
                  </a:schemeClr>
                </a:solidFill>
              </a:rPr>
              <a:t>1 спортивный зал</a:t>
            </a:r>
          </a:p>
          <a:p>
            <a:pPr algn="ctr"/>
            <a:r>
              <a:rPr lang="ru-RU" sz="1300" dirty="0" smtClean="0">
                <a:solidFill>
                  <a:schemeClr val="bg2">
                    <a:lumMod val="10000"/>
                  </a:schemeClr>
                </a:solidFill>
              </a:rPr>
              <a:t>1 спортивная площадка</a:t>
            </a:r>
            <a:endParaRPr lang="ru-RU" sz="13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857884" y="3357562"/>
            <a:ext cx="2143140" cy="5000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1 музей</a:t>
            </a:r>
          </a:p>
          <a:p>
            <a:pPr algn="ctr"/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1 дом культуры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786446" y="4786322"/>
            <a:ext cx="2143140" cy="42862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1 больница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 rot="10800000" flipV="1">
            <a:off x="5857884" y="5429264"/>
            <a:ext cx="2143140" cy="428628"/>
          </a:xfrm>
          <a:prstGeom prst="roundRect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1 берегоукрепительное  сооружение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9" name="Блок-схема: альтернативный процесс 18"/>
          <p:cNvSpPr/>
          <p:nvPr/>
        </p:nvSpPr>
        <p:spPr>
          <a:xfrm>
            <a:off x="714348" y="4071942"/>
            <a:ext cx="2786082" cy="500066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Жилищное строительство–  2 объекта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714348" y="4786322"/>
            <a:ext cx="2786082" cy="428628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Здравоохранение –  1 объект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714348" y="5429264"/>
            <a:ext cx="2786082" cy="428628"/>
          </a:xfrm>
          <a:prstGeom prst="flowChartAlternateProcess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Охрана окружающей среды-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 1 объект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4286248" y="3357562"/>
            <a:ext cx="978408" cy="42862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flipV="1">
            <a:off x="4286248" y="4071942"/>
            <a:ext cx="1000132" cy="42862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4286248" y="4857760"/>
            <a:ext cx="1000132" cy="28575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 flipV="1">
            <a:off x="4286248" y="5500702"/>
            <a:ext cx="1000132" cy="28575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альтернативный процесс 28"/>
          <p:cNvSpPr/>
          <p:nvPr/>
        </p:nvSpPr>
        <p:spPr>
          <a:xfrm>
            <a:off x="714348" y="3311843"/>
            <a:ext cx="2795606" cy="545785"/>
          </a:xfrm>
          <a:prstGeom prst="flowChartAlternate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2"/>
                </a:solidFill>
              </a:rPr>
              <a:t>Культура –  2 объекта</a:t>
            </a:r>
            <a:endParaRPr lang="ru-RU" sz="1600" dirty="0">
              <a:solidFill>
                <a:schemeClr val="bg2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 rot="10800000" flipV="1">
            <a:off x="5857884" y="4071942"/>
            <a:ext cx="2143140" cy="500066"/>
          </a:xfrm>
          <a:prstGeom prst="roundRect">
            <a:avLst/>
          </a:prstGeom>
          <a:solidFill>
            <a:srgbClr val="7030A0"/>
          </a:solidFill>
          <a:scene3d>
            <a:camera prst="orthographicFront">
              <a:rot lat="0" lon="21299989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2 </a:t>
            </a:r>
            <a:r>
              <a:rPr lang="ru-RU" sz="1400" dirty="0" err="1" smtClean="0">
                <a:solidFill>
                  <a:schemeClr val="tx1"/>
                </a:solidFill>
              </a:rPr>
              <a:t>сейсмоустойчивых</a:t>
            </a:r>
            <a:r>
              <a:rPr lang="ru-RU" sz="1400" dirty="0" smtClean="0">
                <a:solidFill>
                  <a:schemeClr val="tx1"/>
                </a:solidFill>
              </a:rPr>
              <a:t> жилых дома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66700"/>
            <a:ext cx="8629680" cy="1104900"/>
          </a:xfrm>
        </p:spPr>
        <p:txBody>
          <a:bodyPr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Межбюджетные трансферты – помощь, передаваемая бюджету другого уровня</a:t>
            </a:r>
            <a:endParaRPr lang="ru-RU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357430"/>
          <a:ext cx="855824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2"/>
                <a:gridCol w="612935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Субвенции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 - предоставляются</a:t>
                      </a:r>
                      <a:r>
                        <a:rPr lang="ru-RU" sz="2800" b="1" baseline="0" dirty="0" smtClean="0">
                          <a:solidFill>
                            <a:schemeClr val="tx1"/>
                          </a:solidFill>
                        </a:rPr>
                        <a:t> на определенные цели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Субсидии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 - предоставляются на определенные цели на условиях  </a:t>
                      </a:r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</a:rPr>
                        <a:t>софинансирования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 (долевого финансирования) расходов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Дотации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 - предоставляются без целевого назначения (в качестве финансовой помощи)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Структура межбюджетных трансфертов местным бюджетам в 2013-2016 годах</a:t>
            </a:r>
          </a:p>
        </p:txBody>
      </p:sp>
      <p:graphicFrame>
        <p:nvGraphicFramePr>
          <p:cNvPr id="2050" name="Диаграмма 3" hidden="1"/>
          <p:cNvGraphicFramePr>
            <a:graphicFrameLocks noGrp="1"/>
          </p:cNvGraphicFramePr>
          <p:nvPr>
            <p:ph type="chart" idx="1"/>
          </p:nvPr>
        </p:nvGraphicFramePr>
        <p:xfrm>
          <a:off x="457200" y="1600200"/>
          <a:ext cx="8229600" cy="4529138"/>
        </p:xfrm>
        <a:graphic>
          <a:graphicData uri="http://schemas.openxmlformats.org/presentationml/2006/ole">
            <p:oleObj spid="_x0000_s2050" r:id="rId3" imgW="8230313" imgH="4523624" progId="Excel.Sheet.8">
              <p:embed/>
            </p:oleObj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1000100" y="1785926"/>
          <a:ext cx="8001000" cy="4643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15206" y="1714488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проценты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000" dirty="0" smtClean="0">
                <a:solidFill>
                  <a:srgbClr val="FF0000"/>
                </a:solidFill>
                <a:latin typeface="Arial" charset="0"/>
              </a:rPr>
              <a:t>Источники финансирования дефицита областного бюджета, млн.рублей</a:t>
            </a:r>
            <a:endParaRPr lang="ru-RU" sz="3000" dirty="0">
              <a:solidFill>
                <a:srgbClr val="FF0000"/>
              </a:solidFill>
            </a:endParaRPr>
          </a:p>
        </p:txBody>
      </p:sp>
      <p:graphicFrame>
        <p:nvGraphicFramePr>
          <p:cNvPr id="4" name="Group 258"/>
          <p:cNvGraphicFramePr>
            <a:graphicFrameLocks noGrp="1"/>
          </p:cNvGraphicFramePr>
          <p:nvPr>
            <p:ph idx="1"/>
          </p:nvPr>
        </p:nvGraphicFramePr>
        <p:xfrm>
          <a:off x="928659" y="1500172"/>
          <a:ext cx="7786745" cy="5073493"/>
        </p:xfrm>
        <a:graphic>
          <a:graphicData uri="http://schemas.openxmlformats.org/drawingml/2006/table">
            <a:tbl>
              <a:tblPr/>
              <a:tblGrid>
                <a:gridCol w="577727"/>
                <a:gridCol w="3209715"/>
                <a:gridCol w="1284659"/>
                <a:gridCol w="1143008"/>
                <a:gridCol w="1571636"/>
              </a:tblGrid>
              <a:tr h="49642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 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Показатель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Проект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7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 год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 год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 год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85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 источников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4 405,3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3 007,4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2 213,6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0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Кредиты кредитных организаций в валюте РФ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6 410,3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6 666,5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5 436,8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858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Получение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16 280,3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20 472,9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20 642,3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07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Погашение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-9 870,0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-13 806,4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-15 205,5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75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Бюджетные кредиты от других бюджетов бюджетной системы РФ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-2 050,0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-3 717,2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-3 300,0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858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Получение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2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Погашение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-2 050,0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-3 717,2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-3 300,0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Продажа акций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75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Иные источники внутреннего финансирования дефицитов бюджетов (включая остатки)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30,0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33,1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36,8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СЛОВАРЬ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8629680" cy="4381500"/>
          </a:xfrm>
        </p:spPr>
        <p:txBody>
          <a:bodyPr/>
          <a:lstStyle/>
          <a:p>
            <a:pPr>
              <a:buNone/>
            </a:pPr>
            <a:r>
              <a:rPr lang="ru-RU" sz="2800" dirty="0" smtClean="0"/>
              <a:t>1. </a:t>
            </a:r>
            <a:r>
              <a:rPr lang="ru-RU" sz="2400" dirty="0" smtClean="0"/>
              <a:t>Бюджет – план доходов и расходов областного бюджета на финансовый год</a:t>
            </a:r>
          </a:p>
          <a:p>
            <a:pPr>
              <a:buNone/>
            </a:pPr>
            <a:r>
              <a:rPr lang="ru-RU" sz="2400" dirty="0" smtClean="0"/>
              <a:t>2. Доходы – денежные средства, поступающие в областной бюджет</a:t>
            </a:r>
          </a:p>
          <a:p>
            <a:pPr>
              <a:buNone/>
            </a:pPr>
            <a:r>
              <a:rPr lang="ru-RU" sz="2400" dirty="0" smtClean="0"/>
              <a:t>3. Расходы – денежные средства, выплачиваемые из областного бюджета</a:t>
            </a:r>
          </a:p>
          <a:p>
            <a:pPr>
              <a:buNone/>
            </a:pPr>
            <a:r>
              <a:rPr lang="ru-RU" sz="2400" dirty="0" smtClean="0"/>
              <a:t>4. Межбюджетные трансферты – средства, предоставляемые из областного бюджета бюджетам муниципальных образований</a:t>
            </a:r>
          </a:p>
          <a:p>
            <a:pPr>
              <a:buNone/>
            </a:pPr>
            <a:r>
              <a:rPr lang="ru-RU" sz="2400" dirty="0" smtClean="0"/>
              <a:t>5. Дефицит  - превышение расходов над доходами</a:t>
            </a:r>
          </a:p>
          <a:p>
            <a:pPr>
              <a:buNone/>
            </a:pPr>
            <a:r>
              <a:rPr lang="ru-RU" sz="2400" dirty="0" smtClean="0"/>
              <a:t>6. Бюджетный процесс – ежегодное формирование и исполнение  областного бюджета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10668" cy="1104900"/>
          </a:xfrm>
        </p:spPr>
        <p:txBody>
          <a:bodyPr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В ходе бюджетного процесса бюджет проходит следующие стадии:</a:t>
            </a:r>
            <a:br>
              <a:rPr lang="ru-RU" sz="4000" b="1" dirty="0" smtClean="0">
                <a:solidFill>
                  <a:schemeClr val="tx1"/>
                </a:solidFill>
              </a:rPr>
            </a:br>
            <a:endParaRPr lang="ru-RU" sz="4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3000" y="1790700"/>
          <a:ext cx="7772400" cy="4381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036496" cy="1214446"/>
          </a:xfrm>
        </p:spPr>
        <p:txBody>
          <a:bodyPr anchor="ctr"/>
          <a:lstStyle/>
          <a:p>
            <a:pPr algn="ctr">
              <a:lnSpc>
                <a:spcPct val="100000"/>
              </a:lnSpc>
              <a:defRPr/>
            </a:pPr>
            <a:r>
              <a:rPr lang="ru-RU" sz="2800" cap="sm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параметры областного бюджета </a:t>
            </a:r>
            <a:br>
              <a:rPr lang="ru-RU" sz="2800" cap="sm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cap="sm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2014-2016 годы, млн.рублей</a:t>
            </a:r>
          </a:p>
        </p:txBody>
      </p:sp>
      <p:graphicFrame>
        <p:nvGraphicFramePr>
          <p:cNvPr id="2050" name="Диаграмма 3" hidden="1"/>
          <p:cNvGraphicFramePr>
            <a:graphicFrameLocks noGrp="1"/>
          </p:cNvGraphicFramePr>
          <p:nvPr>
            <p:ph type="chart" idx="1"/>
          </p:nvPr>
        </p:nvGraphicFramePr>
        <p:xfrm>
          <a:off x="457200" y="1600200"/>
          <a:ext cx="8229600" cy="4529138"/>
        </p:xfrm>
        <a:graphic>
          <a:graphicData uri="http://schemas.openxmlformats.org/presentationml/2006/ole">
            <p:oleObj spid="_x0000_s102402" r:id="rId3" imgW="8230313" imgH="4523624" progId="Excel.Sheet.8">
              <p:embed/>
            </p:oleObj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4714876" y="5357826"/>
            <a:ext cx="4214842" cy="10001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4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6286512" y="1571612"/>
            <a:ext cx="2643206" cy="64294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0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71472" y="4572008"/>
            <a:ext cx="8229600" cy="1643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714348" y="3929066"/>
            <a:ext cx="822960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611560" y="1556792"/>
          <a:ext cx="828092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sz="3200" dirty="0" smtClean="0"/>
              <a:t>Структура налоговых доходов </a:t>
            </a:r>
            <a:br>
              <a:rPr lang="ru-RU" sz="3200" dirty="0" smtClean="0"/>
            </a:br>
            <a:r>
              <a:rPr lang="ru-RU" sz="3200" dirty="0" smtClean="0"/>
              <a:t>в 2013-2016 годах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1785926"/>
          <a:ext cx="777240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Динамика поступлений дотаций в областной бюджет в 2014-2016 годах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1785926"/>
          <a:ext cx="777240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0"/>
            <a:ext cx="8715375" cy="1268760"/>
          </a:xfrm>
        </p:spPr>
        <p:txBody>
          <a:bodyPr lIns="91440" tIns="45720" rIns="91440" bIns="45720" anchor="ctr"/>
          <a:lstStyle/>
          <a:p>
            <a:pPr algn="ctr" eaLnBrk="1" hangingPunct="1">
              <a:defRPr/>
            </a:pP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400" b="1" i="1" dirty="0" smtClean="0">
                <a:solidFill>
                  <a:schemeClr val="tx1"/>
                </a:solidFill>
              </a:rPr>
              <a:t>Распределение бюджетных ассигнований областного бюджета по разделам классификации расходов бюджетов в 2014-2016 годах, млн.рублей</a:t>
            </a:r>
          </a:p>
        </p:txBody>
      </p:sp>
      <p:graphicFrame>
        <p:nvGraphicFramePr>
          <p:cNvPr id="30878" name="Group 158"/>
          <p:cNvGraphicFramePr>
            <a:graphicFrameLocks noGrp="1"/>
          </p:cNvGraphicFramePr>
          <p:nvPr/>
        </p:nvGraphicFramePr>
        <p:xfrm>
          <a:off x="642938" y="1484784"/>
          <a:ext cx="8501062" cy="5276683"/>
        </p:xfrm>
        <a:graphic>
          <a:graphicData uri="http://schemas.openxmlformats.org/drawingml/2006/table">
            <a:tbl>
              <a:tblPr/>
              <a:tblGrid>
                <a:gridCol w="3725418"/>
                <a:gridCol w="1152466"/>
                <a:gridCol w="1152466"/>
                <a:gridCol w="1229297"/>
                <a:gridCol w="1241415"/>
              </a:tblGrid>
              <a:tr h="7285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 год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Всего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36 894,2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37 249,9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36 992,3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37 642,6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Общегосударственные вопросы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1 377,7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1 386,9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1 292,8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1 292,8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39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Национальная оборона, национальная безопасность и правоохранительная деятельность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901,1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895,6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910,3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869,5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Национальная экономика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5 025,3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4 420,4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4 266,5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4 489,1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Жилищно-коммунальное хозяйство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1 341,4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1 803,4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1 803,4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1 803,4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Охрана окружающей среды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58,2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Образование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8 911,5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9 961,6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10 004,8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10 010,8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388" y="188640"/>
            <a:ext cx="8715375" cy="1152128"/>
          </a:xfrm>
        </p:spPr>
        <p:txBody>
          <a:bodyPr lIns="91440" tIns="45720" rIns="91440" bIns="45720" anchor="ctr"/>
          <a:lstStyle/>
          <a:p>
            <a:pPr algn="ctr" eaLnBrk="1" hangingPunct="1">
              <a:defRPr/>
            </a:pP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400" b="1" i="1" dirty="0" smtClean="0">
                <a:solidFill>
                  <a:schemeClr val="tx1"/>
                </a:solidFill>
              </a:rPr>
              <a:t>Распределение бюджетных ассигнований областного бюджета по разделам классификации расходов бюджетов в 2014-2016 годах, млн.рублей</a:t>
            </a:r>
          </a:p>
        </p:txBody>
      </p:sp>
      <p:graphicFrame>
        <p:nvGraphicFramePr>
          <p:cNvPr id="30878" name="Group 158"/>
          <p:cNvGraphicFramePr>
            <a:graphicFrameLocks noGrp="1"/>
          </p:cNvGraphicFramePr>
          <p:nvPr/>
        </p:nvGraphicFramePr>
        <p:xfrm>
          <a:off x="467543" y="1556789"/>
          <a:ext cx="8496945" cy="5114941"/>
        </p:xfrm>
        <a:graphic>
          <a:graphicData uri="http://schemas.openxmlformats.org/drawingml/2006/table">
            <a:tbl>
              <a:tblPr/>
              <a:tblGrid>
                <a:gridCol w="3723614"/>
                <a:gridCol w="1151908"/>
                <a:gridCol w="1151908"/>
                <a:gridCol w="1228701"/>
                <a:gridCol w="1240814"/>
              </a:tblGrid>
              <a:tr h="803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2013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2014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2015 год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2016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5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Культура, кинематография, средства массовой информации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359,6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349,4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7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Здравоохранение, физическая культура и спорт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5 864,7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7 001,3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7 312,9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7 312,9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2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Социальная политика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7 333,0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5 454,7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5 137,1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4 678,0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Обслуживание государственного и муниципального долга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1 820,5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2 149,0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1 161,3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1 064,1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44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Межбюджетные трансферты общего характера бюджетам субъектов РФ и муниципальных образований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3 949,7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3 759,2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3 748,6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3 735,7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8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Условно утверждаемые расходы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947,0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1 978,8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79388" y="188640"/>
            <a:ext cx="8715375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Программный бюджет – формирование областного бюджета </a:t>
            </a:r>
            <a:r>
              <a:rPr kumimoji="0" lang="ru-RU" sz="24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разрезе </a:t>
            </a: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государственных программ</a:t>
            </a: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285720" y="1857364"/>
            <a:ext cx="8629680" cy="43815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b="1" kern="0" dirty="0" smtClean="0">
                <a:latin typeface="+mn-lt"/>
                <a:cs typeface="+mn-cs"/>
              </a:rPr>
              <a:t>Государственная программа </a:t>
            </a:r>
            <a:r>
              <a:rPr lang="ru-RU" kern="0" dirty="0" smtClean="0">
                <a:latin typeface="+mn-lt"/>
                <a:cs typeface="+mn-cs"/>
              </a:rPr>
              <a:t>– документ, определяющий цель, задачи, результаты, основные направления и инструменты государственной политики, направленные на достижение  целей и реализацию государственных приоритетов.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itchFamily="2" charset="2"/>
              <a:buNone/>
              <a:tabLst/>
              <a:defRPr/>
            </a:pPr>
            <a:endParaRPr kumimoji="0" lang="ru-RU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itchFamily="2" charset="2"/>
              <a:buNone/>
              <a:tabLst/>
              <a:defRPr/>
            </a:pPr>
            <a:endParaRPr lang="ru-RU" kern="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itchFamily="2" charset="2"/>
              <a:buNone/>
              <a:tabLst/>
              <a:defRPr/>
            </a:pPr>
            <a:endParaRPr kumimoji="0" lang="ru-RU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ru-RU" b="1" kern="0" dirty="0" smtClean="0">
                <a:latin typeface="+mn-lt"/>
                <a:cs typeface="+mn-cs"/>
              </a:rPr>
              <a:t>Преимущество «программного бюджета» </a:t>
            </a:r>
            <a:r>
              <a:rPr lang="ru-RU" kern="0" dirty="0" smtClean="0">
                <a:latin typeface="+mn-lt"/>
                <a:cs typeface="+mn-cs"/>
              </a:rPr>
              <a:t>– обеспечение максимальной взаимосвязи между целями государственной политики и государственным бюджетом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ct Post-Mortem">
  <a:themeElements>
    <a:clrScheme name="Project Post-Mortem 1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Project Post-Mortem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oject Post-Mortem 1">
        <a:dk1>
          <a:srgbClr val="003366"/>
        </a:dk1>
        <a:lt1>
          <a:srgbClr val="FFFFFF"/>
        </a:lt1>
        <a:dk2>
          <a:srgbClr val="008080"/>
        </a:dk2>
        <a:lt2>
          <a:srgbClr val="FFCC66"/>
        </a:lt2>
        <a:accent1>
          <a:srgbClr val="3366CC"/>
        </a:accent1>
        <a:accent2>
          <a:srgbClr val="0099CC"/>
        </a:accent2>
        <a:accent3>
          <a:srgbClr val="AAC0C0"/>
        </a:accent3>
        <a:accent4>
          <a:srgbClr val="DADADA"/>
        </a:accent4>
        <a:accent5>
          <a:srgbClr val="ADB8E2"/>
        </a:accent5>
        <a:accent6>
          <a:srgbClr val="008AB9"/>
        </a:accent6>
        <a:hlink>
          <a:srgbClr val="99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Post-Mortem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Post-Mortem 4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5">
        <a:dk1>
          <a:srgbClr val="100000"/>
        </a:dk1>
        <a:lt1>
          <a:srgbClr val="FFFFFF"/>
        </a:lt1>
        <a:dk2>
          <a:srgbClr val="800000"/>
        </a:dk2>
        <a:lt2>
          <a:srgbClr val="FFCC66"/>
        </a:lt2>
        <a:accent1>
          <a:srgbClr val="003366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AAADB8"/>
        </a:accent5>
        <a:accent6>
          <a:srgbClr val="8A5C2D"/>
        </a:accent6>
        <a:hlink>
          <a:srgbClr val="336699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6">
        <a:dk1>
          <a:srgbClr val="666633"/>
        </a:dk1>
        <a:lt1>
          <a:srgbClr val="FFFFFF"/>
        </a:lt1>
        <a:dk2>
          <a:srgbClr val="CC9900"/>
        </a:dk2>
        <a:lt2>
          <a:srgbClr val="DDDDDD"/>
        </a:lt2>
        <a:accent1>
          <a:srgbClr val="CC6600"/>
        </a:accent1>
        <a:accent2>
          <a:srgbClr val="996633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8A5C2D"/>
        </a:accent6>
        <a:hlink>
          <a:srgbClr val="6633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1041</Words>
  <Application>Microsoft Office PowerPoint</Application>
  <PresentationFormat>Экран (4:3)</PresentationFormat>
  <Paragraphs>341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Project Post-Mortem</vt:lpstr>
      <vt:lpstr>Лист Microsoft Office Excel 97-2003</vt:lpstr>
      <vt:lpstr>БЮДЖЕТ ДЛЯ ГРАЖДАН</vt:lpstr>
      <vt:lpstr>СЛОВАРЬ</vt:lpstr>
      <vt:lpstr>В ходе бюджетного процесса бюджет проходит следующие стадии: </vt:lpstr>
      <vt:lpstr>Основные параметры областного бюджета  на 2014-2016 годы, млн.рублей</vt:lpstr>
      <vt:lpstr>Структура налоговых доходов  в 2013-2016 годах</vt:lpstr>
      <vt:lpstr>Динамика поступлений дотаций в областной бюджет в 2014-2016 годах</vt:lpstr>
      <vt:lpstr> Распределение бюджетных ассигнований областного бюджета по разделам классификации расходов бюджетов в 2014-2016 годах, млн.рублей</vt:lpstr>
      <vt:lpstr> Распределение бюджетных ассигнований областного бюджета по разделам классификации расходов бюджетов в 2014-2016 годах, млн.рублей</vt:lpstr>
      <vt:lpstr>Слайд 9</vt:lpstr>
      <vt:lpstr> Распределение бюджетных ассигнований областного бюджета по государственным программам на  2014-2016 годах, млн.рублей</vt:lpstr>
      <vt:lpstr> Распределение бюджетных ассигнований областного бюджета по государственным программам на  2014-2016 годах, млн.рублей</vt:lpstr>
      <vt:lpstr>Расходы областного бюджета на социальную сферу на 2013-2016 годы, млн.рублей</vt:lpstr>
      <vt:lpstr>Распределение средств дорожного фонда, млн. рублей</vt:lpstr>
      <vt:lpstr>Субсидии бюджетам муниципальных образований на обеспечение дорожной деятельности</vt:lpstr>
      <vt:lpstr>АГРОПРОМЫШЛЕННЫЙ КОМПЛЕКС </vt:lpstr>
      <vt:lpstr>СТРОИТЕЛЬСТВО И РЕКОНСТРУКЦИЯ ОБЪЕКТОВ В 2014 ГОДУ </vt:lpstr>
      <vt:lpstr>Межбюджетные трансферты – помощь, передаваемая бюджету другого уровня</vt:lpstr>
      <vt:lpstr>Структура межбюджетных трансфертов местным бюджетам в 2013-2016 годах</vt:lpstr>
      <vt:lpstr>Источники финансирования дефицита областного бюджета, млн.рублей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/>
  <cp:lastModifiedBy/>
  <cp:revision>3</cp:revision>
  <dcterms:created xsi:type="dcterms:W3CDTF">2011-07-19T02:58:19Z</dcterms:created>
  <dcterms:modified xsi:type="dcterms:W3CDTF">2013-11-22T05:47:32Z</dcterms:modified>
  <cp:version/>
</cp:coreProperties>
</file>