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5"/>
  </p:notesMasterIdLst>
  <p:sldIdLst>
    <p:sldId id="256" r:id="rId2"/>
    <p:sldId id="326" r:id="rId3"/>
    <p:sldId id="335" r:id="rId4"/>
    <p:sldId id="336" r:id="rId5"/>
    <p:sldId id="337" r:id="rId6"/>
    <p:sldId id="338" r:id="rId7"/>
    <p:sldId id="333" r:id="rId8"/>
    <p:sldId id="334" r:id="rId9"/>
    <p:sldId id="330" r:id="rId10"/>
    <p:sldId id="257" r:id="rId11"/>
    <p:sldId id="325" r:id="rId12"/>
    <p:sldId id="300" r:id="rId13"/>
    <p:sldId id="299" r:id="rId14"/>
    <p:sldId id="258" r:id="rId15"/>
    <p:sldId id="301" r:id="rId16"/>
    <p:sldId id="304" r:id="rId17"/>
    <p:sldId id="303" r:id="rId18"/>
    <p:sldId id="307" r:id="rId19"/>
    <p:sldId id="306" r:id="rId20"/>
    <p:sldId id="305" r:id="rId21"/>
    <p:sldId id="302" r:id="rId22"/>
    <p:sldId id="308" r:id="rId23"/>
    <p:sldId id="311" r:id="rId24"/>
    <p:sldId id="310" r:id="rId25"/>
    <p:sldId id="316" r:id="rId26"/>
    <p:sldId id="319" r:id="rId27"/>
    <p:sldId id="317" r:id="rId28"/>
    <p:sldId id="315" r:id="rId29"/>
    <p:sldId id="339" r:id="rId30"/>
    <p:sldId id="318" r:id="rId31"/>
    <p:sldId id="314" r:id="rId32"/>
    <p:sldId id="321" r:id="rId33"/>
    <p:sldId id="323" r:id="rId34"/>
    <p:sldId id="322" r:id="rId35"/>
    <p:sldId id="320" r:id="rId36"/>
    <p:sldId id="313" r:id="rId37"/>
    <p:sldId id="30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24" r:id="rId5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20" autoAdjust="0"/>
    <p:restoredTop sz="98537" autoAdjust="0"/>
  </p:normalViewPr>
  <p:slideViewPr>
    <p:cSldViewPr>
      <p:cViewPr>
        <p:scale>
          <a:sx n="75" d="100"/>
          <a:sy n="75" d="100"/>
        </p:scale>
        <p:origin x="-1230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04AAE1-CA47-4D7C-AAAF-B7C018EAD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A74975-4446-4B78-A025-88B311009EB7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36D73A-2D69-4FDF-A50A-FD4EA707943A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FE9A4E-B3E3-467B-A06A-0771DA03C285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1008DB-F718-4145-9D3A-C59EA9631A9B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40C4EE-5784-4ADA-BF17-E0E7575DA055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C8270A-D5C5-49EB-AA8B-1925668801D7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A2092D-5586-4E33-AFFD-A36A692CBB9A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9D7915-2976-4AFD-8435-69E9D872AC0D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D10105-FCC5-4DD1-AE14-2FDD838FD81C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smtClean="0"/>
              <a:t>Программа</a:t>
            </a:r>
            <a:r>
              <a:rPr lang="ru-RU" smtClean="0"/>
              <a:t> – Заявка представляет программу, которая создана НКО. Цель программы – решение реально существующей важной проблемы. Если отсутствует четко определенная проблема, то невозможно предлагать программу по ее решению.</a:t>
            </a:r>
          </a:p>
          <a:p>
            <a:pPr eaLnBrk="1" hangingPunct="1"/>
            <a:r>
              <a:rPr lang="ru-RU" b="1" smtClean="0"/>
              <a:t>План</a:t>
            </a:r>
            <a:r>
              <a:rPr lang="ru-RU" smtClean="0"/>
              <a:t> – В заявке представлен подробный план действий по осуществлению проекта, который разработан НКО и которому она должна четко следовать, если только грантодатель и грантополучатель не имеют на этот счет особой договоренности.</a:t>
            </a:r>
          </a:p>
          <a:p>
            <a:pPr eaLnBrk="1" hangingPunct="1"/>
            <a:r>
              <a:rPr lang="ru-RU" b="1" smtClean="0"/>
              <a:t>Просьба</a:t>
            </a:r>
            <a:r>
              <a:rPr lang="ru-RU" smtClean="0"/>
              <a:t> – Необходимо помнить, что заявка представляет собой просьбу. НКО запрашивает финансирование, техническую помощь, оборудование, книги, либо еще что-нибудь. Заявка – это хорошо продуманная просьба, а не мольба и не ультиматум.</a:t>
            </a:r>
          </a:p>
          <a:p>
            <a:pPr eaLnBrk="1" hangingPunct="1"/>
            <a:r>
              <a:rPr lang="ru-RU" b="1" smtClean="0"/>
              <a:t>Орудие убеждения</a:t>
            </a:r>
            <a:r>
              <a:rPr lang="ru-RU" smtClean="0"/>
              <a:t> – Заявка – это инструмент, который используется для того, чтобы убедить грантодателя в идеях НКО, понять ее точку зрения, согласиться с предлагаемой программой мероприятий, и, в конечном итоге, профинансировать некоммерческий проект.</a:t>
            </a:r>
          </a:p>
          <a:p>
            <a:pPr eaLnBrk="1" hangingPunct="1"/>
            <a:r>
              <a:rPr lang="ru-RU" b="1" smtClean="0"/>
              <a:t>Обязательство</a:t>
            </a:r>
            <a:r>
              <a:rPr lang="ru-RU" smtClean="0"/>
              <a:t> – В заявке НКО обещает решить проблему или отдельный ее аспект, а также берет на себя обязательство оставаться в рамках предложенного проекта, которое при получении финансирования становится юридическим.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55B39-BC27-4DA4-B910-3668C87E3FD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15E8C-F051-41D3-A3F9-19FC99501A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86905-866C-4A4E-97BD-5CF1B198052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835D8-D680-499E-8275-6CB709AA0A8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654E-6A2E-48D3-A7B8-CBCFDCDCFFB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47BCB-FE1C-42C2-925A-73AA77B9AC4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9614E-C7DC-4696-84DF-51818203C5D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D6B48-910E-403D-A9E6-B2E5668CCA8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36B97-4752-4065-B7EF-2966470F73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A25F1-E4BC-49AF-AE80-FA7F570533C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587C1-245E-48EF-95DD-B09C868583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F87096A-CDA4-452D-B1BE-69DB3E377B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1" r:id="rId2"/>
    <p:sldLayoutId id="2147483710" r:id="rId3"/>
    <p:sldLayoutId id="2147483709" r:id="rId4"/>
    <p:sldLayoutId id="2147483708" r:id="rId5"/>
    <p:sldLayoutId id="2147483707" r:id="rId6"/>
    <p:sldLayoutId id="2147483706" r:id="rId7"/>
    <p:sldLayoutId id="2147483705" r:id="rId8"/>
    <p:sldLayoutId id="2147483704" r:id="rId9"/>
    <p:sldLayoutId id="2147483703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nko.ru/" TargetMode="External"/><Relationship Id="rId2" Type="http://schemas.openxmlformats.org/officeDocument/2006/relationships/hyperlink" Target="mailto:zverev@oprf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zverev@oprf.r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Логика участия НКО в грантовом конкурсе: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ru-RU" sz="4000" smtClean="0"/>
              <a:t>от миссии до реализации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068638"/>
            <a:ext cx="6248400" cy="2362200"/>
          </a:xfrm>
        </p:spPr>
        <p:txBody>
          <a:bodyPr/>
          <a:lstStyle/>
          <a:p>
            <a:pPr algn="ctr" eaLnBrk="1" hangingPunct="1"/>
            <a:r>
              <a:rPr lang="en-US" sz="2700" b="1" smtClean="0">
                <a:solidFill>
                  <a:srgbClr val="FF3300"/>
                </a:solidFill>
              </a:rPr>
              <a:t>GRANTS.OPRF.RU </a:t>
            </a:r>
            <a:endParaRPr lang="ru-RU" sz="2700" b="1" smtClean="0">
              <a:solidFill>
                <a:srgbClr val="FF3300"/>
              </a:solidFill>
            </a:endParaRPr>
          </a:p>
          <a:p>
            <a:pPr algn="ctr" eaLnBrk="1" hangingPunct="1"/>
            <a:endParaRPr lang="ru-RU" sz="2700" b="1" smtClean="0"/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Зверев Алексей Владимирович, </a:t>
            </a:r>
          </a:p>
          <a:p>
            <a:pPr eaLnBrk="1" hangingPunct="1"/>
            <a:r>
              <a:rPr lang="ru-RU" sz="1800" b="1" smtClean="0"/>
              <a:t>директор по развитию компании «Пи Ар Крафт», </a:t>
            </a:r>
            <a:br>
              <a:rPr lang="ru-RU" sz="1800" b="1" smtClean="0"/>
            </a:br>
            <a:r>
              <a:rPr lang="ru-RU" sz="1800" b="1" smtClean="0"/>
              <a:t>эксперт ОПРФ</a:t>
            </a:r>
          </a:p>
        </p:txBody>
      </p:sp>
      <p:pic>
        <p:nvPicPr>
          <p:cNvPr id="3076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4213" y="3429000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sz="44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Суть заявки</a:t>
            </a:r>
            <a:br>
              <a:rPr lang="ru-RU" smtClean="0"/>
            </a:b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65862" cy="33131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400" b="1" smtClean="0"/>
              <a:t>Заявка</a:t>
            </a:r>
            <a:r>
              <a:rPr lang="ru-RU" sz="2400" smtClean="0"/>
              <a:t> – это объяснение того, каким образом расходы некоммерческой организации связаны с конечным результатом ее деятельности в ходе реализации проекта. </a:t>
            </a:r>
          </a:p>
          <a:p>
            <a:pPr algn="just" eaLnBrk="1" hangingPunct="1">
              <a:lnSpc>
                <a:spcPct val="90000"/>
              </a:lnSpc>
            </a:pPr>
            <a:endParaRPr lang="ru-RU" sz="2400" smtClean="0"/>
          </a:p>
          <a:p>
            <a:pPr algn="just" eaLnBrk="1" hangingPunct="1">
              <a:lnSpc>
                <a:spcPct val="90000"/>
              </a:lnSpc>
            </a:pPr>
            <a:r>
              <a:rPr lang="ru-RU" sz="2400" b="1" smtClean="0"/>
              <a:t>Чем лучше заявка это объясняет, тем выше шансы на успех!</a:t>
            </a:r>
          </a:p>
          <a:p>
            <a:pPr algn="just" eaLnBrk="1" hangingPunct="1">
              <a:lnSpc>
                <a:spcPct val="90000"/>
              </a:lnSpc>
            </a:pPr>
            <a:endParaRPr lang="ru-RU" sz="2400" b="1" smtClean="0"/>
          </a:p>
        </p:txBody>
      </p:sp>
      <p:pic>
        <p:nvPicPr>
          <p:cNvPr id="12292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Временные затраты на проект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smtClean="0"/>
              <a:t>Поиск концепции 5% (3 недели)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smtClean="0"/>
              <a:t>Разработка проекта 25% (3 месяца)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smtClean="0"/>
              <a:t>Реализация проекта 60% (1 год)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smtClean="0"/>
              <a:t>Подведение итогов 10% (6 недель)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400" smtClean="0"/>
          </a:p>
          <a:p>
            <a:pPr marL="609600" indent="-609600" algn="ctr" eaLnBrk="1" hangingPunct="1">
              <a:lnSpc>
                <a:spcPct val="80000"/>
              </a:lnSpc>
            </a:pPr>
            <a:r>
              <a:rPr lang="ru-RU" sz="2400" b="1" smtClean="0"/>
              <a:t>5 месяцев работы вне проекта!!!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400" b="1" smtClean="0"/>
          </a:p>
        </p:txBody>
      </p:sp>
      <p:pic>
        <p:nvPicPr>
          <p:cNvPr id="13316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Компетенции грантрайтера</a:t>
            </a:r>
            <a:br>
              <a:rPr lang="ru-RU" sz="4400" smtClean="0"/>
            </a:br>
            <a:endParaRPr lang="ru-RU" sz="4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65862" cy="3313112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Высшее образование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Проектное мышление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Понимание проблемы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Грамотный русский язык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Знание английского языка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Умение находить информацию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Компьютерная грамотность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Знание офисных программ и оргтехники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Машинопись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Аккуратность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smtClean="0"/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smtClean="0"/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smtClean="0"/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smtClean="0"/>
          </a:p>
        </p:txBody>
      </p:sp>
      <p:pic>
        <p:nvPicPr>
          <p:cNvPr id="14340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2400" smtClean="0"/>
              <a:t>Оформление</a:t>
            </a:r>
            <a:br>
              <a:rPr lang="ru-RU" sz="2400" smtClean="0"/>
            </a:br>
            <a:r>
              <a:rPr lang="ru-RU" sz="2400" smtClean="0"/>
              <a:t>(перфекционизм)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700213"/>
            <a:ext cx="6248400" cy="3240087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Как должен выглядеть? Где узнать?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Скрепление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Жирный шрифт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Графики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Заголовки 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Списки перечисления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Конверт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Поля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Предложения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Шрифт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Номера страниц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Бумага и формат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Абзацы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Печать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600" b="1" smtClean="0"/>
              <a:t>Пробелы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endParaRPr lang="ru-RU" sz="1600" b="1" smtClean="0"/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endParaRPr lang="ru-RU" sz="1600" b="1" smtClean="0"/>
          </a:p>
        </p:txBody>
      </p:sp>
      <p:pic>
        <p:nvPicPr>
          <p:cNvPr id="15364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Функции заявки</a:t>
            </a:r>
            <a:br>
              <a:rPr lang="ru-RU" smtClean="0"/>
            </a:br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smtClean="0"/>
              <a:t>Программа действий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smtClean="0"/>
              <a:t>План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smtClean="0"/>
              <a:t>Просьба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smtClean="0"/>
              <a:t>Орудие убеждения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smtClean="0"/>
              <a:t>Обязательство</a:t>
            </a:r>
          </a:p>
        </p:txBody>
      </p:sp>
      <p:pic>
        <p:nvPicPr>
          <p:cNvPr id="16388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-387350"/>
            <a:ext cx="7097713" cy="3683000"/>
          </a:xfrm>
        </p:spPr>
        <p:txBody>
          <a:bodyPr/>
          <a:lstStyle/>
          <a:p>
            <a:pPr algn="ctr" eaLnBrk="1" hangingPunct="1"/>
            <a:r>
              <a:rPr lang="ru-RU" smtClean="0"/>
              <a:t>Структура заявки на участие в конкурсе социально значимых</a:t>
            </a:r>
            <a:br>
              <a:rPr lang="ru-RU" smtClean="0"/>
            </a:br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smtClean="0"/>
              <a:t>Титульный лист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smtClean="0"/>
              <a:t>Информация об НКО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smtClean="0"/>
              <a:t>Информация о деятельности НКО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u="sng" smtClean="0">
                <a:solidFill>
                  <a:srgbClr val="FF3300"/>
                </a:solidFill>
              </a:rPr>
              <a:t>Описание проекта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2400" b="1" u="sng" smtClean="0">
                <a:solidFill>
                  <a:srgbClr val="FF3300"/>
                </a:solidFill>
              </a:rPr>
              <a:t>Детализированный бюджет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endParaRPr lang="ru-RU" sz="2400" b="1" u="sng" smtClean="0">
              <a:solidFill>
                <a:srgbClr val="FF3300"/>
              </a:solidFill>
            </a:endParaRP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endParaRPr lang="ru-RU" sz="2400" b="1" smtClean="0"/>
          </a:p>
        </p:txBody>
      </p:sp>
      <p:pic>
        <p:nvPicPr>
          <p:cNvPr id="17412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Описание проекта</a:t>
            </a:r>
            <a:br>
              <a:rPr lang="ru-RU" smtClean="0"/>
            </a:br>
            <a:endParaRPr lang="ru-RU" smtClean="0"/>
          </a:p>
        </p:txBody>
      </p:sp>
      <p:pic>
        <p:nvPicPr>
          <p:cNvPr id="18435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2060575"/>
          <a:ext cx="67440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036"/>
                <a:gridCol w="3372036"/>
              </a:tblGrid>
              <a:tr h="4350256">
                <a:tc>
                  <a:txBody>
                    <a:bodyPr/>
                    <a:lstStyle/>
                    <a:p>
                      <a:pPr marL="609600" indent="-609600" algn="l" eaLnBrk="1" hangingPunct="1">
                        <a:buFont typeface="Wingdings" pitchFamily="2" charset="2"/>
                        <a:buChar char="l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Название проекта</a:t>
                      </a:r>
                    </a:p>
                    <a:p>
                      <a:pPr marL="609600" indent="-609600" algn="l" eaLnBrk="1" hangingPunct="1">
                        <a:buFont typeface="Wingdings" pitchFamily="2" charset="2"/>
                        <a:buChar char="l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Аннотация проекта</a:t>
                      </a:r>
                    </a:p>
                    <a:p>
                      <a:pPr marL="609600" indent="-609600" algn="l" eaLnBrk="1" hangingPunct="1">
                        <a:buFont typeface="Wingdings" pitchFamily="2" charset="2"/>
                        <a:buChar char="l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Описание проблемы</a:t>
                      </a:r>
                    </a:p>
                    <a:p>
                      <a:pPr marL="609600" indent="-609600" algn="l" eaLnBrk="1" hangingPunct="1">
                        <a:buFont typeface="Wingdings" pitchFamily="2" charset="2"/>
                        <a:buChar char="l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Цели и задачи</a:t>
                      </a:r>
                    </a:p>
                    <a:p>
                      <a:pPr marL="609600" indent="-609600" algn="l" eaLnBrk="1" hangingPunct="1">
                        <a:buFont typeface="Wingdings" pitchFamily="2" charset="2"/>
                        <a:buChar char="l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Календарный план</a:t>
                      </a:r>
                    </a:p>
                    <a:p>
                      <a:pPr marL="609600" indent="-609600" algn="l" eaLnBrk="1" hangingPunct="1">
                        <a:buFont typeface="Wingdings" pitchFamily="2" charset="2"/>
                        <a:buChar char="l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Описание позитивных изменений</a:t>
                      </a:r>
                    </a:p>
                    <a:p>
                      <a:pPr marL="609600" indent="-609600" algn="l" eaLnBrk="1" hangingPunct="1">
                        <a:buFont typeface="Wingdings" pitchFamily="2" charset="2"/>
                        <a:buChar char="l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Информация о со-финансировании</a:t>
                      </a:r>
                    </a:p>
                    <a:p>
                      <a:pPr marL="609600" indent="-609600" algn="l" eaLnBrk="1" hangingPunct="1">
                        <a:buFont typeface="Wingdings" pitchFamily="2" charset="2"/>
                        <a:buChar char="l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Источники финансирования после проекта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проекта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География проекта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Краткое содержание проекта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Описание проблемы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Основные цели и задачи проекта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Календарный план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Описание позитивных изменений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Финансирования проекта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Информация о со-финансировании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Источники финансирования продолжения проекта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Аннотация (краткое содержание)проекта</a:t>
            </a:r>
            <a:br>
              <a:rPr lang="ru-RU" sz="4400" smtClean="0"/>
            </a:br>
            <a:r>
              <a:rPr lang="ru-RU" sz="4400" smtClean="0"/>
              <a:t>(до 1</a:t>
            </a:r>
            <a:r>
              <a:rPr lang="en-US" sz="4400" smtClean="0"/>
              <a:t>/3</a:t>
            </a:r>
            <a:r>
              <a:rPr lang="ru-RU" sz="4400" smtClean="0"/>
              <a:t> страницы)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068638"/>
            <a:ext cx="6680200" cy="3889375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Char char="l"/>
              <a:defRPr/>
            </a:pPr>
            <a:r>
              <a:rPr lang="ru-RU" b="1" dirty="0" smtClean="0"/>
              <a:t>Философия – читается первым, но пишется последним.</a:t>
            </a:r>
          </a:p>
          <a:p>
            <a:pPr marL="609600" indent="-609600" algn="l" eaLnBrk="1" hangingPunct="1">
              <a:buFont typeface="Wingdings" pitchFamily="2" charset="2"/>
              <a:buChar char="l"/>
              <a:defRPr/>
            </a:pPr>
            <a:r>
              <a:rPr lang="ru-RU" b="1" dirty="0" smtClean="0"/>
              <a:t>Одна из важнейшая частей заявки</a:t>
            </a:r>
          </a:p>
          <a:p>
            <a:pPr algn="ctr" eaLnBrk="1" hangingPunct="1">
              <a:defRPr/>
            </a:pPr>
            <a:r>
              <a:rPr lang="ru-RU" b="1" dirty="0" smtClean="0">
                <a:solidFill>
                  <a:srgbClr val="FF3300"/>
                </a:solidFill>
              </a:rPr>
              <a:t>Предлагается 5 предложений???</a:t>
            </a:r>
            <a:endParaRPr lang="en-US" b="1" dirty="0" smtClean="0">
              <a:solidFill>
                <a:srgbClr val="FF3300"/>
              </a:solidFill>
            </a:endParaRPr>
          </a:p>
          <a:p>
            <a:pPr marL="609600" indent="-609600" algn="l" eaLnBrk="1" hangingPunct="1">
              <a:defRPr/>
            </a:pPr>
            <a:endParaRPr lang="ru-RU" b="1" dirty="0" smtClean="0"/>
          </a:p>
          <a:p>
            <a:pPr marL="609600" indent="-609600" algn="l" eaLnBrk="1" hangingPunct="1">
              <a:buFont typeface="Wingdings" pitchFamily="2" charset="2"/>
              <a:buAutoNum type="arabicPeriod"/>
              <a:defRPr/>
            </a:pPr>
            <a:endParaRPr lang="ru-RU" b="1" dirty="0" smtClean="0"/>
          </a:p>
        </p:txBody>
      </p:sp>
      <p:pic>
        <p:nvPicPr>
          <p:cNvPr id="19460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Содержание и критерии оценки аннотации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240088"/>
            <a:ext cx="6911975" cy="3789362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Краткое и ясное изложение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Интересное и содержательное наполнение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Информация о заявителе (цели организации и т.д.)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Краткое описание проблемы (зачем нужен данный проект)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u="sng" smtClean="0">
                <a:solidFill>
                  <a:srgbClr val="FF3300"/>
                </a:solidFill>
              </a:rPr>
              <a:t>Краткое изложение целей и задач проекта (что получится в  результате)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Методы и ресурсы (как будет выполняться данный проект, сроки)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Краткая смета (общий бюджет, имеющееся финансирование, запрашиваемая сумма)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Период времени, на который нужно финансирование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800" b="1" smtClean="0"/>
          </a:p>
        </p:txBody>
      </p:sp>
      <p:pic>
        <p:nvPicPr>
          <p:cNvPr id="20484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6777037" cy="1008062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Описание проблемы, обоснование </a:t>
            </a:r>
            <a:r>
              <a:rPr lang="ru-RU" sz="3600" smtClean="0">
                <a:solidFill>
                  <a:srgbClr val="FF3300"/>
                </a:solidFill>
              </a:rPr>
              <a:t>социальной значимости проекта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(до 1 страницы)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068638"/>
            <a:ext cx="6607175" cy="3789362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ru-RU" sz="2800" b="1" smtClean="0"/>
              <a:t>Без четкого описания проблемы нельзя построить план проекта в виде цепочки </a:t>
            </a: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ru-RU" sz="2800" b="1" smtClean="0"/>
              <a:t>Цепочка проекта: ЗАДАЧИ КОНКУРСА – ЗАДАЧИ НКО – ОПИСАНИЕ ПРОБЛЕМЫ – ЦЕЛИ ПРОЕКТА – ЗАДАЧИ ПРОЕКТА – МЕТОДИКА РЕАЛИЗАЦИИ – РЕЗУЛЬТАТЫ</a:t>
            </a:r>
          </a:p>
        </p:txBody>
      </p:sp>
      <p:pic>
        <p:nvPicPr>
          <p:cNvPr id="21508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47625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Социальное проектирование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3284538"/>
            <a:ext cx="6121400" cy="25923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000" b="1" smtClean="0"/>
              <a:t>Социальное проектирование </a:t>
            </a:r>
            <a:r>
              <a:rPr lang="ru-RU" sz="2000" smtClean="0"/>
              <a:t>(от лат. «projectus» - брошенный вперед) – это процесс создания прототипа, прообраза социальных объектов, социальных качеств, социальных процессов и отношений. Некоторые исследователи называют социальное проектирование социальным конструированием. </a:t>
            </a:r>
          </a:p>
          <a:p>
            <a:pPr marL="0" indent="0">
              <a:buFont typeface="Wingdings" pitchFamily="2" charset="2"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4100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Как показать социальную значимость проекта?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924175"/>
            <a:ext cx="6751637" cy="3933825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Описание той части общества, на которую рассчитан проект (бездомные, пенсионеры, дети-инвалиды, ветераны ВОВ и т.д.)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Статистические данные о масштабах проблемы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Результаты исследований, оценки специалистов, экспертов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Цитаты из документов, писем, высказываний представителей власти и т.д.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Методики, использованные для определения проблемы (соц. исследования, опросы и т.д.)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Последствия существования проблемы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2000" b="1" smtClean="0"/>
              <a:t>Кто еще занимается этой проблемой и в каких объемах</a:t>
            </a:r>
          </a:p>
        </p:txBody>
      </p:sp>
      <p:pic>
        <p:nvPicPr>
          <p:cNvPr id="22532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90805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Описание проблемы отвечает на вопросы</a:t>
            </a:r>
            <a:br>
              <a:rPr lang="ru-RU" sz="4400" smtClean="0"/>
            </a:br>
            <a:endParaRPr lang="ru-RU" sz="4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24175"/>
            <a:ext cx="7380288" cy="41052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400" b="1" smtClean="0"/>
              <a:t> Какие процессы в обществе заставили создать этот проект? Что побудило?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400" b="1" smtClean="0"/>
              <a:t> Кто определили проблемы и каким образом?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400" b="1" smtClean="0"/>
              <a:t> Насколько решение востребовано обществом?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FF3300"/>
                </a:solidFill>
              </a:rPr>
              <a:t>                              ВОТ ЭТО И ЕСТЬ СОЦИАЛЬНАЯ ЗНАЧИМОСТЬ!!!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400" b="1" smtClean="0">
              <a:solidFill>
                <a:srgbClr val="FF3300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FF3300"/>
                </a:solidFill>
              </a:rPr>
              <a:t>ВАЖНО!</a:t>
            </a:r>
            <a:r>
              <a:rPr lang="ru-RU" sz="1400" b="1" smtClean="0">
                <a:solidFill>
                  <a:schemeClr val="accent2"/>
                </a:solidFill>
              </a:rPr>
              <a:t> Формулируемые потребности не должны быть внутренними потребностями организации. То есть отсутствие денег не должно быть главным препятствием для деятельности НКО по решению описанной проблемы. «Дайте денег, тогда и решим проблему!» Грант для НКО не способ заработать денег, это способ решить проблему или снизить ее остроту.</a:t>
            </a:r>
          </a:p>
          <a:p>
            <a:pPr algn="l" eaLnBrk="1" hangingPunct="1">
              <a:lnSpc>
                <a:spcPct val="80000"/>
              </a:lnSpc>
            </a:pPr>
            <a:endParaRPr lang="ru-RU" sz="1400" b="1" smtClean="0"/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В 2014 году на грантовые средства наша организация займется очисткой побережий водоемов Климковского района. </a:t>
            </a:r>
            <a:r>
              <a:rPr lang="ru-RU" sz="1400" b="1" smtClean="0">
                <a:solidFill>
                  <a:srgbClr val="FF3300"/>
                </a:solidFill>
              </a:rPr>
              <a:t>НЕ ПРАВИЛЬНО!</a:t>
            </a:r>
            <a:r>
              <a:rPr lang="ru-RU" sz="1400" b="1" smtClean="0"/>
              <a:t> </a:t>
            </a:r>
          </a:p>
          <a:p>
            <a:pPr algn="l" eaLnBrk="1" hangingPunct="1">
              <a:lnSpc>
                <a:spcPct val="80000"/>
              </a:lnSpc>
            </a:pPr>
            <a:endParaRPr lang="ru-RU" sz="1400" b="1" smtClean="0"/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В 2014 году побережья водоемов Климковского района будут очищены от туристического мусора, в том числе с использованием ресурсов, полученных на реализацию проекта.</a:t>
            </a:r>
            <a:r>
              <a:rPr lang="ru-RU" sz="1400" b="1" smtClean="0">
                <a:solidFill>
                  <a:srgbClr val="FF3300"/>
                </a:solidFill>
              </a:rPr>
              <a:t> </a:t>
            </a:r>
            <a:r>
              <a:rPr lang="ru-RU" sz="1400" b="1" smtClean="0"/>
              <a:t>Местные жители получат возможность отдыха на этой территории.</a:t>
            </a:r>
            <a:endParaRPr lang="ru-RU" sz="1400" b="1" smtClean="0">
              <a:solidFill>
                <a:srgbClr val="FF3300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FF3300"/>
                </a:solidFill>
              </a:rPr>
              <a:t>ПРАВИЛНО, понятен БЛАГОПОЛУЧЕТАЛЬ.</a:t>
            </a:r>
          </a:p>
        </p:txBody>
      </p:sp>
      <p:pic>
        <p:nvPicPr>
          <p:cNvPr id="23556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При написании раздела «Проблема»: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smtClean="0"/>
              <a:t>Логически связать задачи НКО и проблемы, которые она собирается решать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smtClean="0"/>
              <a:t>Определить перечень проблем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smtClean="0"/>
              <a:t>Убедить фонд в выполнимости задач (можно решить в поставленный срок с указанными ресурсами)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smtClean="0"/>
              <a:t>Подтвердить проблему документально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smtClean="0"/>
              <a:t>Быть реалистом. ЗА ВСЕ ХОРОШЕЕ ПРОТИВ ВСЕГО ПЛОХОГО. БЕЗ ГЛОБАЛИЗМА!</a:t>
            </a:r>
          </a:p>
          <a:p>
            <a:pPr marL="609600" indent="-609600" algn="ctr" eaLnBrk="1" hangingPunct="1">
              <a:lnSpc>
                <a:spcPct val="80000"/>
              </a:lnSpc>
            </a:pPr>
            <a:endParaRPr lang="ru-RU" sz="1800" b="1" smtClean="0"/>
          </a:p>
        </p:txBody>
      </p:sp>
      <p:pic>
        <p:nvPicPr>
          <p:cNvPr id="24580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Критерии оценки  «Описания проблемы»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068638"/>
            <a:ext cx="6391275" cy="34559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Понятно, почему есть необходимость в проекте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Понятны побудившие обстоятельства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Решение проблемы важно и значимо для общества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Проблема связана с целями и задачами НКО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Разумный масштаб работ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Наличие проблемы подтверждено документально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i="1" u="sng" smtClean="0">
                <a:solidFill>
                  <a:srgbClr val="FF3300"/>
                </a:solidFill>
              </a:rPr>
              <a:t>Проблема сформулирована с точки зрения тех, чьим нужда служит заявитель, а не самого заявителя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Нет голословных утверждений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Минимум «заумствований», интересно читать, краткость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800" b="1" smtClean="0"/>
              <a:t>Логически подводит к целям и задачам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ru-RU" sz="1800" b="1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ru-RU" sz="1800" b="1" smtClean="0"/>
          </a:p>
        </p:txBody>
      </p:sp>
      <p:pic>
        <p:nvPicPr>
          <p:cNvPr id="25604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Цели и задачи</a:t>
            </a:r>
            <a:br>
              <a:rPr lang="ru-RU" smtClean="0"/>
            </a:br>
            <a:r>
              <a:rPr lang="ru-RU" sz="1600" smtClean="0"/>
              <a:t>(0.5 -1 стр.)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24175"/>
            <a:ext cx="7127875" cy="424973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1800" i="1" smtClean="0"/>
              <a:t>Цель</a:t>
            </a:r>
            <a:r>
              <a:rPr lang="ru-RU" sz="1800" smtClean="0"/>
              <a:t> – проблема, решаемая в рамках проекта. Цель с трудом поддается измерению в цифрах, показывает тип проблемы, при этом реалистична и достижима («Содействие повышению конкурентности выпускников детских домов на рынке труда Красноярского края»)</a:t>
            </a:r>
          </a:p>
          <a:p>
            <a:pPr algn="l" eaLnBrk="1" hangingPunct="1">
              <a:lnSpc>
                <a:spcPct val="80000"/>
              </a:lnSpc>
            </a:pPr>
            <a:endParaRPr lang="ru-RU" sz="1800" smtClean="0"/>
          </a:p>
          <a:p>
            <a:pPr algn="l" eaLnBrk="1" hangingPunct="1">
              <a:lnSpc>
                <a:spcPct val="80000"/>
              </a:lnSpc>
            </a:pPr>
            <a:r>
              <a:rPr lang="ru-RU" sz="1800" i="1" smtClean="0"/>
              <a:t>Задачи</a:t>
            </a:r>
            <a:r>
              <a:rPr lang="ru-RU" sz="1800" smtClean="0"/>
              <a:t> – конкретные и поддающиеся измерению результаты проекта, максимально конкретные показатели работы по проекту («Формирование у выпускников </a:t>
            </a:r>
            <a:r>
              <a:rPr lang="ru-RU" sz="1800" b="1" smtClean="0"/>
              <a:t>навыков поиска и нахождения информации</a:t>
            </a:r>
            <a:r>
              <a:rPr lang="ru-RU" sz="1800" smtClean="0"/>
              <a:t>», «Повышение </a:t>
            </a:r>
            <a:r>
              <a:rPr lang="ru-RU" sz="1800" b="1" smtClean="0"/>
              <a:t>информированности </a:t>
            </a:r>
            <a:r>
              <a:rPr lang="ru-RU" sz="1800" smtClean="0"/>
              <a:t>выпускников о своих индивидуальных профессиональных возможностях» (профессиональное ориентирование)», «Повышение </a:t>
            </a:r>
            <a:r>
              <a:rPr lang="ru-RU" sz="1800" b="1" smtClean="0"/>
              <a:t>финансовой устойчивости</a:t>
            </a:r>
            <a:r>
              <a:rPr lang="ru-RU" sz="1800" smtClean="0"/>
              <a:t> участников проекта» (трудоустройство), «Повышение </a:t>
            </a:r>
            <a:r>
              <a:rPr lang="ru-RU" sz="1800" b="1" smtClean="0"/>
              <a:t>уровня психологической устойчивости</a:t>
            </a:r>
            <a:r>
              <a:rPr lang="ru-RU" sz="1800" smtClean="0"/>
              <a:t> и сопротивляемости трудным жизненным ситуациям» (психологическая помощь)</a:t>
            </a:r>
          </a:p>
          <a:p>
            <a:pPr algn="ctr" eaLnBrk="1" hangingPunct="1">
              <a:lnSpc>
                <a:spcPct val="80000"/>
              </a:lnSpc>
            </a:pPr>
            <a:endParaRPr lang="ru-RU" sz="1800" smtClean="0"/>
          </a:p>
        </p:txBody>
      </p:sp>
      <p:pic>
        <p:nvPicPr>
          <p:cNvPr id="26628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mtClean="0"/>
              <a:t>Формула </a:t>
            </a:r>
            <a:r>
              <a:rPr lang="en-US" smtClean="0"/>
              <a:t>SMART </a:t>
            </a:r>
            <a:r>
              <a:rPr lang="ru-RU" smtClean="0"/>
              <a:t>для калибровки задач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852738"/>
            <a:ext cx="6248400" cy="2362200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Конкретна (</a:t>
            </a:r>
            <a:r>
              <a:rPr lang="en-US" sz="2400" b="1" smtClean="0"/>
              <a:t>specific)</a:t>
            </a:r>
            <a:endParaRPr lang="ru-RU" sz="2400" b="1" smtClean="0"/>
          </a:p>
          <a:p>
            <a:pPr algn="l" eaLnBrk="1" hangingPunct="1"/>
            <a:endParaRPr lang="ru-RU" sz="2400" b="1" smtClean="0"/>
          </a:p>
          <a:p>
            <a:pPr algn="l" eaLnBrk="1" hangingPunct="1"/>
            <a:r>
              <a:rPr lang="ru-RU" sz="2400" b="1" smtClean="0"/>
              <a:t>Измерима</a:t>
            </a:r>
            <a:r>
              <a:rPr lang="en-US" sz="2400" b="1" smtClean="0"/>
              <a:t> (measurable)</a:t>
            </a:r>
            <a:endParaRPr lang="ru-RU" sz="2400" b="1" smtClean="0"/>
          </a:p>
          <a:p>
            <a:pPr algn="l" eaLnBrk="1" hangingPunct="1"/>
            <a:endParaRPr lang="ru-RU" sz="2400" b="1" smtClean="0"/>
          </a:p>
          <a:p>
            <a:pPr algn="l" eaLnBrk="1" hangingPunct="1"/>
            <a:r>
              <a:rPr lang="ru-RU" sz="2400" b="1" smtClean="0"/>
              <a:t>Достижима</a:t>
            </a:r>
            <a:r>
              <a:rPr lang="en-US" sz="2400" b="1" smtClean="0"/>
              <a:t> (attainable)</a:t>
            </a:r>
            <a:endParaRPr lang="ru-RU" sz="2400" b="1" smtClean="0"/>
          </a:p>
          <a:p>
            <a:pPr algn="l" eaLnBrk="1" hangingPunct="1"/>
            <a:endParaRPr lang="ru-RU" sz="2400" b="1" smtClean="0"/>
          </a:p>
          <a:p>
            <a:pPr algn="l" eaLnBrk="1" hangingPunct="1"/>
            <a:r>
              <a:rPr lang="ru-RU" sz="2400" b="1" smtClean="0"/>
              <a:t>Обоснована</a:t>
            </a:r>
            <a:r>
              <a:rPr lang="en-US" sz="2400" b="1" smtClean="0"/>
              <a:t> (relevant)</a:t>
            </a:r>
            <a:endParaRPr lang="ru-RU" sz="2400" b="1" smtClean="0"/>
          </a:p>
          <a:p>
            <a:pPr algn="l" eaLnBrk="1" hangingPunct="1"/>
            <a:endParaRPr lang="ru-RU" sz="2400" b="1" smtClean="0"/>
          </a:p>
          <a:p>
            <a:pPr algn="l" eaLnBrk="1" hangingPunct="1"/>
            <a:r>
              <a:rPr lang="ru-RU" sz="2400" b="1" smtClean="0"/>
              <a:t>Ограничена по времени</a:t>
            </a:r>
            <a:r>
              <a:rPr lang="en-US" sz="2400" b="1" smtClean="0"/>
              <a:t> (time framed)</a:t>
            </a:r>
            <a:endParaRPr lang="ru-RU" sz="2400" b="1" smtClean="0"/>
          </a:p>
        </p:txBody>
      </p:sp>
      <p:pic>
        <p:nvPicPr>
          <p:cNvPr id="27652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endParaRPr lang="en-US" smtClean="0"/>
          </a:p>
        </p:txBody>
      </p:sp>
      <p:pic>
        <p:nvPicPr>
          <p:cNvPr id="28675" name="Picture 3"/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lum bright="-6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Критерии оценки раздела «Цели и задачи»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Сформулированы предполагаемые итоги проекта, они поддаются оценке (цель – итог, задачи – конкретные результаты работы)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Ясно, какие произойдут изменения в ситуации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Цели и задачи логически вытекают из поставленной проблемы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По каждой проблеме имеется как минимум одна четкая задача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Цели достижимы, задачи решаемы, а результаты поддаются измерению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Понятно, кто благополучатель </a:t>
            </a:r>
            <a:r>
              <a:rPr lang="en-US" sz="1400" b="1" smtClean="0">
                <a:solidFill>
                  <a:srgbClr val="FF3300"/>
                </a:solidFill>
              </a:rPr>
              <a:t>NB</a:t>
            </a:r>
            <a:endParaRPr lang="ru-RU" sz="1400" b="1" smtClean="0">
              <a:solidFill>
                <a:srgbClr val="FF3300"/>
              </a:solidFill>
            </a:endParaRP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Есть срок достижения целей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Язык и стиль ясны и четки</a:t>
            </a:r>
          </a:p>
          <a:p>
            <a:pPr marL="609600" indent="-609600" algn="l" eaLnBrk="1" hangingPunct="1">
              <a:buFont typeface="Wingdings" pitchFamily="2" charset="2"/>
              <a:buChar char="l"/>
            </a:pPr>
            <a:r>
              <a:rPr lang="ru-RU" sz="1400" b="1" smtClean="0"/>
              <a:t>Постановку задачи не путают с методами решения</a:t>
            </a:r>
          </a:p>
        </p:txBody>
      </p:sp>
      <p:pic>
        <p:nvPicPr>
          <p:cNvPr id="29700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Ошибки при формулировке задач</a:t>
            </a:r>
            <a:br>
              <a:rPr lang="ru-RU" sz="4400" smtClean="0"/>
            </a:br>
            <a:r>
              <a:rPr lang="ru-RU" sz="4400" smtClean="0"/>
              <a:t>(Н. Хананшвили)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6751638" cy="3384550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1800" b="1" smtClean="0"/>
              <a:t>Задача как событие (мероприятие)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1800" b="1" smtClean="0"/>
              <a:t>Задача как работа, деятельность (выполнение функции)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1800" b="1" smtClean="0"/>
              <a:t>Ненаправленность на достижение цели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1800" b="1" smtClean="0"/>
              <a:t>Дублированность содержания задач, излишняя детализация поставленной задачи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ru-RU" sz="1800" b="1" smtClean="0"/>
              <a:t>Несоответствие масштабу других задач</a:t>
            </a:r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endParaRPr lang="ru-RU" sz="1800" b="1" smtClean="0"/>
          </a:p>
          <a:p>
            <a:pPr marL="609600" indent="-609600" algn="l" eaLnBrk="1" hangingPunct="1">
              <a:buFont typeface="Wingdings" pitchFamily="2" charset="2"/>
              <a:buAutoNum type="arabicPeriod"/>
            </a:pPr>
            <a:endParaRPr lang="ru-RU" sz="1800" b="1" smtClean="0"/>
          </a:p>
        </p:txBody>
      </p:sp>
      <p:pic>
        <p:nvPicPr>
          <p:cNvPr id="30724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Организация ставит проблемой метод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3068638"/>
            <a:ext cx="6337300" cy="34559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«Закупка автобусов для доставки пожилых людей к жизненно важным объектам (собес, поликлиника и пр.)»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Это проблема? Нет, метод. А проблема «децентрализация организаций жизненно важных объектов для пожилых»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/>
          </a:p>
        </p:txBody>
      </p:sp>
      <p:pic>
        <p:nvPicPr>
          <p:cNvPr id="31748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Объект социального проектирования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2924175"/>
            <a:ext cx="6769100" cy="367347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Люди, системы и социальные процессы, которые подвергаются </a:t>
            </a:r>
            <a:r>
              <a:rPr lang="ru-RU" sz="2400" b="1" smtClean="0"/>
              <a:t>воздействию </a:t>
            </a:r>
            <a:r>
              <a:rPr lang="ru-RU" sz="2400" smtClean="0"/>
              <a:t>в ходе проектной деятельности: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- человек;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- элементы социальной структуры общества (трудовые коллективы, социальные группы и т.д.);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ru-RU" sz="2400" smtClean="0"/>
              <a:t>общественные отношения (нравственные, семейно-бытовые, межличностные и т.д.).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endParaRPr lang="ru-RU" sz="2400" smtClean="0"/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ru-RU" sz="2400" smtClean="0"/>
              <a:t>ВОЗДЕЙСТВИЕ означает </a:t>
            </a:r>
            <a:r>
              <a:rPr lang="ru-RU" sz="2400" b="1" smtClean="0"/>
              <a:t>ИЗМЕНЕНИЯ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endParaRPr lang="ru-RU" sz="2400" b="1" smtClean="0"/>
          </a:p>
        </p:txBody>
      </p:sp>
      <p:pic>
        <p:nvPicPr>
          <p:cNvPr id="5124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Как путают?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2800" b="1" smtClean="0"/>
              <a:t>Создание консультационного центра для выпускников </a:t>
            </a:r>
            <a:endParaRPr lang="en-US" sz="2800" b="1" smtClean="0"/>
          </a:p>
          <a:p>
            <a:pPr algn="ctr" eaLnBrk="1" hangingPunct="1">
              <a:lnSpc>
                <a:spcPct val="90000"/>
              </a:lnSpc>
            </a:pPr>
            <a:r>
              <a:rPr lang="ru-RU" sz="2800" b="1" smtClean="0"/>
              <a:t>детских домов</a:t>
            </a:r>
          </a:p>
          <a:p>
            <a:pPr algn="ctr" eaLnBrk="1" hangingPunct="1">
              <a:lnSpc>
                <a:spcPct val="90000"/>
              </a:lnSpc>
            </a:pPr>
            <a:endParaRPr lang="ru-RU" sz="2800" b="1" smtClean="0"/>
          </a:p>
          <a:p>
            <a:pPr algn="ctr" eaLnBrk="1" hangingPunct="1">
              <a:lnSpc>
                <a:spcPct val="90000"/>
              </a:lnSpc>
            </a:pPr>
            <a:r>
              <a:rPr lang="ru-RU" sz="2800" b="1" smtClean="0"/>
              <a:t>Метод решения, цель, задача?</a:t>
            </a:r>
          </a:p>
        </p:txBody>
      </p:sp>
      <p:pic>
        <p:nvPicPr>
          <p:cNvPr id="32772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Цепочка </a:t>
            </a:r>
            <a:br>
              <a:rPr lang="ru-RU" sz="4400" smtClean="0"/>
            </a:br>
            <a:r>
              <a:rPr lang="ru-RU" sz="4400" smtClean="0"/>
              <a:t>цель – задача - метод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852738"/>
            <a:ext cx="6985000" cy="40052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 </a:t>
            </a:r>
            <a:r>
              <a:rPr lang="ru-RU" sz="1600" b="1" smtClean="0">
                <a:solidFill>
                  <a:srgbClr val="FF3300"/>
                </a:solidFill>
              </a:rPr>
              <a:t>Цель </a:t>
            </a:r>
            <a:r>
              <a:rPr lang="ru-RU" sz="1600" b="1" smtClean="0"/>
              <a:t>– Содействие повышению уровня занятости выпускников детских домов на рынке труда Красноярского края.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ru-RU" sz="1600" b="1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 </a:t>
            </a:r>
            <a:r>
              <a:rPr lang="ru-RU" sz="1600" b="1" smtClean="0">
                <a:solidFill>
                  <a:srgbClr val="FF3300"/>
                </a:solidFill>
              </a:rPr>
              <a:t>Задача</a:t>
            </a:r>
            <a:r>
              <a:rPr lang="ru-RU" sz="1600" b="1" smtClean="0"/>
              <a:t> – Формирование у выпускников навыков поиска и нахождения информации; Повышение информированности выпускников о своих индивидуальных профессиональных возможностях; Повышение финансовой устойчивости участников проекта; Повышение уровня психологической устойчивости и сопротивляемости трудным жизненным ситуациям.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600" b="1" smtClean="0"/>
              <a:t> 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>
                <a:solidFill>
                  <a:srgbClr val="FF3300"/>
                </a:solidFill>
              </a:rPr>
              <a:t> Методы </a:t>
            </a:r>
            <a:r>
              <a:rPr lang="en-US" sz="1600" b="1" smtClean="0">
                <a:solidFill>
                  <a:srgbClr val="FF3300"/>
                </a:solidFill>
              </a:rPr>
              <a:t>(</a:t>
            </a:r>
            <a:r>
              <a:rPr lang="ru-RU" sz="1600" b="1" smtClean="0">
                <a:solidFill>
                  <a:srgbClr val="FF3300"/>
                </a:solidFill>
              </a:rPr>
              <a:t>мероприятия) </a:t>
            </a:r>
            <a:r>
              <a:rPr lang="ru-RU" sz="1600" b="1" smtClean="0"/>
              <a:t>– </a:t>
            </a:r>
            <a:r>
              <a:rPr lang="ru-RU" sz="1600" b="1" smtClean="0">
                <a:solidFill>
                  <a:srgbClr val="FF3300"/>
                </a:solidFill>
              </a:rPr>
              <a:t>1. Создание консультационного центра для выпускников детских домов на базе АНО «Умные дети»; </a:t>
            </a:r>
            <a:r>
              <a:rPr lang="ru-RU" sz="1600" b="1" smtClean="0"/>
              <a:t>2. Проведение серии консультаций по профессиональному ориентированию и психологическому тестированию на базе созданного центра для участников проекта; 3. Психологическая помощь и сопровождение трудоустроенных участников проекта в ходе реализации проекта. 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ru-RU" sz="1600" b="1" smtClean="0"/>
          </a:p>
        </p:txBody>
      </p:sp>
      <p:pic>
        <p:nvPicPr>
          <p:cNvPr id="33796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Описание позитивных изменений,  которые произойдут в результате реализации проекта</a:t>
            </a:r>
            <a:r>
              <a:rPr lang="ru-RU" sz="440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068638"/>
            <a:ext cx="6464300" cy="3024187"/>
          </a:xfrm>
        </p:spPr>
        <p:txBody>
          <a:bodyPr/>
          <a:lstStyle/>
          <a:p>
            <a:pPr algn="l" eaLnBrk="1" hangingPunct="1"/>
            <a:r>
              <a:rPr lang="ru-RU" sz="1800" b="1" smtClean="0"/>
              <a:t>Проектные ожидания от решения описанной проблемы. Важно в количественно описать результаты своей работы. Вытекает из предыдущего описания проекта: проблема, цели, задачи, методы.</a:t>
            </a:r>
          </a:p>
          <a:p>
            <a:pPr algn="l" eaLnBrk="1" hangingPunct="1"/>
            <a:endParaRPr lang="ru-RU" sz="1800" b="1" smtClean="0"/>
          </a:p>
          <a:p>
            <a:pPr algn="l" eaLnBrk="1" hangingPunct="1"/>
            <a:r>
              <a:rPr lang="ru-RU" sz="1800" b="1" smtClean="0"/>
              <a:t>Ключевые  слова при написании: </a:t>
            </a:r>
            <a:r>
              <a:rPr lang="ru-RU" sz="1800" b="1" smtClean="0">
                <a:solidFill>
                  <a:srgbClr val="FF3300"/>
                </a:solidFill>
              </a:rPr>
              <a:t>ПОВЫШЕНИЕ, ПОНИЖЕНИЕ, УВЕЛИЧЕНИЕ, УМЕНЬШЕНИЕ, РАСШИРЕНИЕ, СУЖЕНИЕ, СОКРАЩЕНИЕ, НОРМАЛИЗАЦИЯ</a:t>
            </a:r>
            <a:r>
              <a:rPr lang="ru-RU" sz="1800" b="1" smtClean="0"/>
              <a:t> и т.п. Любые конструкции, помогающие подчеркнуть вектор вашей работы.</a:t>
            </a:r>
          </a:p>
          <a:p>
            <a:pPr algn="l" eaLnBrk="1" hangingPunct="1"/>
            <a:endParaRPr lang="ru-RU" sz="1800" b="1" smtClean="0"/>
          </a:p>
        </p:txBody>
      </p:sp>
      <p:pic>
        <p:nvPicPr>
          <p:cNvPr id="34820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Календарный план мероприятий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68638"/>
            <a:ext cx="6535738" cy="338455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Ясно, кто, как, когда в какой последовательности и с какими ресурсами действовать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Есть перечень мероприятий, которые будут проведены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Есть краткое описание мероприятий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Логичен выбор именно этих методов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Понятна и убедительна последовательность мероприятий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Ясен состав разработчиков (если такие требуются)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Описан состав, права, обязанности и ответственность исполнителей (если требуется)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Ясен адресат блага. Принцип подбора этих людей, групп, объектов описан.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ru-RU" sz="1600" b="1" smtClean="0"/>
              <a:t>Есть логическая цепочка: цель – задачи – метод.</a:t>
            </a:r>
          </a:p>
        </p:txBody>
      </p:sp>
      <p:pic>
        <p:nvPicPr>
          <p:cNvPr id="35844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Критерии оценки в конкурсе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852738"/>
            <a:ext cx="7075488" cy="37893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соответствие проекта целям и условиям Конкурса;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актуальность и социальная значимость проекта;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детальная проработанность проекта, в т.ч. соответствие мероприятий проекта его целям и задачам, оптимальность механизмов его реализации;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конкретность, значимость и достижимость результатов проекта;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реалистичность и обоснованность представленной сметы проекта, (в т.ч. обоснованность затрат с точки зрения объема деятельности и предполагаемых результатов проекта; соответствие статей расходов предполагаемой проектной деятельности);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наличие позитивного опыта реализации проектов у заявителя, в т.ч. по заявленному в проекте направлению;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наличие собственного вклада заявителя или привлечения дополнительных источников финансирования;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территориальный охват проекта;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400" b="1" smtClean="0"/>
              <a:t>- наличие инновационного компонента;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ru-RU" sz="1400" b="1" smtClean="0"/>
              <a:t>наличие деятельности по обеспечению устойчивости и развитию результатов проекта;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ru-RU" sz="1400" b="1" smtClean="0"/>
              <a:t>возможность позитивных изменений по результатам реализации проекта</a:t>
            </a:r>
            <a:r>
              <a:rPr lang="ru-RU" sz="1400" smtClean="0"/>
              <a:t> </a:t>
            </a:r>
          </a:p>
        </p:txBody>
      </p:sp>
      <p:pic>
        <p:nvPicPr>
          <p:cNvPr id="36868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Со-финансирование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algn="ctr" eaLnBrk="1" hangingPunct="1"/>
            <a:r>
              <a:rPr lang="ru-RU" b="1" smtClean="0"/>
              <a:t>Если есть - преимущество</a:t>
            </a:r>
          </a:p>
        </p:txBody>
      </p:sp>
      <p:pic>
        <p:nvPicPr>
          <p:cNvPr id="37892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2400" smtClean="0"/>
              <a:t>Источники финансирования продолжения проекта после окончания средств грант (если планируется)</a:t>
            </a:r>
            <a:r>
              <a:rPr lang="ru-RU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algn="ctr" eaLnBrk="1" hangingPunct="1"/>
            <a:r>
              <a:rPr lang="ru-RU" b="1" smtClean="0"/>
              <a:t>Если есть - преимущество</a:t>
            </a:r>
          </a:p>
        </p:txBody>
      </p:sp>
      <p:pic>
        <p:nvPicPr>
          <p:cNvPr id="38916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Детальный бюджет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algn="ctr" eaLnBrk="1" hangingPunct="1"/>
            <a:r>
              <a:rPr lang="ru-RU" b="1" smtClean="0"/>
              <a:t>См. рекомендации «Института проблем гражданского общества»</a:t>
            </a:r>
          </a:p>
        </p:txBody>
      </p:sp>
      <p:pic>
        <p:nvPicPr>
          <p:cNvPr id="39940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Конкурс СО НКО на получение субсидий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068638"/>
            <a:ext cx="6607175" cy="3240087"/>
          </a:xfrm>
        </p:spPr>
        <p:txBody>
          <a:bodyPr/>
          <a:lstStyle/>
          <a:p>
            <a:r>
              <a:rPr lang="ru-RU" sz="1600" smtClean="0"/>
              <a:t>Заявки принимаются с 30 апреля 2013 г. по 31 мая 2013 г.</a:t>
            </a:r>
          </a:p>
          <a:p>
            <a:r>
              <a:rPr lang="ru-RU" sz="1600" smtClean="0"/>
              <a:t>Заявки на участие в конкурсе представляются в Министерство экономического развития Российской Федерации (Москва, ул. 1-я Тверская-Ямская, д. 1, 3) непосредственно с 9 часов 00 минут до 18 часов 00 минут (время московское) с понедельника по четверг и 9 часов 00 минут до 16 часов 45 минут (время московское) в пятницу или направляются почтовым отправлением по адресу: 125993, ГСП-3, Москва, А-47, ул. 1-я Тверская-Ямская, д. 1, 3, Минэкономразвития России, Департамент инновационного развития.</a:t>
            </a:r>
          </a:p>
          <a:p>
            <a:r>
              <a:rPr lang="ru-RU" sz="1600" b="1" smtClean="0"/>
              <a:t>Контактные телефоны:</a:t>
            </a:r>
            <a:r>
              <a:rPr lang="ru-RU" sz="1600" smtClean="0"/>
              <a:t> (495) 6508159, 6508912, 6945293, 6508826.</a:t>
            </a:r>
          </a:p>
          <a:p>
            <a:r>
              <a:rPr lang="ru-RU" sz="1600" b="1" smtClean="0"/>
              <a:t>Контактный адрес электронной почты:</a:t>
            </a:r>
            <a:r>
              <a:rPr lang="ru-RU" sz="1600" smtClean="0"/>
              <a:t> nko2012@economy.gov.ru</a:t>
            </a:r>
          </a:p>
        </p:txBody>
      </p:sp>
      <p:pic>
        <p:nvPicPr>
          <p:cNvPr id="40964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6725"/>
            <a:ext cx="7097713" cy="224155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Субсидии выделяются на проведение комплекса мероприятий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3068638"/>
            <a:ext cx="6913563" cy="3529012"/>
          </a:xfrm>
        </p:spPr>
        <p:txBody>
          <a:bodyPr/>
          <a:lstStyle/>
          <a:p>
            <a:r>
              <a:rPr lang="ru-RU" sz="2000" smtClean="0"/>
              <a:t>оказание информационной, консультационной и методической поддержки деятельности социально ориентированных некоммерческих организаций;</a:t>
            </a:r>
          </a:p>
          <a:p>
            <a:r>
              <a:rPr lang="ru-RU" sz="2000" smtClean="0"/>
              <a:t>выявление, обобщение и распространение лучшей практики реализации проектов социально ориентированных некоммерческих организаций;</a:t>
            </a:r>
          </a:p>
          <a:p>
            <a:r>
              <a:rPr lang="ru-RU" sz="2000" smtClean="0"/>
              <a:t>содействие привлечению социально ориентированными некоммерческими организациями труда добровольцев</a:t>
            </a:r>
            <a:endParaRPr lang="ru-RU" sz="1900" b="1" smtClean="0"/>
          </a:p>
        </p:txBody>
      </p:sp>
      <p:pic>
        <p:nvPicPr>
          <p:cNvPr id="41988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47625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Субъект социального проектирования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3067050"/>
            <a:ext cx="6480175" cy="3817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Человек, организация, коллектив,</a:t>
            </a:r>
            <a:r>
              <a:rPr lang="ru-RU" sz="2800" smtClean="0"/>
              <a:t> социальный институт и пр., который занимается организованным, целенаправленным преобразованием социальной действительности.</a:t>
            </a:r>
            <a:r>
              <a:rPr lang="ru-RU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Тот, кто занимается </a:t>
            </a:r>
            <a:r>
              <a:rPr lang="ru-RU" b="1" smtClean="0"/>
              <a:t>ИЗМЕНЕНИЯМИ</a:t>
            </a:r>
          </a:p>
        </p:txBody>
      </p:sp>
      <p:pic>
        <p:nvPicPr>
          <p:cNvPr id="6148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Приоритетные направления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2924175"/>
            <a:ext cx="7056438" cy="4176713"/>
          </a:xfrm>
        </p:spPr>
        <p:txBody>
          <a:bodyPr/>
          <a:lstStyle/>
          <a:p>
            <a:r>
              <a:rPr lang="ru-RU" sz="2000" smtClean="0"/>
              <a:t>профилактика социального сиротства, поддержка материнства и детства</a:t>
            </a:r>
          </a:p>
          <a:p>
            <a:r>
              <a:rPr lang="ru-RU" sz="2000" smtClean="0"/>
              <a:t>повышение качества жизни людей пожилого возраста</a:t>
            </a:r>
          </a:p>
          <a:p>
            <a:r>
              <a:rPr lang="ru-RU" sz="2000" smtClean="0"/>
              <a:t>социальная адаптация инвалидов и их семей</a:t>
            </a:r>
          </a:p>
          <a:p>
            <a:r>
              <a:rPr lang="ru-RU" sz="2000" smtClean="0"/>
              <a:t>развитие дополнительного образования, научно-технического и художественного творчества, массового спорта, деятельности детей и молодежи в сфере краеведения и экологии</a:t>
            </a:r>
          </a:p>
          <a:p>
            <a:r>
              <a:rPr lang="ru-RU" sz="2000" smtClean="0"/>
              <a:t>развитие межнационального сотрудничества</a:t>
            </a:r>
          </a:p>
        </p:txBody>
      </p:sp>
      <p:pic>
        <p:nvPicPr>
          <p:cNvPr id="43012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Критерии конкурса</a:t>
            </a:r>
            <a:br>
              <a:rPr lang="ru-RU" sz="4800" smtClean="0"/>
            </a:br>
            <a:endParaRPr lang="ru-RU" sz="48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3068638"/>
            <a:ext cx="6911975" cy="3960812"/>
          </a:xfrm>
        </p:spPr>
        <p:txBody>
          <a:bodyPr/>
          <a:lstStyle/>
          <a:p>
            <a:r>
              <a:rPr lang="ru-RU" sz="1600" smtClean="0"/>
              <a:t>количество субъектов Российской Федерации, на территории которых были реализованы проекты, осуществляемые социально ориентированной некоммерческой организацией</a:t>
            </a:r>
          </a:p>
          <a:p>
            <a:r>
              <a:rPr lang="ru-RU" sz="1600" smtClean="0"/>
              <a:t>соотношение затрат на осуществление программы и предполагаемого эффекта от ее реализации</a:t>
            </a:r>
          </a:p>
          <a:p>
            <a:r>
              <a:rPr lang="ru-RU" sz="1600" smtClean="0"/>
              <a:t>наличие опыта успешной деятельности по информационной, консультационной и методической поддержке деятельности социально ориентированных некоммерческих организаций</a:t>
            </a:r>
          </a:p>
          <a:p>
            <a:r>
              <a:rPr lang="ru-RU" sz="1600" smtClean="0"/>
              <a:t>наличие квалифицированного кадрового потенциала</a:t>
            </a:r>
          </a:p>
          <a:p>
            <a:r>
              <a:rPr lang="ru-RU" sz="1600" smtClean="0"/>
              <a:t>объем дополнительного софинансирования программы за счет средств бюджетов субъектов Российской Федерации, муниципальных образований и внебюджетных источников.</a:t>
            </a:r>
          </a:p>
        </p:txBody>
      </p:sp>
      <p:pic>
        <p:nvPicPr>
          <p:cNvPr id="44036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Пакет документов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3068638"/>
            <a:ext cx="6408738" cy="33845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b="1" smtClean="0"/>
              <a:t>Внимательно читайте документацию. См. приложение.</a:t>
            </a:r>
          </a:p>
        </p:txBody>
      </p:sp>
      <p:pic>
        <p:nvPicPr>
          <p:cNvPr id="45060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Целевая группа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068638"/>
            <a:ext cx="6607175" cy="288131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3200" b="1" smtClean="0">
                <a:solidFill>
                  <a:srgbClr val="FF3300"/>
                </a:solidFill>
              </a:rPr>
              <a:t>!!! Не социально незащищенные группы граждан !!!</a:t>
            </a:r>
            <a:r>
              <a:rPr lang="ru-RU" sz="3200" b="1" smtClean="0"/>
              <a:t>, а НКО, которые занимаются решением их проблем, а именно…</a:t>
            </a:r>
          </a:p>
        </p:txBody>
      </p:sp>
      <p:pic>
        <p:nvPicPr>
          <p:cNvPr id="46084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Смотрим закон «О некоммерческих организациях»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2924175"/>
            <a:ext cx="7129463" cy="4176713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социальная поддержка и защита граждан;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охрана окружающей среды и защита животных;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профилактика социально опасных форм поведения граждан;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благотворительная деятельность, а также деятельность в области содействия благотворительности и добровольчества;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/>
              <a:t>- другие виды деятельности, предусмотренные законами субъектов Российской Федерации.</a:t>
            </a:r>
          </a:p>
        </p:txBody>
      </p:sp>
      <p:pic>
        <p:nvPicPr>
          <p:cNvPr id="47108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0350"/>
            <a:ext cx="7494588" cy="245745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Задача конкурса – развитие инфраструктуры СО НКО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3068638"/>
            <a:ext cx="6680200" cy="3455987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smtClean="0"/>
              <a:t>которые занимаются: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endParaRPr lang="ru-RU" sz="1900" b="1" smtClean="0"/>
          </a:p>
          <a:p>
            <a:pPr marL="571500" indent="-571500">
              <a:lnSpc>
                <a:spcPct val="80000"/>
              </a:lnSpc>
            </a:pPr>
            <a:r>
              <a:rPr lang="ru-RU" sz="1900" b="1" smtClean="0"/>
              <a:t>профилактикой социального сиротства, поддержкой материнства и детства;</a:t>
            </a:r>
          </a:p>
          <a:p>
            <a:pPr marL="571500" indent="-571500">
              <a:lnSpc>
                <a:spcPct val="80000"/>
              </a:lnSpc>
            </a:pPr>
            <a:r>
              <a:rPr lang="ru-RU" sz="1900" b="1" smtClean="0"/>
              <a:t>повышением качества жизни людей пожилого возраста; </a:t>
            </a:r>
          </a:p>
          <a:p>
            <a:pPr marL="571500" indent="-571500">
              <a:lnSpc>
                <a:spcPct val="80000"/>
              </a:lnSpc>
            </a:pPr>
            <a:r>
              <a:rPr lang="ru-RU" sz="1900" b="1" smtClean="0"/>
              <a:t>социальной адаптацией инвалидов и их семей;</a:t>
            </a:r>
          </a:p>
          <a:p>
            <a:pPr marL="571500" indent="-571500">
              <a:lnSpc>
                <a:spcPct val="80000"/>
              </a:lnSpc>
            </a:pPr>
            <a:r>
              <a:rPr lang="ru-RU" sz="1900" b="1" smtClean="0"/>
              <a:t>развитием дополнительного образования, научно-технического и художественного творчества, массового спорта, деятельности детей и молодежи в сфере краеведения и экологии;</a:t>
            </a:r>
          </a:p>
          <a:p>
            <a:pPr marL="571500" indent="-571500">
              <a:lnSpc>
                <a:spcPct val="80000"/>
              </a:lnSpc>
            </a:pPr>
            <a:r>
              <a:rPr lang="ru-RU" sz="1900" b="1" smtClean="0"/>
              <a:t>развитием межнационального сотрудничества.</a:t>
            </a:r>
          </a:p>
        </p:txBody>
      </p:sp>
      <p:pic>
        <p:nvPicPr>
          <p:cNvPr id="48132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Программа состоит из мероприятий по…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3068638"/>
            <a:ext cx="7273925" cy="4176712"/>
          </a:xfrm>
        </p:spPr>
        <p:txBody>
          <a:bodyPr/>
          <a:lstStyle/>
          <a:p>
            <a:r>
              <a:rPr lang="ru-RU" sz="1400" smtClean="0"/>
              <a:t>оказание содействия социально ориентированным некоммерческим организациям в осуществлении деятельности по приоритетным направлениям (пункт 6 настоящих методических материалов), в том числе в привлечении добровольцев и источников финансирования, повышении эффективности работы, оценке качества оказываемых услуг, использовании инструментов социальной рекламы, обеспечении открытости и прозрачности, ведении бухгалтерского учета и подготовке отчетности, повышении квалификации работников, взаимодействии с органами власти и средствами массовой информации, развитии механизмов саморегулирования;</a:t>
            </a:r>
          </a:p>
          <a:p>
            <a:r>
              <a:rPr lang="ru-RU" sz="1400" smtClean="0"/>
              <a:t>развитие механизмов, обеспечивающих устойчивость деятельности социально ориентированных некоммерческих организаций, в том числе фондов местных сообществ, целевого капитала некоммерческих организаций и других;</a:t>
            </a:r>
          </a:p>
          <a:p>
            <a:r>
              <a:rPr lang="ru-RU" sz="1400" smtClean="0"/>
              <a:t>развитие «ресурсных центров» для социально ориентированных некоммерческих организаций.</a:t>
            </a:r>
          </a:p>
        </p:txBody>
      </p:sp>
      <p:pic>
        <p:nvPicPr>
          <p:cNvPr id="49156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Сроки реализации программы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r>
              <a:rPr lang="ru-RU" sz="2800" smtClean="0"/>
              <a:t>Сроки реализации мероприятий, для реализации которых запрашивается субсидия, должны начинаться не ранее 1 октября 2013 г. и завершаться не позднее 30 сентября 2015 года.</a:t>
            </a:r>
          </a:p>
        </p:txBody>
      </p:sp>
      <p:pic>
        <p:nvPicPr>
          <p:cNvPr id="50180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Размер субсидий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3068638"/>
            <a:ext cx="6824663" cy="3384550"/>
          </a:xfrm>
        </p:spPr>
        <p:txBody>
          <a:bodyPr/>
          <a:lstStyle/>
          <a:p>
            <a:pPr>
              <a:defRPr/>
            </a:pPr>
            <a:r>
              <a:rPr lang="ru-RU" sz="1400" dirty="0" smtClean="0"/>
              <a:t>для НКО, </a:t>
            </a:r>
            <a:r>
              <a:rPr lang="ru-RU" sz="1400" dirty="0"/>
              <a:t>поддерживающих </a:t>
            </a:r>
            <a:r>
              <a:rPr lang="ru-RU" sz="1400" dirty="0" smtClean="0"/>
              <a:t>СО НКО на </a:t>
            </a:r>
            <a:r>
              <a:rPr lang="ru-RU" sz="1400" dirty="0"/>
              <a:t>территории нескольких субъектов Российской Федерации (включая ассоциации, союзы, некоммерческие партнерства, членами которых являются некоммерческие организации из разных субъектов Российской Федерации), – </a:t>
            </a:r>
            <a:r>
              <a:rPr lang="ru-RU" sz="1400" b="1" dirty="0"/>
              <a:t>до 10 миллионов рублей</a:t>
            </a:r>
            <a:r>
              <a:rPr lang="ru-RU" sz="1400" dirty="0"/>
              <a:t>;</a:t>
            </a:r>
          </a:p>
          <a:p>
            <a:pPr>
              <a:defRPr/>
            </a:pPr>
            <a:r>
              <a:rPr lang="ru-RU" sz="1400" dirty="0"/>
              <a:t>для </a:t>
            </a:r>
            <a:r>
              <a:rPr lang="ru-RU" sz="1400" dirty="0" smtClean="0"/>
              <a:t>НКО, </a:t>
            </a:r>
            <a:r>
              <a:rPr lang="ru-RU" sz="1400" dirty="0"/>
              <a:t>действовавших преимущественно на территории одного субъекта Российской Федерации в качестве «ресурсного центра», – </a:t>
            </a:r>
            <a:r>
              <a:rPr lang="ru-RU" sz="1400" b="1" dirty="0"/>
              <a:t>до 3 миллионов рублей</a:t>
            </a:r>
            <a:r>
              <a:rPr lang="ru-RU" sz="1400" dirty="0"/>
              <a:t>;</a:t>
            </a:r>
          </a:p>
          <a:p>
            <a:pPr>
              <a:defRPr/>
            </a:pPr>
            <a:r>
              <a:rPr lang="ru-RU" sz="1400" dirty="0"/>
              <a:t>для некоммерческих организаций, реализовывавших преимущественно на территорию одного субъекта Российской Федерации уникальную и эффективную технологию работы по одному из приоритетных направлений (пункт 6 </a:t>
            </a:r>
            <a:r>
              <a:rPr lang="ru-RU" sz="1400" dirty="0" smtClean="0"/>
              <a:t>методических </a:t>
            </a:r>
            <a:r>
              <a:rPr lang="ru-RU" sz="1400" dirty="0"/>
              <a:t>материалов) и запрашивающих субсидию для представления своего опыта другим социально ориентированным некоммерческим организациям (в том числе из других субъектов Российской Федерации), – </a:t>
            </a:r>
            <a:r>
              <a:rPr lang="ru-RU" sz="1400" b="1" dirty="0"/>
              <a:t>до 3 миллионов рублей</a:t>
            </a:r>
            <a:r>
              <a:rPr lang="ru-RU" sz="1400" dirty="0"/>
              <a:t>.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</p:txBody>
      </p:sp>
      <p:pic>
        <p:nvPicPr>
          <p:cNvPr id="51204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Организационно-правовые формы участников конкурса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marL="355600" indent="-355600">
              <a:lnSpc>
                <a:spcPct val="80000"/>
              </a:lnSpc>
            </a:pPr>
            <a:r>
              <a:rPr lang="ru-RU" sz="1900" b="1" smtClean="0"/>
              <a:t>общественная организация;</a:t>
            </a:r>
          </a:p>
          <a:p>
            <a:pPr marL="355600" indent="-355600">
              <a:lnSpc>
                <a:spcPct val="80000"/>
              </a:lnSpc>
            </a:pPr>
            <a:r>
              <a:rPr lang="ru-RU" sz="1900" b="1" smtClean="0"/>
              <a:t>общественный фонд;</a:t>
            </a:r>
          </a:p>
          <a:p>
            <a:pPr marL="355600" indent="-355600">
              <a:lnSpc>
                <a:spcPct val="80000"/>
              </a:lnSpc>
            </a:pPr>
            <a:r>
              <a:rPr lang="ru-RU" sz="1900" b="1" smtClean="0"/>
              <a:t>некоммерческое партнерство;</a:t>
            </a:r>
          </a:p>
          <a:p>
            <a:pPr marL="355600" indent="-355600">
              <a:lnSpc>
                <a:spcPct val="80000"/>
              </a:lnSpc>
            </a:pPr>
            <a:r>
              <a:rPr lang="ru-RU" sz="1900" b="1" smtClean="0"/>
              <a:t>частное учреждения;</a:t>
            </a:r>
          </a:p>
          <a:p>
            <a:pPr marL="355600" indent="-355600">
              <a:lnSpc>
                <a:spcPct val="80000"/>
              </a:lnSpc>
            </a:pPr>
            <a:r>
              <a:rPr lang="ru-RU" sz="1900" b="1" smtClean="0"/>
              <a:t>автономная некоммерческая организация;</a:t>
            </a:r>
          </a:p>
          <a:p>
            <a:pPr marL="355600" indent="-355600">
              <a:lnSpc>
                <a:spcPct val="80000"/>
              </a:lnSpc>
            </a:pPr>
            <a:r>
              <a:rPr lang="ru-RU" sz="1900" b="1" smtClean="0"/>
              <a:t>фонд;</a:t>
            </a:r>
          </a:p>
          <a:p>
            <a:pPr marL="355600" indent="-355600">
              <a:lnSpc>
                <a:spcPct val="80000"/>
              </a:lnSpc>
            </a:pPr>
            <a:r>
              <a:rPr lang="ru-RU" sz="1900" b="1" smtClean="0"/>
              <a:t>ассоциация;</a:t>
            </a:r>
          </a:p>
          <a:p>
            <a:pPr marL="355600" indent="-355600">
              <a:lnSpc>
                <a:spcPct val="80000"/>
              </a:lnSpc>
            </a:pPr>
            <a:r>
              <a:rPr lang="ru-RU" sz="1900" b="1" smtClean="0"/>
              <a:t>союз.</a:t>
            </a:r>
          </a:p>
        </p:txBody>
      </p:sp>
      <p:pic>
        <p:nvPicPr>
          <p:cNvPr id="52228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Основа любого социального проекта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2924175"/>
            <a:ext cx="6265862" cy="41052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/>
              <a:t> материалы социологических исследований;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/>
              <a:t> статистические данные, результаты опросов, интервью;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/>
              <a:t> мониторинг и анализ СМИ;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/>
              <a:t> обзор высказываний представителей власти;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/>
              <a:t> мониторинг деятельности иных организаций и учреждений;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/>
              <a:t> другое.</a:t>
            </a:r>
            <a:r>
              <a:rPr lang="ru-RU" sz="2400" smtClean="0"/>
              <a:t> </a:t>
            </a:r>
          </a:p>
        </p:txBody>
      </p:sp>
      <p:pic>
        <p:nvPicPr>
          <p:cNvPr id="7172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Описание результатов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3068638"/>
            <a:ext cx="6680200" cy="3789362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smtClean="0"/>
              <a:t>Непосредственный результат</a:t>
            </a:r>
            <a:r>
              <a:rPr lang="ru-RU" sz="1900" smtClean="0"/>
              <a:t> – характеристика объема и качества реализации мероприятия, направленного на достижение конечного результата реализации программы. («Увеличение  количества квалифицированных добровольцев, задействованных в оказании помощи малоподвижным гражданам в центре «Добро» Ивановской области до 60 человек в месяц»)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90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smtClean="0"/>
              <a:t>Конечный результат</a:t>
            </a:r>
            <a:r>
              <a:rPr lang="ru-RU" sz="1900" smtClean="0"/>
              <a:t> – выгоды, полученные в результате предоставления субсидии из федерального бюджета. («Уменьшение травматизма малоподвижных людей Ивановской области на 20 %»)</a:t>
            </a:r>
          </a:p>
        </p:txBody>
      </p:sp>
      <p:pic>
        <p:nvPicPr>
          <p:cNvPr id="53252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5913" y="466725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Конкурс проходит в два этапа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3068638"/>
            <a:ext cx="6680200" cy="3789362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Заявки принимаются с 30 апреля 2013 г. по 31 мая 2013 г.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90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smtClean="0"/>
              <a:t>Первый этап </a:t>
            </a:r>
            <a:r>
              <a:rPr lang="ru-RU" sz="1900" smtClean="0"/>
              <a:t>заканчивается </a:t>
            </a:r>
            <a:r>
              <a:rPr lang="ru-RU" sz="2000" smtClean="0"/>
              <a:t>до конца июля 2013 года.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Второй этап. Июль-Сентябрь.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Отобранные участники присылают полные программы и результаты конкурса планируется объявить в сентябре 2013 года.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900" smtClean="0"/>
          </a:p>
        </p:txBody>
      </p:sp>
      <p:pic>
        <p:nvPicPr>
          <p:cNvPr id="54276" name="Picture 4" descr="banner n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Спасибо за внимание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/>
          <a:p>
            <a:pPr eaLnBrk="1" hangingPunct="1"/>
            <a:r>
              <a:rPr lang="ru-RU" smtClean="0"/>
              <a:t>Алексей Зверев, </a:t>
            </a:r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zverev@oprf.ru</a:t>
            </a:r>
            <a:r>
              <a:rPr lang="ru-RU" smtClean="0"/>
              <a:t>, </a:t>
            </a:r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www.portal-nko.ru</a:t>
            </a:r>
            <a:r>
              <a:rPr lang="ru-RU" smtClean="0"/>
              <a:t> </a:t>
            </a:r>
            <a:r>
              <a:rPr lang="ru-RU" sz="4400" smtClean="0"/>
              <a:t>  </a:t>
            </a:r>
          </a:p>
        </p:txBody>
      </p:sp>
      <p:pic>
        <p:nvPicPr>
          <p:cNvPr id="55300" name="Picture 4" descr="banner nk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Спасибо за внимание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068638"/>
            <a:ext cx="6248400" cy="2362200"/>
          </a:xfrm>
        </p:spPr>
        <p:txBody>
          <a:bodyPr/>
          <a:lstStyle/>
          <a:p>
            <a:pPr eaLnBrk="1" hangingPunct="1"/>
            <a:r>
              <a:rPr lang="ru-RU" smtClean="0"/>
              <a:t>Алексей Зверев, </a:t>
            </a:r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zverev@oprf.ru</a:t>
            </a:r>
            <a:r>
              <a:rPr lang="ru-RU" smtClean="0"/>
              <a:t> </a:t>
            </a:r>
            <a:endParaRPr lang="en-US" smtClean="0"/>
          </a:p>
          <a:p>
            <a:pPr eaLnBrk="1" hangingPunct="1"/>
            <a:r>
              <a:rPr lang="ru-RU" smtClean="0"/>
              <a:t>+79165260270 </a:t>
            </a:r>
            <a:r>
              <a:rPr lang="ru-RU" sz="4400" smtClean="0"/>
              <a:t>  </a:t>
            </a:r>
          </a:p>
        </p:txBody>
      </p:sp>
      <p:pic>
        <p:nvPicPr>
          <p:cNvPr id="56324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47625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Методики </a:t>
            </a:r>
            <a:br>
              <a:rPr lang="ru-RU" sz="4400" smtClean="0"/>
            </a:br>
            <a:r>
              <a:rPr lang="ru-RU" sz="4400" smtClean="0"/>
              <a:t>социального проектирования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3068638"/>
            <a:ext cx="6265862" cy="3313112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Матрица идей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Вживание в роль</a:t>
            </a:r>
            <a:r>
              <a:rPr lang="ru-RU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Аналогия</a:t>
            </a:r>
            <a:r>
              <a:rPr lang="ru-RU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Мозговой штурм</a:t>
            </a:r>
            <a:r>
              <a:rPr lang="ru-RU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Синектика</a:t>
            </a:r>
            <a:r>
              <a:rPr lang="ru-RU" smtClean="0"/>
              <a:t>  </a:t>
            </a:r>
          </a:p>
        </p:txBody>
      </p:sp>
      <p:pic>
        <p:nvPicPr>
          <p:cNvPr id="8196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47625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Схема социального проектирования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2636838"/>
            <a:ext cx="6769100" cy="4221162"/>
          </a:xfrm>
        </p:spPr>
        <p:txBody>
          <a:bodyPr/>
          <a:lstStyle/>
          <a:p>
            <a:pPr marL="571500" indent="-307975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Изучение проблематика;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Оценка социальной значимости проблемы (социальный заказ);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Создание паспорта проблемы;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Цели проекта;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Задачи проекта;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Изыскательский прогноз;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Нормативный прогноз;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Верификация и корректировка;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Моделирование;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Конструкт;</a:t>
            </a:r>
          </a:p>
          <a:p>
            <a:pPr marL="571500" indent="-307975" algn="just" eaLnBrk="1" hangingPunct="1">
              <a:lnSpc>
                <a:spcPct val="90000"/>
              </a:lnSpc>
              <a:buFontTx/>
              <a:buChar char="-"/>
            </a:pPr>
            <a:r>
              <a:rPr lang="ru-RU" sz="1800" b="1" smtClean="0"/>
              <a:t>Проект.</a:t>
            </a:r>
          </a:p>
        </p:txBody>
      </p:sp>
      <p:pic>
        <p:nvPicPr>
          <p:cNvPr id="9220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47625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Мозговой штурм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3068638"/>
            <a:ext cx="6265862" cy="3313112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ru-RU" sz="2600" smtClean="0"/>
              <a:t>Метод группового коллективного нахождения новых креативных идей</a:t>
            </a:r>
          </a:p>
        </p:txBody>
      </p:sp>
      <p:pic>
        <p:nvPicPr>
          <p:cNvPr id="10244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476250"/>
            <a:ext cx="6781800" cy="2133600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Правила брейнсторминга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2997200"/>
            <a:ext cx="6265863" cy="3527425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1700" smtClean="0"/>
              <a:t> Во время обсуждения нет судей. Никаких оценочных суждений и критики.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 Раскованность суждений одобряется и поддерживается. Чем нелепей, неожиданней и скандальней идея, тем лучше.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 Следите за количеством, а не за качеством. В конце обсуждения имейте длинный лист предложений. Количество перейдет в качество.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 Объединяйте, улучшайте идеи в ходе обсуждения, отбирайте позитивное продолжение разговора.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 Каждая идея должна быть записана. Если вы выбирает, что записать, а что нет, значит не выполняете первое правило.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 Во время обсуждения все равны. Нет начальников и подчиненных, лидеров, авторитетов.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b="1" smtClean="0"/>
          </a:p>
        </p:txBody>
      </p:sp>
      <p:pic>
        <p:nvPicPr>
          <p:cNvPr id="11268" name="Picture 4" descr="banner n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83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4678</TotalTime>
  <Words>4295</Words>
  <Application>Microsoft Office PowerPoint</Application>
  <PresentationFormat>Экран (4:3)</PresentationFormat>
  <Paragraphs>393</Paragraphs>
  <Slides>53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7" baseType="lpstr">
      <vt:lpstr>Arial</vt:lpstr>
      <vt:lpstr>Wingdings</vt:lpstr>
      <vt:lpstr>Times New Roman</vt:lpstr>
      <vt:lpstr>Сеть</vt:lpstr>
      <vt:lpstr>Логика участия НКО в грантовом конкурсе:  от миссии до реализации </vt:lpstr>
      <vt:lpstr>Социальное проектирование</vt:lpstr>
      <vt:lpstr>Объект социального проектирования</vt:lpstr>
      <vt:lpstr>Субъект социального проектирования</vt:lpstr>
      <vt:lpstr>Основа любого социального проекта</vt:lpstr>
      <vt:lpstr>Методики  социального проектирования</vt:lpstr>
      <vt:lpstr>Схема социального проектирования</vt:lpstr>
      <vt:lpstr>Мозговой штурм</vt:lpstr>
      <vt:lpstr>Правила брейнсторминга</vt:lpstr>
      <vt:lpstr>Суть заявки </vt:lpstr>
      <vt:lpstr>Временные затраты на проект</vt:lpstr>
      <vt:lpstr>Компетенции грантрайтера </vt:lpstr>
      <vt:lpstr>Оформление (перфекционизм)    </vt:lpstr>
      <vt:lpstr>Функции заявки </vt:lpstr>
      <vt:lpstr>Структура заявки на участие в конкурсе социально значимых </vt:lpstr>
      <vt:lpstr>Описание проекта </vt:lpstr>
      <vt:lpstr>  Аннотация (краткое содержание)проекта (до 1/3 страницы)</vt:lpstr>
      <vt:lpstr>Содержание и критерии оценки аннотации</vt:lpstr>
      <vt:lpstr>Описание проблемы, обоснование социальной значимости проекта (до 1 страницы) </vt:lpstr>
      <vt:lpstr>Как показать социальную значимость проекта?</vt:lpstr>
      <vt:lpstr>Описание проблемы отвечает на вопросы </vt:lpstr>
      <vt:lpstr>При написании раздела «Проблема»:</vt:lpstr>
      <vt:lpstr>Критерии оценки  «Описания проблемы»</vt:lpstr>
      <vt:lpstr>Цели и задачи (0.5 -1 стр.)</vt:lpstr>
      <vt:lpstr>Формула SMART для калибровки задач</vt:lpstr>
      <vt:lpstr>Слайд 26</vt:lpstr>
      <vt:lpstr>Критерии оценки раздела «Цели и задачи»</vt:lpstr>
      <vt:lpstr>Ошибки при формулировке задач (Н. Хананшвили)</vt:lpstr>
      <vt:lpstr>Организация ставит проблемой метод</vt:lpstr>
      <vt:lpstr>Как путают?</vt:lpstr>
      <vt:lpstr>Цепочка  цель – задача - метод</vt:lpstr>
      <vt:lpstr>Описание позитивных изменений,  которые произойдут в результате реализации проекта </vt:lpstr>
      <vt:lpstr>Календарный план мероприятий</vt:lpstr>
      <vt:lpstr>Критерии оценки в конкурсе</vt:lpstr>
      <vt:lpstr>Со-финансирование</vt:lpstr>
      <vt:lpstr>Источники финансирования продолжения проекта после окончания средств грант (если планируется) </vt:lpstr>
      <vt:lpstr>Детальный бюджет</vt:lpstr>
      <vt:lpstr>Конкурс СО НКО на получение субсидий</vt:lpstr>
      <vt:lpstr>Субсидии выделяются на проведение комплекса мероприятий</vt:lpstr>
      <vt:lpstr>Приоритетные направления</vt:lpstr>
      <vt:lpstr>Критерии конкурса </vt:lpstr>
      <vt:lpstr>Пакет документов </vt:lpstr>
      <vt:lpstr>Целевая группа </vt:lpstr>
      <vt:lpstr>Смотрим закон «О некоммерческих организациях»</vt:lpstr>
      <vt:lpstr>Задача конкурса – развитие инфраструктуры СО НКО</vt:lpstr>
      <vt:lpstr>Программа состоит из мероприятий по…</vt:lpstr>
      <vt:lpstr>Сроки реализации программы</vt:lpstr>
      <vt:lpstr>Размер субсидий</vt:lpstr>
      <vt:lpstr>Организационно-правовые формы участников конкурса</vt:lpstr>
      <vt:lpstr>Описание результатов</vt:lpstr>
      <vt:lpstr>Конкурс проходит в два этапа</vt:lpstr>
      <vt:lpstr>Спасибо за внимание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«Подкастинг для НКО. Первые шаги в  работе со звуком»</dc:title>
  <dc:creator>zverev</dc:creator>
  <cp:lastModifiedBy>user</cp:lastModifiedBy>
  <cp:revision>78</cp:revision>
  <dcterms:created xsi:type="dcterms:W3CDTF">2011-02-14T16:24:41Z</dcterms:created>
  <dcterms:modified xsi:type="dcterms:W3CDTF">2013-05-29T06:59:40Z</dcterms:modified>
</cp:coreProperties>
</file>