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xls" ContentType="application/vnd.ms-excel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charts/chart3.xml" ContentType="application/vnd.openxmlformats-officedocument.drawingml.char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90" r:id="rId3"/>
    <p:sldId id="279" r:id="rId4"/>
    <p:sldId id="284" r:id="rId5"/>
    <p:sldId id="280" r:id="rId6"/>
    <p:sldId id="289" r:id="rId7"/>
  </p:sldIdLst>
  <p:sldSz cx="9144000" cy="6858000" type="screen4x3"/>
  <p:notesSz cx="69469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 autoAdjust="0"/>
    <p:restoredTop sz="94600" autoAdjust="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User\Documents\&#1069;&#1082;&#1086;&#1085;&#1086;&#1084;&#1080;&#1082;&#1072;%20&#1088;&#1077;&#1075;&#1080;&#1086;&#1085;&#1072;\&#1054;&#1058;&#1044;&#1045;&#1051;&#1067;_&#1101;&#1082;&#1086;&#1085;&#1086;&#1084;&#1080;&#1082;&#1072;\&#1069;&#1082;&#1086;&#1085;&#1086;&#1084;&#1080;&#1082;&#1072;%20&#1040;&#1084;&#1091;&#1088;&#1089;&#1082;&#1086;&#1081;%20&#1086;&#1073;&#1083;&#1072;&#1089;&#1090;&#1080;\&#1042;&#1056;&#1055;%20&#1088;&#1077;&#1075;&#1080;&#1086;&#1085;&#1072;.xls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User\Documents\&#1069;&#1082;&#1086;&#1085;&#1086;&#1084;&#1080;&#1082;&#1072;%20&#1088;&#1077;&#1075;&#1080;&#1086;&#1085;&#1072;\&#1041;&#1102;&#1076;&#1078;&#1077;&#1090;%20&#1086;&#1073;&#1083;&#1072;&#1089;&#1090;&#1080;\&#1055;&#1091;&#1073;&#1083;&#1080;&#1095;&#1085;&#1099;&#1077;%20&#1089;&#1083;&#1091;&#1096;&#1072;&#1085;&#1080;&#1103;%20&#1044;&#1083;&#1103;%20&#1076;&#1086;&#1082;&#1083;&#1072;&#1076;&#1072;\&#1084;&#1072;&#1090;&#1077;&#1088;&#1080;&#1072;&#1083;&#1099;%20&#1076;&#1083;&#1103;%20&#1074;&#1099;&#1089;&#1090;&#1091;&#1087;&#1083;&#1077;&#1085;&#1080;&#1103;\&#1086;&#1073;&#1083;&#1072;&#1089;&#1090;&#1085;&#1086;&#1081;_&#1073;&#1102;&#1076;&#1078;&#1077;&#1090;_2010_&#1092;&#1072;&#1082;&#1090;%20&#1089;%20&#1076;&#1080;&#1072;&#1075;&#1088;&#1072;&#1084;&#1084;&#1072;&#1084;&#1080;.xls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User\Documents\&#1069;&#1082;&#1086;&#1085;&#1086;&#1084;&#1080;&#1082;&#1072;%20&#1088;&#1077;&#1075;&#1080;&#1086;&#1085;&#1072;\&#1041;&#1102;&#1076;&#1078;&#1077;&#1090;%20&#1086;&#1073;&#1083;&#1072;&#1089;&#1090;&#1080;\&#1055;&#1091;&#1073;&#1083;&#1080;&#1095;&#1085;&#1099;&#1077;%20&#1089;&#1083;&#1091;&#1096;&#1072;&#1085;&#1080;&#1103;%20&#1044;&#1083;&#1103;%20&#1076;&#1086;&#1082;&#1083;&#1072;&#1076;&#1072;\&#1084;&#1072;&#1090;&#1077;&#1088;&#1080;&#1072;&#1083;&#1099;%20&#1076;&#1083;&#1103;%20&#1074;&#1099;&#1089;&#1090;&#1091;&#1087;&#1083;&#1077;&#1085;&#1080;&#1103;\&#1086;&#1073;&#1083;&#1072;&#1089;&#1090;&#1085;&#1086;&#1081;_&#1073;&#1102;&#1076;&#1078;&#1077;&#1090;_2010_&#1092;&#1072;&#1082;&#1090;%20&#1089;%20&#1076;&#1080;&#1072;&#1075;&#1088;&#1072;&#1084;&#1084;&#1072;&#1084;&#1080;.xls" TargetMode="External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dk2" tx1="lt1" bg2="dk1" tx2="lt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ser>
          <c:idx val="0"/>
          <c:order val="0"/>
          <c:tx>
            <c:v>ВРП Амурской области</c:v>
          </c:tx>
          <c:spPr>
            <a:ln w="50800"/>
          </c:spPr>
          <c:cat>
            <c:numRef>
              <c:f>Лист1!$B$15:$Q$15</c:f>
              <c:numCache>
                <c:formatCode>General</c:formatCode>
                <c:ptCount val="16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</c:numCache>
            </c:numRef>
          </c:cat>
          <c:val>
            <c:numRef>
              <c:f>Лист1!$B$16:$Q$16</c:f>
              <c:numCache>
                <c:formatCode>General</c:formatCode>
                <c:ptCount val="16"/>
                <c:pt idx="0" formatCode="0.0">
                  <c:v>27</c:v>
                </c:pt>
                <c:pt idx="1">
                  <c:v>38.800000000000004</c:v>
                </c:pt>
                <c:pt idx="2">
                  <c:v>46.6</c:v>
                </c:pt>
                <c:pt idx="3">
                  <c:v>54.8</c:v>
                </c:pt>
                <c:pt idx="4">
                  <c:v>69.8</c:v>
                </c:pt>
                <c:pt idx="5">
                  <c:v>76.7</c:v>
                </c:pt>
                <c:pt idx="6">
                  <c:v>95.1</c:v>
                </c:pt>
                <c:pt idx="7">
                  <c:v>111.8</c:v>
                </c:pt>
                <c:pt idx="8">
                  <c:v>131.6</c:v>
                </c:pt>
                <c:pt idx="9">
                  <c:v>151.69999999999999</c:v>
                </c:pt>
                <c:pt idx="10">
                  <c:v>179.5</c:v>
                </c:pt>
                <c:pt idx="11">
                  <c:v>218.4</c:v>
                </c:pt>
                <c:pt idx="12">
                  <c:v>241.6</c:v>
                </c:pt>
                <c:pt idx="13">
                  <c:v>264.10000000000002</c:v>
                </c:pt>
                <c:pt idx="14">
                  <c:v>287.89999999999969</c:v>
                </c:pt>
                <c:pt idx="15" formatCode="0.0">
                  <c:v>314</c:v>
                </c:pt>
              </c:numCache>
            </c:numRef>
          </c:val>
        </c:ser>
        <c:marker val="1"/>
        <c:axId val="74573696"/>
        <c:axId val="74522624"/>
      </c:lineChart>
      <c:catAx>
        <c:axId val="7457369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2000" b="1" i="0" baseline="0">
                <a:solidFill>
                  <a:srgbClr val="000000"/>
                </a:solidFill>
              </a:defRPr>
            </a:pPr>
            <a:endParaRPr lang="ru-RU"/>
          </a:p>
        </c:txPr>
        <c:crossAx val="74522624"/>
        <c:crosses val="autoZero"/>
        <c:auto val="1"/>
        <c:lblAlgn val="ctr"/>
        <c:lblOffset val="100"/>
      </c:catAx>
      <c:valAx>
        <c:axId val="74522624"/>
        <c:scaling>
          <c:orientation val="minMax"/>
        </c:scaling>
        <c:axPos val="l"/>
        <c:majorGridlines/>
        <c:numFmt formatCode="0.0" sourceLinked="1"/>
        <c:tickLblPos val="nextTo"/>
        <c:txPr>
          <a:bodyPr/>
          <a:lstStyle/>
          <a:p>
            <a:pPr>
              <a:defRPr sz="2000" b="1" i="0" baseline="0">
                <a:solidFill>
                  <a:srgbClr val="000000"/>
                </a:solidFill>
              </a:defRPr>
            </a:pPr>
            <a:endParaRPr lang="ru-RU"/>
          </a:p>
        </c:txPr>
        <c:crossAx val="74573696"/>
        <c:crosses val="autoZero"/>
        <c:crossBetween val="between"/>
      </c:valAx>
    </c:plotArea>
    <c:plotVisOnly val="1"/>
  </c:chart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dk2" tx1="lt1" bg2="dk1" tx2="lt2" accent1="accent1" accent2="accent2" accent3="accent3" accent4="accent4" accent5="accent5" accent6="accent6" hlink="hlink" folHlink="folHlink"/>
  <c:chart>
    <c:plotArea>
      <c:layout/>
      <c:lineChart>
        <c:grouping val="standard"/>
        <c:ser>
          <c:idx val="0"/>
          <c:order val="0"/>
          <c:tx>
            <c:strRef>
              <c:f>'доходы и расходы факт'!$K$30</c:f>
              <c:strCache>
                <c:ptCount val="1"/>
                <c:pt idx="0">
                  <c:v>доходы план</c:v>
                </c:pt>
              </c:strCache>
            </c:strRef>
          </c:tx>
          <c:spPr>
            <a:ln w="50800"/>
          </c:spPr>
          <c:marker>
            <c:spPr>
              <a:ln w="25400"/>
            </c:spPr>
          </c:marker>
          <c:cat>
            <c:numRef>
              <c:f>'доходы и расходы факт'!$L$29:$U$29</c:f>
              <c:numCache>
                <c:formatCode>General</c:formatCode>
                <c:ptCount val="10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</c:numCache>
            </c:numRef>
          </c:cat>
          <c:val>
            <c:numRef>
              <c:f>'доходы и расходы факт'!$L$30:$U$30</c:f>
              <c:numCache>
                <c:formatCode>#,##0</c:formatCode>
                <c:ptCount val="10"/>
                <c:pt idx="0">
                  <c:v>12155</c:v>
                </c:pt>
                <c:pt idx="1">
                  <c:v>14538</c:v>
                </c:pt>
                <c:pt idx="2">
                  <c:v>18115</c:v>
                </c:pt>
                <c:pt idx="3" formatCode="_-* #,##0_р_._-;\-* #,##0_р_._-;_-* &quot;-&quot;_р_._-;_-@_-">
                  <c:v>23982</c:v>
                </c:pt>
                <c:pt idx="4" formatCode="_-* #,##0_р_._-;\-* #,##0_р_._-;_-* &quot;-&quot;_р_._-;_-@_-">
                  <c:v>26032</c:v>
                </c:pt>
                <c:pt idx="5" formatCode="_-* #,##0_р_._-;\-* #,##0_р_._-;_-* &quot;-&quot;_р_._-;_-@_-">
                  <c:v>26280</c:v>
                </c:pt>
                <c:pt idx="6" formatCode="_-* #,##0_р_._-;\-* #,##0_р_._-;_-* &quot;-&quot;_р_._-;_-@_-">
                  <c:v>31690</c:v>
                </c:pt>
                <c:pt idx="7" formatCode="General">
                  <c:v>31156</c:v>
                </c:pt>
                <c:pt idx="8" formatCode="General">
                  <c:v>34520</c:v>
                </c:pt>
                <c:pt idx="9" formatCode="General">
                  <c:v>34745</c:v>
                </c:pt>
              </c:numCache>
            </c:numRef>
          </c:val>
        </c:ser>
        <c:ser>
          <c:idx val="1"/>
          <c:order val="1"/>
          <c:tx>
            <c:strRef>
              <c:f>'доходы и расходы факт'!$K$31</c:f>
              <c:strCache>
                <c:ptCount val="1"/>
                <c:pt idx="0">
                  <c:v>доходы факт</c:v>
                </c:pt>
              </c:strCache>
            </c:strRef>
          </c:tx>
          <c:spPr>
            <a:ln w="50800"/>
          </c:spPr>
          <c:cat>
            <c:numRef>
              <c:f>'доходы и расходы факт'!$L$29:$U$29</c:f>
              <c:numCache>
                <c:formatCode>General</c:formatCode>
                <c:ptCount val="10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</c:numCache>
            </c:numRef>
          </c:cat>
          <c:val>
            <c:numRef>
              <c:f>'доходы и расходы факт'!$L$31:$U$31</c:f>
              <c:numCache>
                <c:formatCode>#,##0_ ;[Red]\-#,##0\ </c:formatCode>
                <c:ptCount val="10"/>
                <c:pt idx="0">
                  <c:v>18372</c:v>
                </c:pt>
                <c:pt idx="1">
                  <c:v>20912</c:v>
                </c:pt>
                <c:pt idx="2">
                  <c:v>23880</c:v>
                </c:pt>
                <c:pt idx="3" formatCode="_-* #,##0_р_._-;\-* #,##0_р_._-;_-* &quot;-&quot;_р_._-;_-@_-">
                  <c:v>29846</c:v>
                </c:pt>
                <c:pt idx="4" formatCode="_-* #,##0_р_._-;\-* #,##0_р_._-;_-* &quot;-&quot;_р_._-;_-@_-">
                  <c:v>34348</c:v>
                </c:pt>
                <c:pt idx="5" formatCode="_-* #,##0_р_._-;\-* #,##0_р_._-;_-* &quot;-&quot;_р_._-;_-@_-">
                  <c:v>38642</c:v>
                </c:pt>
                <c:pt idx="6" formatCode="_-* #,##0_р_._-;\-* #,##0_р_._-;_-* &quot;-&quot;_р_._-;_-@_-">
                  <c:v>43023</c:v>
                </c:pt>
              </c:numCache>
            </c:numRef>
          </c:val>
        </c:ser>
        <c:marker val="1"/>
        <c:axId val="76091776"/>
        <c:axId val="76093312"/>
      </c:lineChart>
      <c:catAx>
        <c:axId val="7609177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200" b="1" i="0" baseline="0">
                <a:solidFill>
                  <a:srgbClr val="000000"/>
                </a:solidFill>
                <a:latin typeface="Times New Roman" pitchFamily="18" charset="0"/>
              </a:defRPr>
            </a:pPr>
            <a:endParaRPr lang="ru-RU"/>
          </a:p>
        </c:txPr>
        <c:crossAx val="76093312"/>
        <c:crosses val="autoZero"/>
        <c:auto val="1"/>
        <c:lblAlgn val="ctr"/>
        <c:lblOffset val="100"/>
      </c:catAx>
      <c:valAx>
        <c:axId val="76093312"/>
        <c:scaling>
          <c:orientation val="minMax"/>
        </c:scaling>
        <c:axPos val="l"/>
        <c:majorGridlines/>
        <c:numFmt formatCode="#,##0" sourceLinked="1"/>
        <c:tickLblPos val="nextTo"/>
        <c:txPr>
          <a:bodyPr/>
          <a:lstStyle/>
          <a:p>
            <a:pPr>
              <a:defRPr sz="1200" b="1" i="0" baseline="0">
                <a:solidFill>
                  <a:srgbClr val="000000"/>
                </a:solidFill>
                <a:latin typeface="Times New Roman" pitchFamily="18" charset="0"/>
              </a:defRPr>
            </a:pPr>
            <a:endParaRPr lang="ru-RU"/>
          </a:p>
        </c:txPr>
        <c:crossAx val="76091776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sz="2000" b="1" i="0" baseline="0">
              <a:solidFill>
                <a:srgbClr val="000000"/>
              </a:solidFill>
            </a:defRPr>
          </a:pPr>
          <a:endParaRPr lang="ru-RU"/>
        </a:p>
      </c:txPr>
    </c:legend>
    <c:plotVisOnly val="1"/>
    <c:dispBlanksAs val="gap"/>
  </c:chart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dk2" tx1="lt1" bg2="dk1" tx2="lt2" accent1="accent1" accent2="accent2" accent3="accent3" accent4="accent4" accent5="accent5" accent6="accent6" hlink="hlink" folHlink="folHlink"/>
  <c:chart>
    <c:plotArea>
      <c:layout/>
      <c:lineChart>
        <c:grouping val="standard"/>
        <c:ser>
          <c:idx val="0"/>
          <c:order val="0"/>
          <c:tx>
            <c:strRef>
              <c:f>Лист2!$B$4</c:f>
              <c:strCache>
                <c:ptCount val="1"/>
                <c:pt idx="0">
                  <c:v>2010 год план</c:v>
                </c:pt>
              </c:strCache>
            </c:strRef>
          </c:tx>
          <c:cat>
            <c:strRef>
              <c:f>Лист2!$A$8:$A$15</c:f>
              <c:strCache>
                <c:ptCount val="8"/>
                <c:pt idx="0">
                  <c:v>Налог на прибыль организаций</c:v>
                </c:pt>
                <c:pt idx="1">
                  <c:v>НДФЛ</c:v>
                </c:pt>
                <c:pt idx="2">
                  <c:v>Акцизы и доходы от уплаты акцизов</c:v>
                </c:pt>
                <c:pt idx="3">
                  <c:v>Совокупный доход</c:v>
                </c:pt>
                <c:pt idx="4">
                  <c:v>Налоги на имущество</c:v>
                </c:pt>
                <c:pt idx="5">
                  <c:v>Налоги, сборы за ПР</c:v>
                </c:pt>
                <c:pt idx="6">
                  <c:v>Госпошлина</c:v>
                </c:pt>
                <c:pt idx="7">
                  <c:v>   Неналоговые доходы</c:v>
                </c:pt>
              </c:strCache>
            </c:strRef>
          </c:cat>
          <c:val>
            <c:numRef>
              <c:f>Лист2!$B$8:$B$15</c:f>
              <c:numCache>
                <c:formatCode>_-* #,##0_р_._-;\-* #,##0_р_._-;_-* "-"??_р_._-;_-@_-</c:formatCode>
                <c:ptCount val="8"/>
                <c:pt idx="0">
                  <c:v>4903</c:v>
                </c:pt>
                <c:pt idx="1">
                  <c:v>5803</c:v>
                </c:pt>
                <c:pt idx="2">
                  <c:v>1687</c:v>
                </c:pt>
                <c:pt idx="3">
                  <c:v>523</c:v>
                </c:pt>
                <c:pt idx="4">
                  <c:v>2000</c:v>
                </c:pt>
                <c:pt idx="5">
                  <c:v>1496</c:v>
                </c:pt>
                <c:pt idx="6">
                  <c:v>12</c:v>
                </c:pt>
                <c:pt idx="7">
                  <c:v>500</c:v>
                </c:pt>
              </c:numCache>
            </c:numRef>
          </c:val>
        </c:ser>
        <c:ser>
          <c:idx val="1"/>
          <c:order val="1"/>
          <c:tx>
            <c:strRef>
              <c:f>Лист2!$C$4</c:f>
              <c:strCache>
                <c:ptCount val="1"/>
                <c:pt idx="0">
                  <c:v>2010 год факт</c:v>
                </c:pt>
              </c:strCache>
            </c:strRef>
          </c:tx>
          <c:spPr>
            <a:ln w="50800"/>
          </c:spPr>
          <c:cat>
            <c:strRef>
              <c:f>Лист2!$A$8:$A$15</c:f>
              <c:strCache>
                <c:ptCount val="8"/>
                <c:pt idx="0">
                  <c:v>Налог на прибыль организаций</c:v>
                </c:pt>
                <c:pt idx="1">
                  <c:v>НДФЛ</c:v>
                </c:pt>
                <c:pt idx="2">
                  <c:v>Акцизы и доходы от уплаты акцизов</c:v>
                </c:pt>
                <c:pt idx="3">
                  <c:v>Совокупный доход</c:v>
                </c:pt>
                <c:pt idx="4">
                  <c:v>Налоги на имущество</c:v>
                </c:pt>
                <c:pt idx="5">
                  <c:v>Налоги, сборы за ПР</c:v>
                </c:pt>
                <c:pt idx="6">
                  <c:v>Госпошлина</c:v>
                </c:pt>
                <c:pt idx="7">
                  <c:v>   Неналоговые доходы</c:v>
                </c:pt>
              </c:strCache>
            </c:strRef>
          </c:cat>
          <c:val>
            <c:numRef>
              <c:f>Лист2!$C$8:$C$15</c:f>
              <c:numCache>
                <c:formatCode>_-* #,##0_р_._-;\-* #,##0_р_._-;_-* "-"??_р_._-;_-@_-</c:formatCode>
                <c:ptCount val="8"/>
                <c:pt idx="0">
                  <c:v>8012</c:v>
                </c:pt>
                <c:pt idx="1">
                  <c:v>6304</c:v>
                </c:pt>
                <c:pt idx="2">
                  <c:v>1678</c:v>
                </c:pt>
                <c:pt idx="3">
                  <c:v>833</c:v>
                </c:pt>
                <c:pt idx="4">
                  <c:v>2675</c:v>
                </c:pt>
                <c:pt idx="5">
                  <c:v>934</c:v>
                </c:pt>
                <c:pt idx="6">
                  <c:v>7</c:v>
                </c:pt>
                <c:pt idx="7">
                  <c:v>482</c:v>
                </c:pt>
              </c:numCache>
            </c:numRef>
          </c:val>
        </c:ser>
        <c:ser>
          <c:idx val="2"/>
          <c:order val="2"/>
          <c:tx>
            <c:strRef>
              <c:f>Лист2!$D$4</c:f>
              <c:strCache>
                <c:ptCount val="1"/>
                <c:pt idx="0">
                  <c:v>2013</c:v>
                </c:pt>
              </c:strCache>
            </c:strRef>
          </c:tx>
          <c:spPr>
            <a:ln w="50800">
              <a:solidFill>
                <a:srgbClr val="C00000"/>
              </a:solidFill>
            </a:ln>
          </c:spPr>
          <c:marker>
            <c:symbol val="triangle"/>
            <c:size val="15"/>
            <c:spPr>
              <a:solidFill>
                <a:srgbClr val="C00000"/>
              </a:solidFill>
            </c:spPr>
          </c:marker>
          <c:cat>
            <c:strRef>
              <c:f>Лист2!$A$8:$A$15</c:f>
              <c:strCache>
                <c:ptCount val="8"/>
                <c:pt idx="0">
                  <c:v>Налог на прибыль организаций</c:v>
                </c:pt>
                <c:pt idx="1">
                  <c:v>НДФЛ</c:v>
                </c:pt>
                <c:pt idx="2">
                  <c:v>Акцизы и доходы от уплаты акцизов</c:v>
                </c:pt>
                <c:pt idx="3">
                  <c:v>Совокупный доход</c:v>
                </c:pt>
                <c:pt idx="4">
                  <c:v>Налоги на имущество</c:v>
                </c:pt>
                <c:pt idx="5">
                  <c:v>Налоги, сборы за ПР</c:v>
                </c:pt>
                <c:pt idx="6">
                  <c:v>Госпошлина</c:v>
                </c:pt>
                <c:pt idx="7">
                  <c:v>   Неналоговые доходы</c:v>
                </c:pt>
              </c:strCache>
            </c:strRef>
          </c:cat>
          <c:val>
            <c:numRef>
              <c:f>Лист2!$D$8:$D$15</c:f>
              <c:numCache>
                <c:formatCode>General</c:formatCode>
                <c:ptCount val="8"/>
                <c:pt idx="0">
                  <c:v>10097</c:v>
                </c:pt>
                <c:pt idx="1">
                  <c:v>8006</c:v>
                </c:pt>
                <c:pt idx="2">
                  <c:v>2603</c:v>
                </c:pt>
                <c:pt idx="3">
                  <c:v>1238</c:v>
                </c:pt>
                <c:pt idx="4">
                  <c:v>4000</c:v>
                </c:pt>
                <c:pt idx="5">
                  <c:v>1758</c:v>
                </c:pt>
                <c:pt idx="6">
                  <c:v>22</c:v>
                </c:pt>
                <c:pt idx="7">
                  <c:v>302</c:v>
                </c:pt>
              </c:numCache>
            </c:numRef>
          </c:val>
        </c:ser>
        <c:marker val="1"/>
        <c:axId val="76142848"/>
        <c:axId val="76149120"/>
      </c:lineChart>
      <c:catAx>
        <c:axId val="76142848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 b="1" i="0" baseline="0">
                <a:solidFill>
                  <a:srgbClr val="000000"/>
                </a:solidFill>
              </a:defRPr>
            </a:pPr>
            <a:endParaRPr lang="ru-RU"/>
          </a:p>
        </c:txPr>
        <c:crossAx val="76149120"/>
        <c:crosses val="autoZero"/>
        <c:auto val="1"/>
        <c:lblAlgn val="ctr"/>
        <c:lblOffset val="100"/>
      </c:catAx>
      <c:valAx>
        <c:axId val="76149120"/>
        <c:scaling>
          <c:orientation val="minMax"/>
        </c:scaling>
        <c:axPos val="l"/>
        <c:majorGridlines/>
        <c:numFmt formatCode="_-* #,##0_р_._-;\-* #,##0_р_._-;_-* &quot;-&quot;??_р_._-;_-@_-" sourceLinked="1"/>
        <c:tickLblPos val="nextTo"/>
        <c:txPr>
          <a:bodyPr/>
          <a:lstStyle/>
          <a:p>
            <a:pPr>
              <a:defRPr sz="2000" b="1" i="0" baseline="0">
                <a:solidFill>
                  <a:srgbClr val="000000"/>
                </a:solidFill>
              </a:defRPr>
            </a:pPr>
            <a:endParaRPr lang="ru-RU"/>
          </a:p>
        </c:txPr>
        <c:crossAx val="76142848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sz="2000" b="1" i="0" baseline="0">
              <a:solidFill>
                <a:srgbClr val="000000"/>
              </a:solidFill>
            </a:defRPr>
          </a:pPr>
          <a:endParaRPr lang="ru-RU"/>
        </a:p>
      </c:txPr>
    </c:legend>
    <c:plotVisOnly val="1"/>
  </c:chart>
  <c:externalData r:id="rId2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99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8" rIns="92738" bIns="46368" numCol="1" anchor="t" anchorCtr="0" compatLnSpc="1">
            <a:prstTxWarp prst="textNoShape">
              <a:avLst/>
            </a:prstTxWarp>
          </a:bodyPr>
          <a:lstStyle>
            <a:lvl1pPr defTabSz="925513" eaLnBrk="0" hangingPunct="0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7000" y="0"/>
            <a:ext cx="30099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8" rIns="92738" bIns="46368" numCol="1" anchor="t" anchorCtr="0" compatLnSpc="1">
            <a:prstTxWarp prst="textNoShape">
              <a:avLst/>
            </a:prstTxWarp>
          </a:bodyPr>
          <a:lstStyle>
            <a:lvl1pPr algn="r" defTabSz="925513" eaLnBrk="0" hangingPunct="0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0150"/>
            <a:ext cx="30099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8" rIns="92738" bIns="46368" numCol="1" anchor="b" anchorCtr="0" compatLnSpc="1">
            <a:prstTxWarp prst="textNoShape">
              <a:avLst/>
            </a:prstTxWarp>
          </a:bodyPr>
          <a:lstStyle>
            <a:lvl1pPr defTabSz="925513" eaLnBrk="0" hangingPunct="0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7000" y="8820150"/>
            <a:ext cx="30099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8" rIns="92738" bIns="46368" numCol="1" anchor="b" anchorCtr="0" compatLnSpc="1">
            <a:prstTxWarp prst="textNoShape">
              <a:avLst/>
            </a:prstTxWarp>
          </a:bodyPr>
          <a:lstStyle>
            <a:lvl1pPr algn="r" defTabSz="925513" eaLnBrk="0" hangingPunct="0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fld id="{67AB2987-F1CE-4F87-A710-85DDB6965E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99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8" rIns="92738" bIns="46368" numCol="1" anchor="t" anchorCtr="0" compatLnSpc="1">
            <a:prstTxWarp prst="textNoShape">
              <a:avLst/>
            </a:prstTxWarp>
          </a:bodyPr>
          <a:lstStyle>
            <a:lvl1pPr defTabSz="925513" eaLnBrk="0" hangingPunct="0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7000" y="0"/>
            <a:ext cx="30099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8" rIns="92738" bIns="46368" numCol="1" anchor="t" anchorCtr="0" compatLnSpc="1">
            <a:prstTxWarp prst="textNoShape">
              <a:avLst/>
            </a:prstTxWarp>
          </a:bodyPr>
          <a:lstStyle>
            <a:lvl1pPr algn="r" defTabSz="925513" eaLnBrk="0" hangingPunct="0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5513" y="4410075"/>
            <a:ext cx="5095875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8" rIns="92738" bIns="4636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0150"/>
            <a:ext cx="30099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8" rIns="92738" bIns="46368" numCol="1" anchor="b" anchorCtr="0" compatLnSpc="1">
            <a:prstTxWarp prst="textNoShape">
              <a:avLst/>
            </a:prstTxWarp>
          </a:bodyPr>
          <a:lstStyle>
            <a:lvl1pPr defTabSz="925513" eaLnBrk="0" hangingPunct="0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7000" y="8820150"/>
            <a:ext cx="30099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8" rIns="92738" bIns="46368" numCol="1" anchor="b" anchorCtr="0" compatLnSpc="1">
            <a:prstTxWarp prst="textNoShape">
              <a:avLst/>
            </a:prstTxWarp>
          </a:bodyPr>
          <a:lstStyle>
            <a:lvl1pPr algn="r" defTabSz="925513" eaLnBrk="0" hangingPunct="0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fld id="{1427B677-DA91-4E0A-A1CA-017A480FF6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8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2438400" y="2133600"/>
            <a:ext cx="5562600" cy="1774825"/>
          </a:xfrm>
        </p:spPr>
        <p:txBody>
          <a:bodyPr/>
          <a:lstStyle>
            <a:lvl1pPr>
              <a:lnSpc>
                <a:spcPct val="100000"/>
              </a:lnSpc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089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438400" y="3962400"/>
            <a:ext cx="5562600" cy="990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D7C5D0-763B-4376-BF88-38A251F845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C6A64-ABB7-4171-B1D6-EBE05EDAD8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53250" y="274638"/>
            <a:ext cx="19621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66800" y="274638"/>
            <a:ext cx="573405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3A51C2-E67E-4A10-91E4-7FC5371E1C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E21BF7-C478-44FB-942D-AB567FEF65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5D1541-4197-4065-8BFC-4082A5748F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86764C-D6C5-4658-B941-E8447424DC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66800" y="1600200"/>
            <a:ext cx="3581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800600" y="1600200"/>
            <a:ext cx="3581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60E267-55D6-4E68-9826-F9762CDEB1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47B489-3682-46A4-90EE-40793002E2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086C9C-14D5-4C9D-A2F5-34B37C5042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F3335D-DF7C-4A74-B5F6-E8B7A09FF6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62D189-9C4F-4B75-AF0B-AEC044B2B6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46975-8A84-45B1-AEAC-089388A353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274638"/>
            <a:ext cx="7848600" cy="1173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075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600200"/>
            <a:ext cx="73152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41" name="Rectangle 17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228600" y="6400800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1" sz="1200" b="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42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90800" y="6400800"/>
            <a:ext cx="48768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1" sz="1200" b="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43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96200" y="6400800"/>
            <a:ext cx="12954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1" sz="1200" b="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fld id="{0B410A00-7EDB-448F-97F3-7D2C169166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15" r:id="rId1"/>
    <p:sldLayoutId id="2147483804" r:id="rId2"/>
    <p:sldLayoutId id="2147483805" r:id="rId3"/>
    <p:sldLayoutId id="2147483806" r:id="rId4"/>
    <p:sldLayoutId id="2147483807" r:id="rId5"/>
    <p:sldLayoutId id="2147483808" r:id="rId6"/>
    <p:sldLayoutId id="2147483809" r:id="rId7"/>
    <p:sldLayoutId id="2147483810" r:id="rId8"/>
    <p:sldLayoutId id="2147483811" r:id="rId9"/>
    <p:sldLayoutId id="2147483812" r:id="rId10"/>
    <p:sldLayoutId id="2147483813" r:id="rId11"/>
    <p:sldLayoutId id="2147483814" r:id="rId12"/>
  </p:sldLayoutIdLst>
  <p:txStyles>
    <p:titleStyle>
      <a:lvl1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Garamond" pitchFamily="18" charset="0"/>
        </a:defRPr>
      </a:lvl2pPr>
      <a:lvl3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Garamond" pitchFamily="18" charset="0"/>
        </a:defRPr>
      </a:lvl3pPr>
      <a:lvl4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Garamond" pitchFamily="18" charset="0"/>
        </a:defRPr>
      </a:lvl4pPr>
      <a:lvl5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Garamond" pitchFamily="18" charset="0"/>
        </a:defRPr>
      </a:lvl5pPr>
      <a:lvl6pPr marL="4572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Garamond" pitchFamily="18" charset="0"/>
        </a:defRPr>
      </a:lvl6pPr>
      <a:lvl7pPr marL="9144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Garamond" pitchFamily="18" charset="0"/>
        </a:defRPr>
      </a:lvl7pPr>
      <a:lvl8pPr marL="13716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Garamond" pitchFamily="18" charset="0"/>
        </a:defRPr>
      </a:lvl8pPr>
      <a:lvl9pPr marL="18288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60000"/>
        </a:spcBef>
        <a:spcAft>
          <a:spcPct val="0"/>
        </a:spcAft>
        <a:buClr>
          <a:srgbClr val="000000"/>
        </a:buClr>
        <a:buChar char="•"/>
        <a:defRPr sz="28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Font typeface="Garamond" pitchFamily="18" charset="0"/>
        <a:buChar char="−"/>
        <a:defRPr sz="2400">
          <a:solidFill>
            <a:srgbClr val="000000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Char char="•"/>
        <a:defRPr sz="2000">
          <a:solidFill>
            <a:srgbClr val="00000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Font typeface="Garamond" pitchFamily="18" charset="0"/>
        <a:buChar char="−"/>
        <a:defRPr sz="1600">
          <a:solidFill>
            <a:srgbClr val="000000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Char char="•"/>
        <a:defRPr sz="1600">
          <a:solidFill>
            <a:srgbClr val="000000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Char char="•"/>
        <a:defRPr sz="1600">
          <a:solidFill>
            <a:srgbClr val="000000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Char char="•"/>
        <a:defRPr sz="1600">
          <a:solidFill>
            <a:srgbClr val="000000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Char char="•"/>
        <a:defRPr sz="1600">
          <a:solidFill>
            <a:srgbClr val="000000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Char char="•"/>
        <a:defRPr sz="1600">
          <a:solidFill>
            <a:srgbClr val="000000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_Microsoft_Office_Excel1.xls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_Microsoft_Office_Excel2.xls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6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/>
            </a:r>
            <a:br>
              <a:rPr lang="ru-RU" smtClean="0"/>
            </a:br>
            <a:r>
              <a:rPr lang="ru-RU" b="1" smtClean="0"/>
              <a:t>Целевые программы в бюджете Амурской области</a:t>
            </a:r>
            <a:r>
              <a:rPr lang="ru-RU" smtClean="0"/>
              <a:t> </a:t>
            </a:r>
          </a:p>
        </p:txBody>
      </p:sp>
      <p:sp>
        <p:nvSpPr>
          <p:cNvPr id="5123" name="Rectangle 7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Конюшок А.А., доцент БГПУ, эксперт Общественной Палаты Амурской области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/>
              <a:t>ВРП Амурской области</a:t>
            </a:r>
            <a:r>
              <a:rPr lang="ru-RU" smtClean="0"/>
              <a:t>, млрд.рублей</a:t>
            </a:r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1331640" y="1844824"/>
          <a:ext cx="6984776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971550" y="692150"/>
            <a:ext cx="7848600" cy="1173163"/>
          </a:xfrm>
        </p:spPr>
        <p:txBody>
          <a:bodyPr/>
          <a:lstStyle/>
          <a:p>
            <a:pPr eaLnBrk="1" hangingPunct="1"/>
            <a:r>
              <a:rPr lang="ru-RU" smtClean="0"/>
              <a:t>Консервативное планирование или формирование финансовой «подушки»? (млн.руб)</a:t>
            </a:r>
          </a:p>
        </p:txBody>
      </p:sp>
      <p:graphicFrame>
        <p:nvGraphicFramePr>
          <p:cNvPr id="4" name="Диаграмма 3"/>
          <p:cNvGraphicFramePr>
            <a:graphicFrameLocks/>
          </p:cNvGraphicFramePr>
          <p:nvPr/>
        </p:nvGraphicFramePr>
        <p:xfrm>
          <a:off x="611560" y="2053317"/>
          <a:ext cx="7632848" cy="43280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Заголовок 1"/>
          <p:cNvSpPr>
            <a:spLocks noGrp="1"/>
          </p:cNvSpPr>
          <p:nvPr>
            <p:ph type="title"/>
          </p:nvPr>
        </p:nvSpPr>
        <p:spPr>
          <a:xfrm>
            <a:off x="900113" y="549275"/>
            <a:ext cx="7848600" cy="1173163"/>
          </a:xfrm>
        </p:spPr>
        <p:txBody>
          <a:bodyPr/>
          <a:lstStyle/>
          <a:p>
            <a:pPr eaLnBrk="1" hangingPunct="1"/>
            <a:r>
              <a:rPr lang="ru-RU" smtClean="0"/>
              <a:t>Количество областных целевых программ</a:t>
            </a:r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/>
        </p:nvGraphicFramePr>
        <p:xfrm>
          <a:off x="684213" y="1916113"/>
          <a:ext cx="8280400" cy="3927475"/>
        </p:xfrm>
        <a:graphic>
          <a:graphicData uri="http://schemas.openxmlformats.org/presentationml/2006/ole">
            <p:oleObj spid="_x0000_s1026" r:id="rId3" imgW="8285182" imgH="3932261" progId="Excel.Chart.8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Проектирование доходов бюджета и их исполнение (млн.руб)</a:t>
            </a: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683568" y="1585850"/>
          <a:ext cx="8208911" cy="50115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6"/>
          <p:cNvSpPr>
            <a:spLocks noGrp="1" noChangeArrowheads="1"/>
          </p:cNvSpPr>
          <p:nvPr>
            <p:ph type="title"/>
          </p:nvPr>
        </p:nvSpPr>
        <p:spPr>
          <a:xfrm>
            <a:off x="1763713" y="274638"/>
            <a:ext cx="6923087" cy="1143000"/>
          </a:xfrm>
        </p:spPr>
        <p:txBody>
          <a:bodyPr/>
          <a:lstStyle/>
          <a:p>
            <a:pPr eaLnBrk="1" hangingPunct="1"/>
            <a:r>
              <a:rPr lang="ru-RU" smtClean="0"/>
              <a:t>Финансирование областных целевых программ (млн.руб.)</a:t>
            </a:r>
          </a:p>
        </p:txBody>
      </p:sp>
      <p:graphicFrame>
        <p:nvGraphicFramePr>
          <p:cNvPr id="2050" name="Object 5"/>
          <p:cNvGraphicFramePr>
            <a:graphicFrameLocks noGrp="1" noChangeAspect="1"/>
          </p:cNvGraphicFramePr>
          <p:nvPr>
            <p:ph idx="1"/>
          </p:nvPr>
        </p:nvGraphicFramePr>
        <p:xfrm>
          <a:off x="179388" y="1895475"/>
          <a:ext cx="8713787" cy="4505325"/>
        </p:xfrm>
        <a:graphic>
          <a:graphicData uri="http://schemas.openxmlformats.org/presentationml/2006/ole">
            <p:oleObj spid="_x0000_s2050" r:id="rId3" imgW="8718036" imgH="4505334" progId="Excel.Chart.8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Презентация анализа причин неудачи проекта">
  <a:themeElements>
    <a:clrScheme name="ms_pptpostmortem_tp01018455 1">
      <a:dk1>
        <a:srgbClr val="003366"/>
      </a:dk1>
      <a:lt1>
        <a:srgbClr val="FFFFFF"/>
      </a:lt1>
      <a:dk2>
        <a:srgbClr val="008080"/>
      </a:dk2>
      <a:lt2>
        <a:srgbClr val="FFCC66"/>
      </a:lt2>
      <a:accent1>
        <a:srgbClr val="3366CC"/>
      </a:accent1>
      <a:accent2>
        <a:srgbClr val="0099CC"/>
      </a:accent2>
      <a:accent3>
        <a:srgbClr val="AAC0C0"/>
      </a:accent3>
      <a:accent4>
        <a:srgbClr val="DADADA"/>
      </a:accent4>
      <a:accent5>
        <a:srgbClr val="ADB8E2"/>
      </a:accent5>
      <a:accent6>
        <a:srgbClr val="008AB9"/>
      </a:accent6>
      <a:hlink>
        <a:srgbClr val="999933"/>
      </a:hlink>
      <a:folHlink>
        <a:srgbClr val="009900"/>
      </a:folHlink>
    </a:clrScheme>
    <a:fontScheme name="ms_pptpostmortem_tp01018455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s_pptpostmortem_tp01018455 1">
        <a:dk1>
          <a:srgbClr val="003366"/>
        </a:dk1>
        <a:lt1>
          <a:srgbClr val="FFFFFF"/>
        </a:lt1>
        <a:dk2>
          <a:srgbClr val="008080"/>
        </a:dk2>
        <a:lt2>
          <a:srgbClr val="FFCC66"/>
        </a:lt2>
        <a:accent1>
          <a:srgbClr val="3366CC"/>
        </a:accent1>
        <a:accent2>
          <a:srgbClr val="0099CC"/>
        </a:accent2>
        <a:accent3>
          <a:srgbClr val="AAC0C0"/>
        </a:accent3>
        <a:accent4>
          <a:srgbClr val="DADADA"/>
        </a:accent4>
        <a:accent5>
          <a:srgbClr val="ADB8E2"/>
        </a:accent5>
        <a:accent6>
          <a:srgbClr val="008AB9"/>
        </a:accent6>
        <a:hlink>
          <a:srgbClr val="999933"/>
        </a:hlink>
        <a:folHlink>
          <a:srgbClr val="00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s_pptpostmortem_tp01018455 2">
        <a:dk1>
          <a:srgbClr val="4D4D4D"/>
        </a:dk1>
        <a:lt1>
          <a:srgbClr val="D6EFD0"/>
        </a:lt1>
        <a:dk2>
          <a:srgbClr val="336699"/>
        </a:dk2>
        <a:lt2>
          <a:srgbClr val="65B5D1"/>
        </a:lt2>
        <a:accent1>
          <a:srgbClr val="9BB9C3"/>
        </a:accent1>
        <a:accent2>
          <a:srgbClr val="99CCFF"/>
        </a:accent2>
        <a:accent3>
          <a:srgbClr val="E8F6E4"/>
        </a:accent3>
        <a:accent4>
          <a:srgbClr val="404040"/>
        </a:accent4>
        <a:accent5>
          <a:srgbClr val="CBD9DE"/>
        </a:accent5>
        <a:accent6>
          <a:srgbClr val="8AB9E7"/>
        </a:accent6>
        <a:hlink>
          <a:srgbClr val="009999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_pptpostmortem_tp01018455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5F5F5F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_pptpostmortem_tp01018455 4">
        <a:dk1>
          <a:srgbClr val="003300"/>
        </a:dk1>
        <a:lt1>
          <a:srgbClr val="FFFFFF"/>
        </a:lt1>
        <a:dk2>
          <a:srgbClr val="336600"/>
        </a:dk2>
        <a:lt2>
          <a:srgbClr val="FFCC66"/>
        </a:lt2>
        <a:accent1>
          <a:srgbClr val="996633"/>
        </a:accent1>
        <a:accent2>
          <a:srgbClr val="0099CC"/>
        </a:accent2>
        <a:accent3>
          <a:srgbClr val="ADB8AA"/>
        </a:accent3>
        <a:accent4>
          <a:srgbClr val="DADADA"/>
        </a:accent4>
        <a:accent5>
          <a:srgbClr val="CAB8AD"/>
        </a:accent5>
        <a:accent6>
          <a:srgbClr val="008AB9"/>
        </a:accent6>
        <a:hlink>
          <a:srgbClr val="FF9933"/>
        </a:hlink>
        <a:folHlink>
          <a:srgbClr val="00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s_pptpostmortem_tp01018455 5">
        <a:dk1>
          <a:srgbClr val="100000"/>
        </a:dk1>
        <a:lt1>
          <a:srgbClr val="FFFFFF"/>
        </a:lt1>
        <a:dk2>
          <a:srgbClr val="800000"/>
        </a:dk2>
        <a:lt2>
          <a:srgbClr val="FFCC66"/>
        </a:lt2>
        <a:accent1>
          <a:srgbClr val="003366"/>
        </a:accent1>
        <a:accent2>
          <a:srgbClr val="996633"/>
        </a:accent2>
        <a:accent3>
          <a:srgbClr val="C0AAAA"/>
        </a:accent3>
        <a:accent4>
          <a:srgbClr val="DADADA"/>
        </a:accent4>
        <a:accent5>
          <a:srgbClr val="AAADB8"/>
        </a:accent5>
        <a:accent6>
          <a:srgbClr val="8A5C2D"/>
        </a:accent6>
        <a:hlink>
          <a:srgbClr val="336699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s_pptpostmortem_tp01018455 6">
        <a:dk1>
          <a:srgbClr val="666633"/>
        </a:dk1>
        <a:lt1>
          <a:srgbClr val="FFFFFF"/>
        </a:lt1>
        <a:dk2>
          <a:srgbClr val="CC9900"/>
        </a:dk2>
        <a:lt2>
          <a:srgbClr val="DDDDDD"/>
        </a:lt2>
        <a:accent1>
          <a:srgbClr val="CC6600"/>
        </a:accent1>
        <a:accent2>
          <a:srgbClr val="996633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8A5C2D"/>
        </a:accent6>
        <a:hlink>
          <a:srgbClr val="6633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s_pptpostmortem_tp01018455 1">
    <a:dk1>
      <a:srgbClr val="003366"/>
    </a:dk1>
    <a:lt1>
      <a:srgbClr val="FFFFFF"/>
    </a:lt1>
    <a:dk2>
      <a:srgbClr val="008080"/>
    </a:dk2>
    <a:lt2>
      <a:srgbClr val="FFCC66"/>
    </a:lt2>
    <a:accent1>
      <a:srgbClr val="3366CC"/>
    </a:accent1>
    <a:accent2>
      <a:srgbClr val="0099CC"/>
    </a:accent2>
    <a:accent3>
      <a:srgbClr val="AAC0C0"/>
    </a:accent3>
    <a:accent4>
      <a:srgbClr val="DADADA"/>
    </a:accent4>
    <a:accent5>
      <a:srgbClr val="ADB8E2"/>
    </a:accent5>
    <a:accent6>
      <a:srgbClr val="008AB9"/>
    </a:accent6>
    <a:hlink>
      <a:srgbClr val="999933"/>
    </a:hlink>
    <a:folHlink>
      <a:srgbClr val="009900"/>
    </a:folHlink>
  </a:clrScheme>
  <a:fontScheme name="ms_pptpostmortem_tp01018455">
    <a:majorFont>
      <a:latin typeface="Garamond"/>
      <a:ea typeface=""/>
      <a:cs typeface=""/>
    </a:majorFont>
    <a:minorFont>
      <a:latin typeface="Garamond"/>
      <a:ea typeface=""/>
      <a:cs typeface="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ms_pptpostmortem_tp01018455 1">
    <a:dk1>
      <a:srgbClr val="003366"/>
    </a:dk1>
    <a:lt1>
      <a:srgbClr val="FFFFFF"/>
    </a:lt1>
    <a:dk2>
      <a:srgbClr val="008080"/>
    </a:dk2>
    <a:lt2>
      <a:srgbClr val="FFCC66"/>
    </a:lt2>
    <a:accent1>
      <a:srgbClr val="3366CC"/>
    </a:accent1>
    <a:accent2>
      <a:srgbClr val="0099CC"/>
    </a:accent2>
    <a:accent3>
      <a:srgbClr val="AAC0C0"/>
    </a:accent3>
    <a:accent4>
      <a:srgbClr val="DADADA"/>
    </a:accent4>
    <a:accent5>
      <a:srgbClr val="ADB8E2"/>
    </a:accent5>
    <a:accent6>
      <a:srgbClr val="008AB9"/>
    </a:accent6>
    <a:hlink>
      <a:srgbClr val="999933"/>
    </a:hlink>
    <a:folHlink>
      <a:srgbClr val="009900"/>
    </a:folHlink>
  </a:clrScheme>
  <a:fontScheme name="ms_pptpostmortem_tp01018455">
    <a:majorFont>
      <a:latin typeface="Garamond"/>
      <a:ea typeface=""/>
      <a:cs typeface=""/>
    </a:majorFont>
    <a:minorFont>
      <a:latin typeface="Garamond"/>
      <a:ea typeface=""/>
      <a:cs typeface="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ms_pptpostmortem_tp01018455 1">
    <a:dk1>
      <a:srgbClr val="003366"/>
    </a:dk1>
    <a:lt1>
      <a:srgbClr val="FFFFFF"/>
    </a:lt1>
    <a:dk2>
      <a:srgbClr val="008080"/>
    </a:dk2>
    <a:lt2>
      <a:srgbClr val="FFCC66"/>
    </a:lt2>
    <a:accent1>
      <a:srgbClr val="3366CC"/>
    </a:accent1>
    <a:accent2>
      <a:srgbClr val="0099CC"/>
    </a:accent2>
    <a:accent3>
      <a:srgbClr val="AAC0C0"/>
    </a:accent3>
    <a:accent4>
      <a:srgbClr val="DADADA"/>
    </a:accent4>
    <a:accent5>
      <a:srgbClr val="ADB8E2"/>
    </a:accent5>
    <a:accent6>
      <a:srgbClr val="008AB9"/>
    </a:accent6>
    <a:hlink>
      <a:srgbClr val="999933"/>
    </a:hlink>
    <a:folHlink>
      <a:srgbClr val="009900"/>
    </a:folHlink>
  </a:clrScheme>
  <a:fontScheme name="ms_pptpostmortem_tp01018455">
    <a:majorFont>
      <a:latin typeface="Garamond"/>
      <a:ea typeface=""/>
      <a:cs typeface=""/>
    </a:majorFont>
    <a:minorFont>
      <a:latin typeface="Garamond"/>
      <a:ea typeface=""/>
      <a:cs typeface="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 анализа причин неудачи проекта</Template>
  <TotalTime>281</TotalTime>
  <Words>47</Words>
  <Application>Microsoft Office PowerPoint</Application>
  <PresentationFormat>Экран (4:3)</PresentationFormat>
  <Paragraphs>7</Paragraphs>
  <Slides>6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Garamond</vt:lpstr>
      <vt:lpstr>Times New Roman</vt:lpstr>
      <vt:lpstr>Презентация анализа причин неудачи проекта</vt:lpstr>
      <vt:lpstr>Диаграмма Microsoft Office Excel</vt:lpstr>
      <vt:lpstr> Целевые программы в бюджете Амурской области </vt:lpstr>
      <vt:lpstr>ВРП Амурской области, млрд.рублей</vt:lpstr>
      <vt:lpstr>Консервативное планирование или формирование финансовой «подушки»? (млн.руб)</vt:lpstr>
      <vt:lpstr>Количество областных целевых программ</vt:lpstr>
      <vt:lpstr>Проектирование доходов бюджета и их исполнение (млн.руб)</vt:lpstr>
      <vt:lpstr>Финансирование областных целевых программ (млн.руб.)</vt:lpstr>
    </vt:vector>
  </TitlesOfParts>
  <Company>Personal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[Название проекта] Анализ причин неудачи</dc:title>
  <dc:creator>Дом Ирины и Андрея</dc:creator>
  <cp:lastModifiedBy>Анюта</cp:lastModifiedBy>
  <cp:revision>29</cp:revision>
  <dcterms:created xsi:type="dcterms:W3CDTF">2011-06-18T08:44:01Z</dcterms:created>
  <dcterms:modified xsi:type="dcterms:W3CDTF">2012-11-15T09:54:25Z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TC010184551049</vt:lpwstr>
  </property>
</Properties>
</file>