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12"/>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1C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4" d="100"/>
          <a:sy n="114" d="100"/>
        </p:scale>
        <p:origin x="-100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advClick="0" advTm="5000">
    <p:dissolve/>
    <p:sndAc>
      <p:stSnd loop="1">
        <p:snd r:embed="rId1" name="ГИМН РОССИИ Любэ.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advClick="0" advTm="5000">
    <p:dissolve/>
    <p:sndAc>
      <p:stSnd loop="1">
        <p:snd r:embed="rId1" name="ГИМН РОССИИ Любэ.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advClick="0" advTm="5000">
    <p:dissolve/>
    <p:sndAc>
      <p:stSnd loop="1">
        <p:snd r:embed="rId1" name="ГИМН РОССИИ Любэ.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advClick="0" advTm="5000">
    <p:dissolve/>
    <p:sndAc>
      <p:stSnd loop="1">
        <p:snd r:embed="rId1" name="ГИМН РОССИИ Любэ.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13.04.2012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advClick="0" advTm="5000">
    <p:dissolve/>
    <p:sndAc>
      <p:stSnd loop="1">
        <p:snd r:embed="rId1" name="ГИМН РОССИИ Любэ.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13.04.2012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advClick="0" advTm="5000">
    <p:dissolve/>
    <p:sndAc>
      <p:stSnd loop="1">
        <p:snd r:embed="rId1" name="ГИМН РОССИИ Любэ.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13.04.2012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advClick="0" advTm="5000">
    <p:dissolve/>
    <p:sndAc>
      <p:stSnd loop="1">
        <p:snd r:embed="rId1" name="ГИМН РОССИИ Любэ.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13.04.2012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advClick="0" advTm="5000">
    <p:dissolve/>
    <p:sndAc>
      <p:stSnd loop="1">
        <p:snd r:embed="rId1" name="ГИМН РОССИИ Любэ.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13.04.2012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advClick="0" advTm="5000">
    <p:dissolve/>
    <p:sndAc>
      <p:stSnd loop="1">
        <p:snd r:embed="rId1" name="ГИМН РОССИИ Любэ.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advClick="0" advTm="5000">
    <p:dissolve/>
    <p:sndAc>
      <p:stSnd loop="1">
        <p:snd r:embed="rId1" name="ГИМН РОССИИ Любэ.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13.04.2012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spd="slow" advClick="0" advTm="5000">
    <p:dissolve/>
    <p:sndAc>
      <p:stSnd loop="1">
        <p:snd r:embed="rId1" name="ГИМН РОССИИ Любэ.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13.04.2012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spd="slow" advClick="0" advTm="5000">
    <p:dissolve/>
    <p:sndAc>
      <p:stSnd loop="1">
        <p:snd r:embed="rId13" name="ГИМН РОССИИ Любэ.wav"/>
      </p:stSnd>
    </p:sndAc>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548680"/>
            <a:ext cx="8496944" cy="2952327"/>
          </a:xfrm>
          <a:effectLst>
            <a:glow rad="228600">
              <a:schemeClr val="accent1">
                <a:satMod val="175000"/>
                <a:alpha val="40000"/>
              </a:schemeClr>
            </a:glow>
            <a:outerShdw blurRad="76200" dir="18900000" sy="23000" kx="-1200000" algn="bl" rotWithShape="0">
              <a:prstClr val="black">
                <a:alpha val="20000"/>
              </a:prstClr>
            </a:outerShdw>
          </a:effectLst>
        </p:spPr>
        <p:txBody>
          <a:bodyPr>
            <a:normAutofit fontScale="90000"/>
            <a:scene3d>
              <a:camera prst="perspectiveFront"/>
              <a:lightRig rig="threePt" dir="t"/>
            </a:scene3d>
          </a:bodyPr>
          <a:lstStyle/>
          <a:p>
            <a:r>
              <a:rPr lang="ru-RU" sz="9600" dirty="0" smtClean="0">
                <a:solidFill>
                  <a:srgbClr val="FF0000"/>
                </a:solidFill>
                <a:latin typeface="Arial Black" pitchFamily="34" charset="0"/>
                <a:ea typeface="Gungsuh" pitchFamily="18" charset="-127"/>
              </a:rPr>
              <a:t>ИСТОРИЯ</a:t>
            </a:r>
            <a:r>
              <a:rPr lang="ru-RU" sz="9600" dirty="0" smtClean="0">
                <a:solidFill>
                  <a:schemeClr val="bg1"/>
                </a:solidFill>
                <a:latin typeface="Arial Black" pitchFamily="34" charset="0"/>
                <a:ea typeface="Gungsuh" pitchFamily="18" charset="-127"/>
              </a:rPr>
              <a:t> </a:t>
            </a:r>
            <a:r>
              <a:rPr lang="ru-RU" sz="9600" dirty="0" smtClean="0">
                <a:solidFill>
                  <a:srgbClr val="FF0000"/>
                </a:solidFill>
                <a:latin typeface="Arial Black" pitchFamily="34" charset="0"/>
                <a:ea typeface="Gungsuh" pitchFamily="18" charset="-127"/>
              </a:rPr>
              <a:t>  ВЫБОРОВ</a:t>
            </a:r>
            <a:endParaRPr lang="ru-RU" sz="9600" dirty="0">
              <a:solidFill>
                <a:srgbClr val="FF0000"/>
              </a:solidFill>
              <a:latin typeface="Arial Black" pitchFamily="34" charset="0"/>
              <a:ea typeface="Gungsuh" pitchFamily="18" charset="-127"/>
            </a:endParaRPr>
          </a:p>
        </p:txBody>
      </p:sp>
      <p:sp>
        <p:nvSpPr>
          <p:cNvPr id="3" name="Прямоугольник 2"/>
          <p:cNvSpPr/>
          <p:nvPr/>
        </p:nvSpPr>
        <p:spPr>
          <a:xfrm>
            <a:off x="4355976" y="4849021"/>
            <a:ext cx="4557017" cy="1200329"/>
          </a:xfrm>
          <a:prstGeom prst="rect">
            <a:avLst/>
          </a:prstGeom>
          <a:noFill/>
        </p:spPr>
        <p:txBody>
          <a:bodyPr wrap="none" lIns="91440" tIns="45720" rIns="91440" bIns="45720">
            <a:spAutoFit/>
          </a:bodyPr>
          <a:lstStyle/>
          <a:p>
            <a:pPr algn="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Выполнил: ученик 10 «Б» класса</a:t>
            </a:r>
          </a:p>
          <a:p>
            <a:pPr algn="r"/>
            <a:r>
              <a:rPr lang="ru-RU"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МОБУ СОШ № 6</a:t>
            </a:r>
          </a:p>
          <a:p>
            <a:pPr algn="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Мольков</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Владислав</a:t>
            </a:r>
            <a:endParaRPr lang="ru-RU" sz="2400" b="1" cap="none" spc="0" dirty="0">
              <a:ln w="12700">
                <a:solidFill>
                  <a:schemeClr val="tx2">
                    <a:satMod val="155000"/>
                  </a:schemeClr>
                </a:solidFill>
                <a:prstDash val="solid"/>
              </a:ln>
              <a:solidFill>
                <a:schemeClr val="bg1"/>
              </a:solidFill>
            </a:endParaRPr>
          </a:p>
        </p:txBody>
      </p:sp>
      <p:sp>
        <p:nvSpPr>
          <p:cNvPr id="4" name="Прямоугольник 3"/>
          <p:cNvSpPr/>
          <p:nvPr/>
        </p:nvSpPr>
        <p:spPr>
          <a:xfrm>
            <a:off x="5432028" y="6049350"/>
            <a:ext cx="3583803" cy="461665"/>
          </a:xfrm>
          <a:prstGeom prst="rect">
            <a:avLst/>
          </a:prstGeom>
          <a:noFill/>
        </p:spPr>
        <p:txBody>
          <a:bodyPr wrap="none" lIns="91440" tIns="45720" rIns="91440" bIns="45720">
            <a:spAutoFit/>
          </a:bodyPr>
          <a:lstStyle/>
          <a:p>
            <a:pPr algn="ctr"/>
            <a:r>
              <a:rPr lang="ru-RU"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ru-RU" sz="24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г.Благовещенск</a:t>
            </a:r>
            <a:r>
              <a:rPr lang="ru-RU"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2012</a:t>
            </a:r>
            <a:endParaRPr lang="ru-RU"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spd="slow" advClick="0" advTm="5000">
    <p:dissolve/>
    <p:sndAc>
      <p:stSnd loop="1">
        <p:snd r:embed="rId2" name="ГИМН РОССИИ Любэ.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48680"/>
            <a:ext cx="8229600" cy="5577483"/>
          </a:xfrm>
        </p:spPr>
        <p:txBody>
          <a:bodyPr>
            <a:normAutofit fontScale="77500" lnSpcReduction="20000"/>
          </a:bodyPr>
          <a:lstStyle/>
          <a:p>
            <a:pPr indent="342900" algn="just"/>
            <a:r>
              <a:rPr lang="ru-RU" sz="3600" b="1" dirty="0"/>
              <a:t>Советская демократия была весьма своеобразным политическим явлением. Так, например, выборы сохранялись, но на них некого было выбирать. За 48 лет существования Верховного Совета СССР ни один из его 1500 членов ни разу не выступил против принятия законов и декретов, составляемых ЦК КПСС.</a:t>
            </a:r>
          </a:p>
          <a:p>
            <a:pPr indent="342900" algn="just"/>
            <a:r>
              <a:rPr lang="ru-RU" sz="3600" b="1" dirty="0"/>
              <a:t>12 декабря </a:t>
            </a:r>
            <a:r>
              <a:rPr lang="ru-RU" sz="3600" b="1" dirty="0" smtClean="0"/>
              <a:t>1993 г</a:t>
            </a:r>
            <a:r>
              <a:rPr lang="ru-RU" sz="3600" b="1" dirty="0"/>
              <a:t>. был проведен референдум. 58% участвовавших в нем одобрили президентский проект Конституции. Одним из положений стало образование нового двухпалатного парламента - Федерального Собрания (верхняя палата Совет Федерации, нижняя Государственная дума).</a:t>
            </a:r>
          </a:p>
          <a:p>
            <a:pPr algn="just"/>
            <a:endParaRPr lang="ru-RU" dirty="0"/>
          </a:p>
        </p:txBody>
      </p:sp>
    </p:spTree>
  </p:cSld>
  <p:clrMapOvr>
    <a:masterClrMapping/>
  </p:clrMapOvr>
  <p:transition spd="slow" advClick="0" advTm="20000">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5300" b="1" dirty="0">
                <a:solidFill>
                  <a:schemeClr val="bg1"/>
                </a:solidFill>
              </a:rPr>
              <a:t>Современные выборы</a:t>
            </a:r>
            <a:r>
              <a:rPr lang="ru-RU" dirty="0"/>
              <a:t/>
            </a:r>
            <a:br>
              <a:rPr lang="ru-RU" dirty="0"/>
            </a:br>
            <a:endParaRPr lang="ru-RU" dirty="0"/>
          </a:p>
        </p:txBody>
      </p:sp>
      <p:pic>
        <p:nvPicPr>
          <p:cNvPr id="4" name="Содержимое 3" descr="http://soh7tih.narod.ru/konkurs_molod_vibor_5.JPG"/>
          <p:cNvPicPr>
            <a:picLocks noGrp="1"/>
          </p:cNvPicPr>
          <p:nvPr>
            <p:ph idx="1"/>
          </p:nvPr>
        </p:nvPicPr>
        <p:blipFill>
          <a:blip r:embed="rId2" cstate="print"/>
          <a:srcRect/>
          <a:stretch>
            <a:fillRect/>
          </a:stretch>
        </p:blipFill>
        <p:spPr bwMode="auto">
          <a:xfrm>
            <a:off x="1403648" y="1484784"/>
            <a:ext cx="3960439" cy="4536504"/>
          </a:xfrm>
          <a:prstGeom prst="rect">
            <a:avLst/>
          </a:prstGeom>
          <a:noFill/>
          <a:ln w="19050">
            <a:solidFill>
              <a:schemeClr val="bg1"/>
            </a:solidFill>
            <a:miter lim="800000"/>
            <a:headEnd/>
            <a:tailEnd/>
          </a:ln>
        </p:spPr>
      </p:pic>
      <p:pic>
        <p:nvPicPr>
          <p:cNvPr id="5" name="Рисунок 4" descr="http://soh7tih.narod.ru/konkurs_molod_vibor_16.jpg"/>
          <p:cNvPicPr/>
          <p:nvPr/>
        </p:nvPicPr>
        <p:blipFill>
          <a:blip r:embed="rId3" cstate="print"/>
          <a:srcRect b="23810"/>
          <a:stretch>
            <a:fillRect/>
          </a:stretch>
        </p:blipFill>
        <p:spPr bwMode="auto">
          <a:xfrm>
            <a:off x="6444208" y="2348880"/>
            <a:ext cx="2028056" cy="2304256"/>
          </a:xfrm>
          <a:prstGeom prst="rect">
            <a:avLst/>
          </a:prstGeom>
          <a:noFill/>
          <a:ln w="9525">
            <a:noFill/>
            <a:miter lim="800000"/>
            <a:headEnd/>
            <a:tailEnd/>
          </a:ln>
        </p:spPr>
      </p:pic>
    </p:spTree>
  </p:cSld>
  <p:clrMapOvr>
    <a:masterClrMapping/>
  </p:clrMapOvr>
  <p:transition spd="slow" advClick="0" advTm="6000">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20688"/>
            <a:ext cx="8229600" cy="5505475"/>
          </a:xfrm>
        </p:spPr>
        <p:txBody>
          <a:bodyPr>
            <a:normAutofit fontScale="92500" lnSpcReduction="20000"/>
          </a:bodyPr>
          <a:lstStyle/>
          <a:p>
            <a:pPr indent="342900" algn="just"/>
            <a:r>
              <a:rPr lang="ru-RU" b="1" dirty="0"/>
              <a:t>Выборы Президента России проводились в  1991, 1996, 2000, 2004, 2008</a:t>
            </a:r>
            <a:r>
              <a:rPr lang="ru-RU" b="1" dirty="0" smtClean="0"/>
              <a:t>, 2012 </a:t>
            </a:r>
            <a:r>
              <a:rPr lang="ru-RU" b="1" dirty="0"/>
              <a:t>годах. Решение о введении поста Президента РСФСР, избираемого всенародным голосованием сроком на 5 лет, было принято на референдуме 17 марта </a:t>
            </a:r>
            <a:r>
              <a:rPr lang="ru-RU" b="1" dirty="0" smtClean="0"/>
              <a:t>1991 года</a:t>
            </a:r>
            <a:r>
              <a:rPr lang="ru-RU" b="1" dirty="0"/>
              <a:t>. Положение о прямых выборах Президента  сохранилось и в Конституции Российской Федерации </a:t>
            </a:r>
            <a:r>
              <a:rPr lang="ru-RU" b="1" dirty="0" smtClean="0"/>
              <a:t>1993 года</a:t>
            </a:r>
            <a:r>
              <a:rPr lang="ru-RU" b="1" dirty="0"/>
              <a:t>, однако срок его </a:t>
            </a:r>
            <a:r>
              <a:rPr lang="ru-RU" b="1" dirty="0" smtClean="0"/>
              <a:t>полномочий был </a:t>
            </a:r>
            <a:r>
              <a:rPr lang="ru-RU" b="1" dirty="0"/>
              <a:t>сокращен до четырех лет</a:t>
            </a:r>
            <a:r>
              <a:rPr lang="ru-RU" b="1" dirty="0" smtClean="0"/>
              <a:t>. На данный момент срок полномочий президента увеличен до 6 лет.</a:t>
            </a:r>
            <a:endParaRPr lang="ru-RU" b="1" dirty="0"/>
          </a:p>
          <a:p>
            <a:pPr indent="342900" algn="just"/>
            <a:r>
              <a:rPr lang="ru-RU" b="1" dirty="0" smtClean="0"/>
              <a:t>Очередные </a:t>
            </a:r>
            <a:r>
              <a:rPr lang="ru-RU" b="1" dirty="0"/>
              <a:t>выборы Президента России состоятся в 2018 году. </a:t>
            </a:r>
          </a:p>
          <a:p>
            <a:endParaRPr lang="ru-RU" dirty="0"/>
          </a:p>
        </p:txBody>
      </p:sp>
    </p:spTree>
  </p:cSld>
  <p:clrMapOvr>
    <a:masterClrMapping/>
  </p:clrMapOvr>
  <p:transition spd="slow" advClick="0" advTm="24000">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476672"/>
            <a:ext cx="8640960" cy="6001643"/>
          </a:xfrm>
          <a:prstGeom prst="rect">
            <a:avLst/>
          </a:prstGeom>
        </p:spPr>
        <p:txBody>
          <a:bodyPr wrap="square">
            <a:spAutoFit/>
          </a:bodyPr>
          <a:lstStyle/>
          <a:p>
            <a:pPr algn="just"/>
            <a:r>
              <a:rPr lang="ru-RU" b="1" dirty="0" smtClean="0"/>
              <a:t>  </a:t>
            </a:r>
            <a:r>
              <a:rPr lang="ru-RU" sz="3200" b="1" dirty="0" smtClean="0"/>
              <a:t> История выборов в России уходит корнями в первые века существования древнерусского государства, для многих земель было характерно избрание князей и значительного числа должностных лиц на вечевых собраниях. Само появление на исторической арене основателя династии, правившей в русских землях до начала XVII века, варяжского князя </a:t>
            </a:r>
            <a:r>
              <a:rPr lang="ru-RU" sz="3200" b="1" dirty="0" err="1" smtClean="0"/>
              <a:t>Рюрика</a:t>
            </a:r>
            <a:r>
              <a:rPr lang="ru-RU" sz="3200" b="1" dirty="0" smtClean="0"/>
              <a:t> предстает перед нами в летописи результатом не завоевания, а общего политического решения объединенных славянских и финских земель.</a:t>
            </a:r>
            <a:endParaRPr lang="ru-RU" sz="3200" b="1" dirty="0"/>
          </a:p>
        </p:txBody>
      </p:sp>
    </p:spTree>
  </p:cSld>
  <p:clrMapOvr>
    <a:masterClrMapping/>
  </p:clrMapOvr>
  <p:transition spd="slow" advClick="0" advTm="20000">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188640"/>
            <a:ext cx="9144000" cy="1080120"/>
          </a:xfrm>
        </p:spPr>
        <p:txBody>
          <a:bodyPr>
            <a:normAutofit/>
          </a:bodyPr>
          <a:lstStyle/>
          <a:p>
            <a:r>
              <a:rPr lang="ru-RU" sz="4900" b="1" dirty="0" smtClean="0">
                <a:solidFill>
                  <a:schemeClr val="bg1"/>
                </a:solidFill>
              </a:rPr>
              <a:t>Народное   вече </a:t>
            </a:r>
            <a:endParaRPr lang="ru-RU" dirty="0"/>
          </a:p>
        </p:txBody>
      </p:sp>
      <p:pic>
        <p:nvPicPr>
          <p:cNvPr id="4" name="Содержимое 3" descr="http://soh7tih.narod.ru/konkurs_molod_vibor_1.JPG"/>
          <p:cNvPicPr>
            <a:picLocks noGrp="1"/>
          </p:cNvPicPr>
          <p:nvPr>
            <p:ph idx="1"/>
          </p:nvPr>
        </p:nvPicPr>
        <p:blipFill>
          <a:blip r:embed="rId2" cstate="print"/>
          <a:srcRect/>
          <a:stretch>
            <a:fillRect/>
          </a:stretch>
        </p:blipFill>
        <p:spPr bwMode="auto">
          <a:xfrm>
            <a:off x="2056157" y="1484784"/>
            <a:ext cx="5472608" cy="4176464"/>
          </a:xfrm>
          <a:prstGeom prst="rect">
            <a:avLst/>
          </a:prstGeom>
          <a:noFill/>
          <a:ln w="9525">
            <a:noFill/>
            <a:miter lim="800000"/>
            <a:headEnd/>
            <a:tailEnd/>
          </a:ln>
        </p:spPr>
      </p:pic>
      <p:sp>
        <p:nvSpPr>
          <p:cNvPr id="8" name="Овал 7"/>
          <p:cNvSpPr/>
          <p:nvPr/>
        </p:nvSpPr>
        <p:spPr>
          <a:xfrm>
            <a:off x="5506074" y="3861048"/>
            <a:ext cx="1728192" cy="43204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b="1" dirty="0" smtClean="0">
                <a:solidFill>
                  <a:srgbClr val="002060"/>
                </a:solidFill>
              </a:rPr>
              <a:t>Люб нам </a:t>
            </a:r>
            <a:r>
              <a:rPr lang="ru-RU" sz="1400" b="1" dirty="0" err="1" smtClean="0">
                <a:solidFill>
                  <a:srgbClr val="002060"/>
                </a:solidFill>
              </a:rPr>
              <a:t>Володимир</a:t>
            </a:r>
            <a:r>
              <a:rPr lang="ru-RU" sz="1400" b="1" dirty="0" smtClean="0">
                <a:solidFill>
                  <a:srgbClr val="002060"/>
                </a:solidFill>
              </a:rPr>
              <a:t> !</a:t>
            </a:r>
            <a:endParaRPr lang="ru-RU" sz="1400" b="1" dirty="0"/>
          </a:p>
        </p:txBody>
      </p:sp>
      <p:sp>
        <p:nvSpPr>
          <p:cNvPr id="9" name="Овал 8"/>
          <p:cNvSpPr/>
          <p:nvPr/>
        </p:nvSpPr>
        <p:spPr>
          <a:xfrm>
            <a:off x="6750660" y="3591906"/>
            <a:ext cx="701660" cy="2880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Выноска-облако 4"/>
          <p:cNvSpPr/>
          <p:nvPr/>
        </p:nvSpPr>
        <p:spPr>
          <a:xfrm>
            <a:off x="2051720" y="2420888"/>
            <a:ext cx="2160240" cy="1171018"/>
          </a:xfrm>
          <a:prstGeom prst="cloud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err="1" smtClean="0">
                <a:solidFill>
                  <a:srgbClr val="002060"/>
                </a:solidFill>
              </a:rPr>
              <a:t>Волим</a:t>
            </a:r>
            <a:r>
              <a:rPr lang="ru-RU" b="1" dirty="0" smtClean="0">
                <a:solidFill>
                  <a:srgbClr val="002060"/>
                </a:solidFill>
              </a:rPr>
              <a:t> Ивана !!! </a:t>
            </a:r>
            <a:endParaRPr lang="ru-RU" b="1" dirty="0">
              <a:solidFill>
                <a:srgbClr val="002060"/>
              </a:solidFill>
            </a:endParaRPr>
          </a:p>
        </p:txBody>
      </p:sp>
      <p:sp>
        <p:nvSpPr>
          <p:cNvPr id="6" name="Выноска-облако 5"/>
          <p:cNvSpPr/>
          <p:nvPr/>
        </p:nvSpPr>
        <p:spPr>
          <a:xfrm>
            <a:off x="4211960" y="3006397"/>
            <a:ext cx="1656184" cy="1142683"/>
          </a:xfrm>
          <a:prstGeom prst="cloudCallou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002060"/>
                </a:solidFill>
              </a:rPr>
              <a:t>Желаем </a:t>
            </a:r>
          </a:p>
          <a:p>
            <a:pPr algn="ctr"/>
            <a:r>
              <a:rPr lang="ru-RU" b="1" dirty="0" err="1" smtClean="0">
                <a:solidFill>
                  <a:srgbClr val="002060"/>
                </a:solidFill>
              </a:rPr>
              <a:t>Егоршу</a:t>
            </a:r>
            <a:r>
              <a:rPr lang="ru-RU" b="1" dirty="0" smtClean="0">
                <a:solidFill>
                  <a:srgbClr val="002060"/>
                </a:solidFill>
              </a:rPr>
              <a:t>!</a:t>
            </a:r>
            <a:endParaRPr lang="ru-RU" b="1" dirty="0">
              <a:solidFill>
                <a:srgbClr val="002060"/>
              </a:solidFill>
            </a:endParaRPr>
          </a:p>
        </p:txBody>
      </p:sp>
    </p:spTree>
  </p:cSld>
  <p:clrMapOvr>
    <a:masterClrMapping/>
  </p:clrMapOvr>
  <p:transition spd="slow" advClick="0" advTm="5000">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764704"/>
            <a:ext cx="8686800" cy="5315421"/>
          </a:xfrm>
        </p:spPr>
        <p:txBody>
          <a:bodyPr>
            <a:noAutofit/>
          </a:bodyPr>
          <a:lstStyle/>
          <a:p>
            <a:pPr indent="342900" algn="just"/>
            <a:r>
              <a:rPr lang="ru-RU" sz="1800" b="1" dirty="0" smtClean="0"/>
              <a:t>Особенно </a:t>
            </a:r>
            <a:r>
              <a:rPr lang="ru-RU" sz="1800" b="1" dirty="0" smtClean="0"/>
              <a:t>яркие примеры дает история северо-западных земель: Новгорода и Пскова. Здесь сложилась особая форма правления - феодальная республика, в которой главные должностные лица (посадник, тысяцкий, архиепископ) избирались на определенный срок на общем собрании горожан. Решения принималось путем открытого голосования на вече. На городской площади собиралось большое количество людей, (обсуждение вопроса могло длиться не один день) собравшиеся выкрикивали свою точку зрения. Вопрос оставался открытым, пока участвующие в голосовании не приходили к «единогласию». Случалось, сторонники разных точек зрения устраивали драки, выясняя, кто должен уступить при голосовании.</a:t>
            </a:r>
          </a:p>
          <a:p>
            <a:pPr indent="342900" algn="just"/>
            <a:r>
              <a:rPr lang="ru-RU" sz="1800" b="1" dirty="0" smtClean="0"/>
              <a:t>С </a:t>
            </a:r>
            <a:r>
              <a:rPr lang="ru-RU" sz="1800" b="1" dirty="0" smtClean="0"/>
              <a:t>образованием централизованного государства необходимость в существовании веча отпала. Централизованной монархии вече как государственный орган был не нужен. Но  нужен был другой институт на смену  и взамен ему: сословно-представительный орган, который бы поддерживал политику власти, через который власть узнавала бы об общественных запросах и обращалась бы к обществу. Таким институтом стали Земские соборы. На соборах рассматривались вопросы, как общегосударственного значения, так и связанные с отдельными отраслями управления: судебные, церковные, военные.</a:t>
            </a:r>
            <a:endParaRPr lang="ru-RU" sz="1800" b="1" dirty="0"/>
          </a:p>
        </p:txBody>
      </p:sp>
    </p:spTree>
  </p:cSld>
  <p:clrMapOvr>
    <a:masterClrMapping/>
  </p:clrMapOvr>
  <p:transition spd="slow" advClick="0" advTm="31000">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9144000" cy="764704"/>
          </a:xfrm>
        </p:spPr>
        <p:txBody>
          <a:bodyPr>
            <a:normAutofit/>
          </a:bodyPr>
          <a:lstStyle/>
          <a:p>
            <a:r>
              <a:rPr lang="ru-RU" b="1" dirty="0" smtClean="0">
                <a:solidFill>
                  <a:schemeClr val="bg1"/>
                </a:solidFill>
              </a:rPr>
              <a:t>Работа Земского собора</a:t>
            </a:r>
            <a:endParaRPr lang="ru-RU" dirty="0">
              <a:solidFill>
                <a:schemeClr val="bg1"/>
              </a:solidFill>
            </a:endParaRPr>
          </a:p>
        </p:txBody>
      </p:sp>
      <p:pic>
        <p:nvPicPr>
          <p:cNvPr id="4" name="Содержимое 3" descr="http://soh7tih.narod.ru/konkurs_molod_vibor_2.JPG"/>
          <p:cNvPicPr>
            <a:picLocks noGrp="1"/>
          </p:cNvPicPr>
          <p:nvPr>
            <p:ph idx="1"/>
          </p:nvPr>
        </p:nvPicPr>
        <p:blipFill>
          <a:blip r:embed="rId2" cstate="print"/>
          <a:stretch>
            <a:fillRect/>
          </a:stretch>
        </p:blipFill>
        <p:spPr bwMode="auto">
          <a:xfrm>
            <a:off x="971600" y="1196752"/>
            <a:ext cx="7344816" cy="4752528"/>
          </a:xfrm>
          <a:prstGeom prst="rect">
            <a:avLst/>
          </a:prstGeom>
          <a:noFill/>
          <a:ln w="28575">
            <a:solidFill>
              <a:schemeClr val="bg1"/>
            </a:solidFill>
            <a:miter lim="800000"/>
            <a:headEnd/>
            <a:tailEnd/>
          </a:ln>
        </p:spPr>
      </p:pic>
    </p:spTree>
  </p:cSld>
  <p:clrMapOvr>
    <a:masterClrMapping/>
  </p:clrMapOvr>
  <p:transition spd="slow" advClick="0" advTm="7000">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548680"/>
            <a:ext cx="8686800" cy="5531445"/>
          </a:xfrm>
        </p:spPr>
        <p:txBody>
          <a:bodyPr>
            <a:normAutofit fontScale="85000" lnSpcReduction="20000"/>
          </a:bodyPr>
          <a:lstStyle/>
          <a:p>
            <a:pPr indent="342900" algn="just"/>
            <a:r>
              <a:rPr lang="ru-RU" b="1" dirty="0" smtClean="0"/>
              <a:t>Голосование во время работы Земских соборов проходило устно, открыто, по сословиям; решение принималось на основе «единогласия».</a:t>
            </a:r>
          </a:p>
          <a:p>
            <a:pPr indent="342900" algn="just"/>
            <a:r>
              <a:rPr lang="ru-RU" b="1" dirty="0" smtClean="0"/>
              <a:t>Земские соборы просуществовали менее 150 лет: первый был создан Иваном Грозным в 1549, последний - в 1683-1684 гг. в правление царевны Софьи. Представительство сословных групп на соборах последовательно расширялось. Если Иван Грозный выступал перед представителями высшей администрации (боярами, дворецкими, воеводами, княжатами), то в 1653 г. на соборе присутствовало гораздо больше «чинов». Здесь присутствовало купечество, простые горожане. В случае необходимости в работе собора принимали участие представители белого и черного духовенства.</a:t>
            </a:r>
          </a:p>
          <a:p>
            <a:pPr algn="just"/>
            <a:endParaRPr lang="ru-RU" dirty="0"/>
          </a:p>
        </p:txBody>
      </p:sp>
    </p:spTree>
  </p:cSld>
  <p:clrMapOvr>
    <a:masterClrMapping/>
  </p:clrMapOvr>
  <p:transition spd="slow" advClick="0" advTm="24000">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143000"/>
          </a:xfrm>
        </p:spPr>
        <p:txBody>
          <a:bodyPr>
            <a:normAutofit/>
          </a:bodyPr>
          <a:lstStyle/>
          <a:p>
            <a:r>
              <a:rPr lang="ru-RU" b="1" dirty="0">
                <a:solidFill>
                  <a:schemeClr val="bg1"/>
                </a:solidFill>
              </a:rPr>
              <a:t>Открытие I Государственной думы</a:t>
            </a:r>
            <a:endParaRPr lang="ru-RU" dirty="0">
              <a:solidFill>
                <a:schemeClr val="bg1"/>
              </a:solidFill>
            </a:endParaRPr>
          </a:p>
        </p:txBody>
      </p:sp>
      <p:pic>
        <p:nvPicPr>
          <p:cNvPr id="4" name="Содержимое 3" descr="http://soh7tih.narod.ru/konkurs_molod_vibor_3.JPG"/>
          <p:cNvPicPr>
            <a:picLocks noGrp="1"/>
          </p:cNvPicPr>
          <p:nvPr>
            <p:ph idx="1"/>
          </p:nvPr>
        </p:nvPicPr>
        <p:blipFill>
          <a:blip r:embed="rId2" cstate="print"/>
          <a:srcRect/>
          <a:stretch>
            <a:fillRect/>
          </a:stretch>
        </p:blipFill>
        <p:spPr bwMode="auto">
          <a:xfrm>
            <a:off x="1403648" y="1844824"/>
            <a:ext cx="6336704" cy="3888432"/>
          </a:xfrm>
          <a:prstGeom prst="rect">
            <a:avLst/>
          </a:prstGeom>
          <a:noFill/>
          <a:ln w="28575">
            <a:solidFill>
              <a:schemeClr val="bg1"/>
            </a:solidFill>
            <a:miter lim="800000"/>
            <a:headEnd/>
            <a:tailEnd/>
          </a:ln>
        </p:spPr>
      </p:pic>
    </p:spTree>
  </p:cSld>
  <p:clrMapOvr>
    <a:masterClrMapping/>
  </p:clrMapOvr>
  <p:transition spd="slow" advClick="0" advTm="9000">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404664"/>
            <a:ext cx="8229600" cy="4525963"/>
          </a:xfrm>
        </p:spPr>
        <p:txBody>
          <a:bodyPr>
            <a:noAutofit/>
          </a:bodyPr>
          <a:lstStyle/>
          <a:p>
            <a:pPr indent="342900" algn="just"/>
            <a:r>
              <a:rPr lang="ru-RU" sz="2000" b="1" dirty="0" smtClean="0"/>
              <a:t>Становление </a:t>
            </a:r>
            <a:r>
              <a:rPr lang="ru-RU" sz="2000" b="1" dirty="0"/>
              <a:t>абсолютной монархии прервало традиции формирования российских общегосударственных представительных институтов, которые появятся уже вновь в XX веке. В отличие от многих европейских стран, где парламентские традиции складывались веками, в России первое представительное учреждение парламентского типа (в новейшем понимании этого термина) было созвано лишь в 1906 году. Оно получило название Государственная дума. Дважды ее разгоняло правительство, но она просуществовала около 12 лет, вплоть до падения самодержавия. Выборы в Государственную думу проводились на основе неравного представительства сословий и в несколько этапов. Выделялось четыре группы избирателей. От каждой избирались выборщики. При этом один выборщик представлял  2 тысячи землевладельцев, 4 тысячи горожан, или 30 тысяч крестьян, или 90 тысяч рабочих. Право голоса не получили женщины, военнослужащие, кочевые народы.</a:t>
            </a:r>
          </a:p>
          <a:p>
            <a:pPr indent="342900" algn="just"/>
            <a:r>
              <a:rPr lang="ru-RU" sz="2000" b="1" dirty="0"/>
              <a:t>Полномочия Думы были ограничены. Свержение самодержавия и приход к власти большевиков положили конец формированию в России парламентаризма.</a:t>
            </a:r>
          </a:p>
        </p:txBody>
      </p:sp>
    </p:spTree>
  </p:cSld>
  <p:clrMapOvr>
    <a:masterClrMapping/>
  </p:clrMapOvr>
  <p:transition spd="slow" advClick="0" advTm="32000">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143000"/>
          </a:xfrm>
        </p:spPr>
        <p:txBody>
          <a:bodyPr>
            <a:normAutofit fontScale="90000"/>
          </a:bodyPr>
          <a:lstStyle/>
          <a:p>
            <a:r>
              <a:rPr lang="ru-RU" sz="4900" b="1" dirty="0">
                <a:solidFill>
                  <a:schemeClr val="bg1"/>
                </a:solidFill>
              </a:rPr>
              <a:t>Выборы в СССР</a:t>
            </a:r>
            <a:r>
              <a:rPr lang="ru-RU" dirty="0"/>
              <a:t/>
            </a:r>
            <a:br>
              <a:rPr lang="ru-RU" dirty="0"/>
            </a:br>
            <a:endParaRPr lang="ru-RU" dirty="0"/>
          </a:p>
        </p:txBody>
      </p:sp>
      <p:pic>
        <p:nvPicPr>
          <p:cNvPr id="4" name="Содержимое 3" descr="http://soh7tih.narod.ru/konkurs_molod_vibor_4.JPG"/>
          <p:cNvPicPr>
            <a:picLocks noGrp="1"/>
          </p:cNvPicPr>
          <p:nvPr>
            <p:ph idx="1"/>
          </p:nvPr>
        </p:nvPicPr>
        <p:blipFill>
          <a:blip r:embed="rId2" cstate="print"/>
          <a:srcRect/>
          <a:stretch>
            <a:fillRect/>
          </a:stretch>
        </p:blipFill>
        <p:spPr bwMode="auto">
          <a:xfrm>
            <a:off x="2339752" y="1196752"/>
            <a:ext cx="4320480" cy="5544616"/>
          </a:xfrm>
          <a:prstGeom prst="rect">
            <a:avLst/>
          </a:prstGeom>
          <a:noFill/>
          <a:ln w="28575">
            <a:solidFill>
              <a:schemeClr val="bg1"/>
            </a:solidFill>
            <a:miter lim="800000"/>
            <a:headEnd/>
            <a:tailEnd/>
          </a:ln>
        </p:spPr>
      </p:pic>
      <p:sp>
        <p:nvSpPr>
          <p:cNvPr id="3" name="Выноска-облако 2"/>
          <p:cNvSpPr/>
          <p:nvPr/>
        </p:nvSpPr>
        <p:spPr>
          <a:xfrm>
            <a:off x="2339752" y="5823527"/>
            <a:ext cx="432048" cy="288032"/>
          </a:xfrm>
          <a:prstGeom prst="cloud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slow" advClick="0" advTm="9000">
    <p:dissolv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TotalTime>
  <Words>474</Words>
  <Application>Microsoft Office PowerPoint</Application>
  <PresentationFormat>Экран (4:3)</PresentationFormat>
  <Paragraphs>25</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ИСТОРИЯ   ВЫБОРОВ</vt:lpstr>
      <vt:lpstr>Презентация PowerPoint</vt:lpstr>
      <vt:lpstr>Народное   вече </vt:lpstr>
      <vt:lpstr>Презентация PowerPoint</vt:lpstr>
      <vt:lpstr>Работа Земского собора</vt:lpstr>
      <vt:lpstr>Презентация PowerPoint</vt:lpstr>
      <vt:lpstr>Открытие I Государственной думы</vt:lpstr>
      <vt:lpstr>Презентация PowerPoint</vt:lpstr>
      <vt:lpstr>Выборы в СССР </vt:lpstr>
      <vt:lpstr>Презентация PowerPoint</vt:lpstr>
      <vt:lpstr>Современные выборы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ИСТОРИЯ   ВЫБОРОВ</dc:title>
  <dc:creator>Владислав</dc:creator>
  <cp:lastModifiedBy>Гость</cp:lastModifiedBy>
  <cp:revision>21</cp:revision>
  <dcterms:created xsi:type="dcterms:W3CDTF">2012-04-07T12:49:13Z</dcterms:created>
  <dcterms:modified xsi:type="dcterms:W3CDTF">2012-04-13T01:17:03Z</dcterms:modified>
</cp:coreProperties>
</file>