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88" r:id="rId9"/>
    <p:sldId id="262" r:id="rId10"/>
    <p:sldId id="263" r:id="rId11"/>
    <p:sldId id="28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112"/>
    <a:srgbClr val="FFFF00"/>
    <a:srgbClr val="042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9F3B0A-CDEA-4E83-8D27-F9CC445CF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81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23C3170-FEEA-4812-A8B4-27874C869882}" type="slidenum">
              <a:rPr lang="ru-RU" smtClean="0">
                <a:latin typeface="Arial" charset="0"/>
              </a:rPr>
              <a:pPr eaLnBrk="1" hangingPunct="1"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E10B93A7-FA16-4243-A85A-4F372AD728F3}" type="slidenum">
              <a:rPr lang="ru-RU" sz="1200">
                <a:latin typeface="Arial" charset="0"/>
              </a:rPr>
              <a:pPr algn="r" eaLnBrk="1" hangingPunct="1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368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7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fld id="{74786D4C-039C-4302-833A-D965161608EA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E617-035D-4750-938F-1F47885E1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C81F-17DB-45CD-828B-C4E231AE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998D-4E8F-4908-9706-49D15606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EAC8-A96D-4650-AE05-F5E83CB89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4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67AE-21A3-4262-AE2B-9F7FB35A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CF78-38B8-41C8-AC86-9BDF3B62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4D5E-7085-4945-92DE-4CB86765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58D1-C1CF-4E95-B6CA-923C31649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6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4168-29E6-431B-840A-97FF017D3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AB16-53E6-4DEB-86C1-EBA129BA2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5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7139-1B78-41C0-BCE1-570455B6F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824D8-CE87-4AAC-865A-AE6F4A5D3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3" name="Picture 1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065338" cy="2636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2" name="Picture 12" descr="gerb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6557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6228" y="1981200"/>
            <a:ext cx="82477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8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+mn-cs"/>
              </a:rPr>
              <a:t>Я–избиратель</a:t>
            </a:r>
            <a:endParaRPr lang="ru-RU" sz="8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8600"/>
            <a:ext cx="7010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“Плохие государственные деятели избираются гражданами, не участвующими в голосовании” Дж. Натан.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4953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Презентация </a:t>
            </a:r>
          </a:p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Ученика 8 «Г» Класса</a:t>
            </a:r>
          </a:p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Гимназии № 25</a:t>
            </a:r>
          </a:p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Левурда Павла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867727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>
                <a:solidFill>
                  <a:schemeClr val="tx2"/>
                </a:solidFill>
                <a:latin typeface="Arial" charset="0"/>
              </a:rPr>
              <a:t>      Данный закон не устанавливал ни всеобщего избирательного права, ни прямого голосования, хотя по сравнению с предшествующим периодом политические права населения были расширены, наметилась тенденция демократизации избирательной системы.</a:t>
            </a:r>
            <a:endParaRPr lang="ru-RU" sz="32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НЕМНОГО ИСТОРИИ О ВЫБОРАХ…</a:t>
            </a:r>
          </a:p>
        </p:txBody>
      </p:sp>
      <p:sp>
        <p:nvSpPr>
          <p:cNvPr id="16387" name="Line 11"/>
          <p:cNvSpPr>
            <a:spLocks noChangeShapeType="1"/>
          </p:cNvSpPr>
          <p:nvPr/>
        </p:nvSpPr>
        <p:spPr bwMode="auto">
          <a:xfrm flipH="1">
            <a:off x="990600" y="1268413"/>
            <a:ext cx="1585912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11"/>
          <p:cNvSpPr>
            <a:spLocks noChangeShapeType="1"/>
          </p:cNvSpPr>
          <p:nvPr/>
        </p:nvSpPr>
        <p:spPr bwMode="auto">
          <a:xfrm flipH="1">
            <a:off x="2057400" y="1773238"/>
            <a:ext cx="122555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6158144" y="1377156"/>
            <a:ext cx="1441450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>
            <a:off x="4876800" y="1557338"/>
            <a:ext cx="129540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6400800" y="2404747"/>
            <a:ext cx="2555875" cy="11874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4220A"/>
                </a:solidFill>
                <a:latin typeface="Comic Sans MS" pitchFamily="66" charset="0"/>
              </a:rPr>
              <a:t>Учредительное собрание, </a:t>
            </a:r>
          </a:p>
          <a:p>
            <a:pPr algn="ctr"/>
            <a:r>
              <a:rPr lang="ru-RU" sz="2400" b="1" dirty="0">
                <a:solidFill>
                  <a:srgbClr val="04220A"/>
                </a:solidFill>
                <a:latin typeface="Comic Sans MS" pitchFamily="66" charset="0"/>
              </a:rPr>
              <a:t>1917 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33CC"/>
                </a:solidFill>
              </a:rPr>
              <a:t>Заседание первой Государственной Думы.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9692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Положение о выборах в Учредительное собрание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81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893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latin typeface="Arial" charset="0"/>
              </a:rPr>
              <a:t>- Самый  низший в мире возрастной ценз - 20 лет;</a:t>
            </a:r>
          </a:p>
          <a:p>
            <a:r>
              <a:rPr lang="ru-RU" sz="3600">
                <a:latin typeface="Arial" charset="0"/>
              </a:rPr>
              <a:t>- Права  предоставлялись российским гражданам без различия пола; </a:t>
            </a:r>
          </a:p>
          <a:p>
            <a:r>
              <a:rPr lang="ru-RU" sz="3600">
                <a:latin typeface="Arial" charset="0"/>
              </a:rPr>
              <a:t>- Избирательными  правами наделялись военнослужащие;</a:t>
            </a:r>
          </a:p>
          <a:p>
            <a:r>
              <a:rPr lang="ru-RU" sz="3600">
                <a:latin typeface="Arial" charset="0"/>
              </a:rPr>
              <a:t>- Отменялись  цензы оседлости и грамотности;</a:t>
            </a:r>
          </a:p>
          <a:p>
            <a:r>
              <a:rPr lang="ru-RU" sz="3600">
                <a:latin typeface="Arial" charset="0"/>
              </a:rPr>
              <a:t>- Отмена ограничения по национальности и вероисповеданию.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7838" y="323850"/>
            <a:ext cx="8285162" cy="13525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mtClean="0"/>
              <a:t>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Бюллетень               Именное большевиков        удостоверение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3225"/>
            <a:ext cx="42846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42423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2400"/>
            <a:ext cx="8229600" cy="4187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E62112"/>
                </a:solidFill>
              </a:rPr>
              <a:t>	</a:t>
            </a:r>
            <a:r>
              <a:rPr lang="ru-RU" sz="4000" b="1" dirty="0" smtClean="0">
                <a:solidFill>
                  <a:srgbClr val="E62112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lang="ru-RU" sz="4000" dirty="0" smtClean="0">
                <a:solidFill>
                  <a:srgbClr val="E621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E62112"/>
                </a:solidFill>
                <a:latin typeface="Arial" pitchFamily="34" charset="0"/>
                <a:cs typeface="Arial" pitchFamily="34" charset="0"/>
              </a:rPr>
              <a:t>Такое высказывание…</a:t>
            </a:r>
            <a:r>
              <a:rPr lang="ru-RU" sz="4000" dirty="0" smtClean="0">
                <a:solidFill>
                  <a:srgbClr val="E6211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E62112"/>
                </a:solidFill>
                <a:latin typeface="Arial" pitchFamily="34" charset="0"/>
                <a:cs typeface="Arial" pitchFamily="34" charset="0"/>
              </a:rPr>
              <a:t>КОГДА ТЫ НЕ ГОЛОСУЕШЬ, НА САМОМ ДЕЛЕ ТЫ ВСЁ-ТАКИ ГОЛОСУЕШЬ.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endParaRPr lang="ru-RU" sz="4400" b="1" dirty="0" smtClean="0"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19400" y="4876800"/>
            <a:ext cx="6324600" cy="1981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648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ты, голосуешь. </a:t>
            </a:r>
            <a:r>
              <a:rPr lang="ru-RU" dirty="0"/>
              <a:t>Е</a:t>
            </a:r>
            <a:r>
              <a:rPr lang="ru-RU" dirty="0" smtClean="0"/>
              <a:t>сли ты не будешь голосовать, то твой бюллетень будет использован для фальсификации, и твой голос уйдёт не к тому  человеку за кого  бы ты хотел голосовать, а его используют для подтасовки голосов …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80168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hlink"/>
                </a:solidFill>
                <a:latin typeface="Monotype Corsiva" pitchFamily="66" charset="0"/>
              </a:rPr>
              <a:t>И так 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143000"/>
            <a:ext cx="8713788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ГОЛОСОВАТЬ необходимо</a:t>
            </a:r>
            <a:r>
              <a:rPr lang="ru-RU" sz="3600" dirty="0" smtClean="0">
                <a:latin typeface="Comic Sans MS" pitchFamily="66" charset="0"/>
              </a:rPr>
              <a:t>, так как это:</a:t>
            </a:r>
            <a:endParaRPr lang="ru-RU" sz="36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1. Важнейшее право и обязанность человека в демократическом обществе.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2. Возможность формировать государственную политику.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3. Возможность избежать неблагоприятных последствий для государства в целом.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1216" r="5151" b="16693"/>
          <a:stretch>
            <a:fillRect/>
          </a:stretch>
        </p:blipFill>
        <p:spPr bwMode="auto">
          <a:xfrm>
            <a:off x="179388" y="549275"/>
            <a:ext cx="370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0526" r="22501"/>
          <a:stretch>
            <a:fillRect/>
          </a:stretch>
        </p:blipFill>
        <p:spPr bwMode="auto">
          <a:xfrm>
            <a:off x="6732588" y="4581525"/>
            <a:ext cx="2160587" cy="2057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 rot="821069">
            <a:off x="3609975" y="-442913"/>
            <a:ext cx="5351463" cy="62642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Для граждан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голосование -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это возможность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осуществить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своё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конституционное 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право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формировать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представительные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органы </a:t>
            </a:r>
          </a:p>
          <a:p>
            <a:pPr algn="ctr">
              <a:defRPr/>
            </a:pP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власт</a:t>
            </a:r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28600" y="1066800"/>
            <a:ext cx="94488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28600" algn="r">
              <a:tabLst>
                <a:tab pos="228600" algn="l"/>
              </a:tabLst>
            </a:pPr>
            <a:r>
              <a:rPr lang="ru-RU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1.</a:t>
            </a:r>
            <a:r>
              <a:rPr lang="ru-RU" sz="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Идя на выборы, умей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думать!</a:t>
            </a:r>
            <a:endParaRPr lang="ru-RU" sz="1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2.</a:t>
            </a:r>
            <a:r>
              <a:rPr lang="ru-RU" sz="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Будьте неподкупны! Помните! Бесплатный сыр бывает только в мышеловке.</a:t>
            </a:r>
            <a:endParaRPr lang="ru-RU" sz="1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3.</a:t>
            </a:r>
            <a:r>
              <a:rPr lang="ru-RU" sz="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Ищите достойных: подумайте, что реально может сделать этот человек для вас лично и для других!</a:t>
            </a:r>
            <a:endParaRPr lang="ru-RU" sz="1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4.</a:t>
            </a:r>
            <a:r>
              <a:rPr lang="ru-RU" sz="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Имейте своё мнение, а значит свой выбор!</a:t>
            </a:r>
            <a:endParaRPr lang="ru-RU" sz="1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5.</a:t>
            </a:r>
            <a:r>
              <a:rPr lang="ru-RU" sz="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Живите своим умом!</a:t>
            </a:r>
            <a:endParaRPr lang="ru-RU" sz="1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228600" algn="l"/>
              </a:tabLst>
            </a:pPr>
            <a:endParaRPr lang="ru-RU" dirty="0">
              <a:latin typeface="Arial" charset="0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Памятка избирателя: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1"/>
            <a:ext cx="8229600" cy="82867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НЕМНОГО ИСТОРИИ О ВЫБОРАХ…</a:t>
            </a:r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 flipH="1">
            <a:off x="974726" y="1268413"/>
            <a:ext cx="1585912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11"/>
          <p:cNvSpPr>
            <a:spLocks noChangeShapeType="1"/>
          </p:cNvSpPr>
          <p:nvPr/>
        </p:nvSpPr>
        <p:spPr bwMode="auto">
          <a:xfrm flipH="1">
            <a:off x="2545102" y="1676400"/>
            <a:ext cx="122555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6263350" y="1268413"/>
            <a:ext cx="1441450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>
            <a:off x="5029200" y="1546241"/>
            <a:ext cx="129540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103188" y="1981200"/>
            <a:ext cx="2457450" cy="15525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Вече </a:t>
            </a:r>
            <a:br>
              <a:rPr lang="ru-RU" sz="2400" b="1">
                <a:solidFill>
                  <a:srgbClr val="04220A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(в Новгороде – </a:t>
            </a:r>
            <a:br>
              <a:rPr lang="ru-RU" sz="2400" b="1">
                <a:solidFill>
                  <a:srgbClr val="04220A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с 1136 г.)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"/>
          <p:cNvPicPr>
            <a:picLocks noChangeAspect="1" noChangeArrowheads="1"/>
          </p:cNvPicPr>
          <p:nvPr/>
        </p:nvPicPr>
        <p:blipFill>
          <a:blip r:embed="rId2">
            <a:lum bright="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103687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2400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Comic Sans MS"/>
              </a:rPr>
              <a:t>ТЫ САМ</a:t>
            </a:r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2881313" cy="2625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создаешь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свою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судьбу!</a:t>
            </a:r>
          </a:p>
        </p:txBody>
      </p:sp>
      <p:pic>
        <p:nvPicPr>
          <p:cNvPr id="30725" name="Picture 5" descr="symbols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25923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250825" y="2588419"/>
            <a:ext cx="5562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endParaRPr lang="ru-RU" sz="72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481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00037" y="1143000"/>
            <a:ext cx="5464176" cy="46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6011863" y="260350"/>
            <a:ext cx="29876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за право жить,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за право быть,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за жизнь на свете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За себя мы все в ответе!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Голосуй!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Comic Sans MS" pitchFamily="66" charset="0"/>
              </a:rPr>
              <a:t>Не комплексуй!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029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62112"/>
                </a:solidFill>
              </a:rPr>
              <a:t>Спасибо за внимание</a:t>
            </a:r>
            <a:endParaRPr lang="ru-RU" sz="4800" b="1" dirty="0">
              <a:solidFill>
                <a:srgbClr val="E6211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509286" cy="4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6858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95350" y="309563"/>
            <a:ext cx="7488238" cy="6477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CC3300"/>
                </a:solidFill>
              </a:rPr>
              <a:t>ВЕЧЕ – НАРОДНОЕ СОБРАНИЕ 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9220" name="Текст 3"/>
          <p:cNvSpPr>
            <a:spLocks noGrp="1"/>
          </p:cNvSpPr>
          <p:nvPr>
            <p:ph type="body" idx="4294967295"/>
          </p:nvPr>
        </p:nvSpPr>
        <p:spPr>
          <a:xfrm>
            <a:off x="827088" y="4941888"/>
            <a:ext cx="7772400" cy="1582737"/>
          </a:xfrm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2"/>
                </a:solidFill>
              </a:rPr>
              <a:t>Избирательные права были предоставлены не только знати, но и простому народу.</a:t>
            </a:r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НЕМНОГО ИСТОРИИ О ВЫБОРАХ…</a:t>
            </a:r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 flipH="1">
            <a:off x="152400" y="1377156"/>
            <a:ext cx="1585912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11"/>
          <p:cNvSpPr>
            <a:spLocks noChangeShapeType="1"/>
          </p:cNvSpPr>
          <p:nvPr/>
        </p:nvSpPr>
        <p:spPr bwMode="auto">
          <a:xfrm flipH="1">
            <a:off x="2209800" y="1377156"/>
            <a:ext cx="122555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6248400" y="1377156"/>
            <a:ext cx="1441450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4751974" y="1663599"/>
            <a:ext cx="129540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1205359" y="4267200"/>
            <a:ext cx="2305050" cy="15525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Дворянские собрания </a:t>
            </a:r>
          </a:p>
          <a:p>
            <a:pPr algn="ctr"/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21 апреля 1785 г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27538" y="5373688"/>
            <a:ext cx="47164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latin typeface="Arial Narrow" pitchFamily="34" charset="0"/>
              </a:rPr>
              <a:t>"Жалованная грамота дворянству", подписанная Екатериной II в 1785 году.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60350"/>
            <a:ext cx="3816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6004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250825" y="530066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Arial Narrow" pitchFamily="34" charset="0"/>
              </a:rPr>
              <a:t>Титульный лист жалованной грамоты Екатерины II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Голосование в Дворянском собрании времен Екатерины II.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539750" y="620713"/>
            <a:ext cx="79200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Избирательное право у мещан (горожан) мужского пола. Лишались избирательных прав граждане, осужденные судом или имеющие «явный порок»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НЕМНОГО ИСТОРИИ О ВЫБОРАХ…</a:t>
            </a:r>
          </a:p>
        </p:txBody>
      </p:sp>
      <p:sp>
        <p:nvSpPr>
          <p:cNvPr id="13315" name="Line 11"/>
          <p:cNvSpPr>
            <a:spLocks noChangeShapeType="1"/>
          </p:cNvSpPr>
          <p:nvPr/>
        </p:nvSpPr>
        <p:spPr bwMode="auto">
          <a:xfrm flipH="1">
            <a:off x="1066800" y="1124743"/>
            <a:ext cx="1585912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 flipH="1">
            <a:off x="1981200" y="1546241"/>
            <a:ext cx="122555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11"/>
          <p:cNvSpPr>
            <a:spLocks noChangeShapeType="1"/>
          </p:cNvSpPr>
          <p:nvPr/>
        </p:nvSpPr>
        <p:spPr bwMode="auto">
          <a:xfrm>
            <a:off x="6154738" y="981075"/>
            <a:ext cx="1441450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>
            <a:off x="4859338" y="1373456"/>
            <a:ext cx="1295400" cy="2808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4903835" y="4181744"/>
            <a:ext cx="2305050" cy="21383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Положение о выборах в Государственную Думу</a:t>
            </a:r>
            <a:br>
              <a:rPr lang="ru-RU" sz="2400" b="1">
                <a:solidFill>
                  <a:srgbClr val="04220A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4220A"/>
                </a:solidFill>
                <a:latin typeface="Comic Sans MS" pitchFamily="66" charset="0"/>
              </a:rPr>
              <a:t>6 августа 1905 г.</a:t>
            </a:r>
            <a:r>
              <a:rPr lang="ru-RU" sz="48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20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32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6600CC"/>
                </a:solidFill>
              </a:rPr>
              <a:t>Учреждение Государственной Думы" и "Положение о выборах. от 6 августа..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210</TotalTime>
  <Words>377</Words>
  <Application>Microsoft Office PowerPoint</Application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Равновесие</vt:lpstr>
      <vt:lpstr>Презентация PowerPoint</vt:lpstr>
      <vt:lpstr>НЕМНОГО ИСТОРИИ О ВЫБОРАХ…</vt:lpstr>
      <vt:lpstr>ВЕЧЕ – НАРОДНОЕ СОБРАНИЕ  </vt:lpstr>
      <vt:lpstr>НЕМНОГО ИСТОРИИ О ВЫБОРАХ…</vt:lpstr>
      <vt:lpstr>"Жалованная грамота дворянству", подписанная Екатериной II в 1785 году.</vt:lpstr>
      <vt:lpstr>Голосование в Дворянском собрании времен Екатерины II.</vt:lpstr>
      <vt:lpstr>Презентация PowerPoint</vt:lpstr>
      <vt:lpstr>НЕМНОГО ИСТОРИИ О ВЫБОРАХ…</vt:lpstr>
      <vt:lpstr>Учреждение Государственной Думы" и "Положение о выборах. от 6 августа..</vt:lpstr>
      <vt:lpstr>Презентация PowerPoint</vt:lpstr>
      <vt:lpstr>НЕМНОГО ИСТОРИИ О ВЫБОРАХ…</vt:lpstr>
      <vt:lpstr>Заседание первой Государственной Думы.</vt:lpstr>
      <vt:lpstr>Положение о выборах в Учредительное собрание </vt:lpstr>
      <vt:lpstr>Презентация PowerPoint</vt:lpstr>
      <vt:lpstr>  Бюллетень               Именное большевиков        удостоверение</vt:lpstr>
      <vt:lpstr>Презентация PowerPoint</vt:lpstr>
      <vt:lpstr>И так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Maximys</dc:creator>
  <cp:lastModifiedBy>Гость</cp:lastModifiedBy>
  <cp:revision>12</cp:revision>
  <cp:lastPrinted>1601-01-01T00:00:00Z</cp:lastPrinted>
  <dcterms:created xsi:type="dcterms:W3CDTF">2011-11-16T21:21:10Z</dcterms:created>
  <dcterms:modified xsi:type="dcterms:W3CDTF">2012-04-12T06:18:48Z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